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48" r:id="rId2"/>
  </p:sldMasterIdLst>
  <p:notesMasterIdLst>
    <p:notesMasterId r:id="rId31"/>
  </p:notesMasterIdLst>
  <p:sldIdLst>
    <p:sldId id="256" r:id="rId3"/>
    <p:sldId id="309" r:id="rId4"/>
    <p:sldId id="266" r:id="rId5"/>
    <p:sldId id="263" r:id="rId6"/>
    <p:sldId id="294" r:id="rId7"/>
    <p:sldId id="308" r:id="rId8"/>
    <p:sldId id="295" r:id="rId9"/>
    <p:sldId id="267" r:id="rId10"/>
    <p:sldId id="275" r:id="rId11"/>
    <p:sldId id="276" r:id="rId12"/>
    <p:sldId id="277" r:id="rId13"/>
    <p:sldId id="278" r:id="rId14"/>
    <p:sldId id="270" r:id="rId15"/>
    <p:sldId id="296" r:id="rId16"/>
    <p:sldId id="297" r:id="rId17"/>
    <p:sldId id="298" r:id="rId18"/>
    <p:sldId id="299" r:id="rId19"/>
    <p:sldId id="283" r:id="rId20"/>
    <p:sldId id="300" r:id="rId21"/>
    <p:sldId id="301" r:id="rId22"/>
    <p:sldId id="302" r:id="rId23"/>
    <p:sldId id="303" r:id="rId24"/>
    <p:sldId id="288" r:id="rId25"/>
    <p:sldId id="304" r:id="rId26"/>
    <p:sldId id="305" r:id="rId27"/>
    <p:sldId id="306" r:id="rId28"/>
    <p:sldId id="307" r:id="rId29"/>
    <p:sldId id="260" r:id="rId30"/>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69B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D27102A9-8310-4765-A935-A1911B00CA55}" styleName="Stile chiaro 1 - Colore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2D5ABB26-0587-4C30-8999-92F81FD0307C}" styleName="Nessuno stile, nessuna griglia">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204" autoAdjust="0"/>
    <p:restoredTop sz="94689" autoAdjust="0"/>
  </p:normalViewPr>
  <p:slideViewPr>
    <p:cSldViewPr snapToGrid="0">
      <p:cViewPr varScale="1">
        <p:scale>
          <a:sx n="90" d="100"/>
          <a:sy n="90" d="100"/>
        </p:scale>
        <p:origin x="389" y="67"/>
      </p:cViewPr>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tableStyles" Target="tableStyles.xml"/><Relationship Id="rId8" Type="http://schemas.openxmlformats.org/officeDocument/2006/relationships/slide" Target="slides/slide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04BDCE7-E76B-4B9A-B929-1E0B5D827080}" type="datetimeFigureOut">
              <a:rPr lang="it-IT" smtClean="0"/>
              <a:t>31/12/2025</a:t>
            </a:fld>
            <a:endParaRPr lang="it-IT"/>
          </a:p>
        </p:txBody>
      </p:sp>
      <p:sp>
        <p:nvSpPr>
          <p:cNvPr id="4" name="Segnaposto immagin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77ED302-B616-47DD-9E8C-8BE1E242F237}" type="slidenum">
              <a:rPr lang="it-IT" smtClean="0"/>
              <a:t>‹N›</a:t>
            </a:fld>
            <a:endParaRPr lang="it-IT"/>
          </a:p>
        </p:txBody>
      </p:sp>
    </p:spTree>
    <p:extLst>
      <p:ext uri="{BB962C8B-B14F-4D97-AF65-F5344CB8AC3E}">
        <p14:creationId xmlns:p14="http://schemas.microsoft.com/office/powerpoint/2010/main" val="1035320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txBody>
          <a:bodyPr/>
          <a:lstStyle/>
          <a:p>
            <a:endParaRPr lang="it-IT"/>
          </a:p>
        </p:txBody>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5"/>
          </p:nvPr>
        </p:nvSpPr>
        <p:spPr/>
        <p:txBody>
          <a:bodyPr/>
          <a:lstStyle/>
          <a:p>
            <a:fld id="{C77ED302-B616-47DD-9E8C-8BE1E242F237}" type="slidenum">
              <a:rPr lang="it-IT" smtClean="0"/>
              <a:t>7</a:t>
            </a:fld>
            <a:endParaRPr lang="it-IT"/>
          </a:p>
        </p:txBody>
      </p:sp>
    </p:spTree>
    <p:extLst>
      <p:ext uri="{BB962C8B-B14F-4D97-AF65-F5344CB8AC3E}">
        <p14:creationId xmlns:p14="http://schemas.microsoft.com/office/powerpoint/2010/main" val="144331843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F927556-8245-9011-48F3-8EF0B3F6DE1C}"/>
              </a:ext>
            </a:extLst>
          </p:cNvPr>
          <p:cNvSpPr>
            <a:spLocks noGrp="1"/>
          </p:cNvSpPr>
          <p:nvPr>
            <p:ph type="ctrTitle"/>
          </p:nvPr>
        </p:nvSpPr>
        <p:spPr>
          <a:xfrm>
            <a:off x="1524000" y="1122363"/>
            <a:ext cx="9144000" cy="2387600"/>
          </a:xfrm>
          <a:prstGeom prst="rect">
            <a:avLst/>
          </a:prstGeom>
        </p:spPr>
        <p:txBody>
          <a:bodyPr anchor="b"/>
          <a:lstStyle>
            <a:lvl1pPr algn="ctr">
              <a:defRPr sz="6000"/>
            </a:lvl1pPr>
          </a:lstStyle>
          <a:p>
            <a:r>
              <a:rPr lang="it-IT"/>
              <a:t>Fare clic per modificare lo stile del titolo dello schema</a:t>
            </a:r>
          </a:p>
        </p:txBody>
      </p:sp>
      <p:sp>
        <p:nvSpPr>
          <p:cNvPr id="3" name="Sottotitolo 2">
            <a:extLst>
              <a:ext uri="{FF2B5EF4-FFF2-40B4-BE49-F238E27FC236}">
                <a16:creationId xmlns:a16="http://schemas.microsoft.com/office/drawing/2014/main" id="{53E95F1F-5D73-BE55-8542-ABBE2EDF029B}"/>
              </a:ext>
            </a:extLst>
          </p:cNvPr>
          <p:cNvSpPr>
            <a:spLocks noGrp="1"/>
          </p:cNvSpPr>
          <p:nvPr>
            <p:ph type="subTitle" idx="1"/>
          </p:nvPr>
        </p:nvSpPr>
        <p:spPr>
          <a:xfrm>
            <a:off x="1524000" y="3602038"/>
            <a:ext cx="9144000" cy="1655762"/>
          </a:xfrm>
          <a:prstGeom prst="rect">
            <a:avLst/>
          </a:prstGeo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Tree>
    <p:extLst>
      <p:ext uri="{BB962C8B-B14F-4D97-AF65-F5344CB8AC3E}">
        <p14:creationId xmlns:p14="http://schemas.microsoft.com/office/powerpoint/2010/main" val="31564465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F44C045-C10C-C05F-B204-40CDC9C6DFB8}"/>
              </a:ext>
            </a:extLst>
          </p:cNvPr>
          <p:cNvSpPr>
            <a:spLocks noGrp="1"/>
          </p:cNvSpPr>
          <p:nvPr>
            <p:ph type="title"/>
          </p:nvPr>
        </p:nvSpPr>
        <p:spPr>
          <a:xfrm>
            <a:off x="839788" y="365125"/>
            <a:ext cx="10515600" cy="1325563"/>
          </a:xfrm>
        </p:spPr>
        <p:txBody>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93FF1DE0-44A8-4145-9D7C-F1B6FF6F9EB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Segnaposto contenuto 3">
            <a:extLst>
              <a:ext uri="{FF2B5EF4-FFF2-40B4-BE49-F238E27FC236}">
                <a16:creationId xmlns:a16="http://schemas.microsoft.com/office/drawing/2014/main" id="{71097FC2-A7F4-C710-5A99-EDC8A15F3600}"/>
              </a:ext>
            </a:extLst>
          </p:cNvPr>
          <p:cNvSpPr>
            <a:spLocks noGrp="1"/>
          </p:cNvSpPr>
          <p:nvPr>
            <p:ph sz="half" idx="2"/>
          </p:nvPr>
        </p:nvSpPr>
        <p:spPr>
          <a:xfrm>
            <a:off x="839788" y="2505075"/>
            <a:ext cx="5157787"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a:extLst>
              <a:ext uri="{FF2B5EF4-FFF2-40B4-BE49-F238E27FC236}">
                <a16:creationId xmlns:a16="http://schemas.microsoft.com/office/drawing/2014/main" id="{C56A0CAD-AF6B-2F45-CFFE-BFBB34D75FB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Segnaposto contenuto 5">
            <a:extLst>
              <a:ext uri="{FF2B5EF4-FFF2-40B4-BE49-F238E27FC236}">
                <a16:creationId xmlns:a16="http://schemas.microsoft.com/office/drawing/2014/main" id="{3DF59BCD-7839-9C9A-B42E-87D93ED8C33E}"/>
              </a:ext>
            </a:extLst>
          </p:cNvPr>
          <p:cNvSpPr>
            <a:spLocks noGrp="1"/>
          </p:cNvSpPr>
          <p:nvPr>
            <p:ph sz="quarter" idx="4"/>
          </p:nvPr>
        </p:nvSpPr>
        <p:spPr>
          <a:xfrm>
            <a:off x="6172200" y="2505075"/>
            <a:ext cx="5183188"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a:extLst>
              <a:ext uri="{FF2B5EF4-FFF2-40B4-BE49-F238E27FC236}">
                <a16:creationId xmlns:a16="http://schemas.microsoft.com/office/drawing/2014/main" id="{E85FC074-B3A2-69D7-904B-E9CBD722DC3A}"/>
              </a:ext>
            </a:extLst>
          </p:cNvPr>
          <p:cNvSpPr>
            <a:spLocks noGrp="1"/>
          </p:cNvSpPr>
          <p:nvPr>
            <p:ph type="dt" sz="half" idx="10"/>
          </p:nvPr>
        </p:nvSpPr>
        <p:spPr>
          <a:xfrm>
            <a:off x="838200" y="6356350"/>
            <a:ext cx="2743200" cy="365125"/>
          </a:xfrm>
          <a:prstGeom prst="rect">
            <a:avLst/>
          </a:prstGeom>
        </p:spPr>
        <p:txBody>
          <a:bodyPr/>
          <a:lstStyle/>
          <a:p>
            <a:fld id="{E4696850-8946-4EB5-A247-AE3C0C47B324}" type="datetimeFigureOut">
              <a:rPr lang="it-IT" smtClean="0"/>
              <a:t>31/12/2025</a:t>
            </a:fld>
            <a:endParaRPr lang="it-IT" dirty="0"/>
          </a:p>
        </p:txBody>
      </p:sp>
      <p:sp>
        <p:nvSpPr>
          <p:cNvPr id="8" name="Segnaposto piè di pagina 7">
            <a:extLst>
              <a:ext uri="{FF2B5EF4-FFF2-40B4-BE49-F238E27FC236}">
                <a16:creationId xmlns:a16="http://schemas.microsoft.com/office/drawing/2014/main" id="{7AF8031A-B02B-30AB-6783-05F515EE44B6}"/>
              </a:ext>
            </a:extLst>
          </p:cNvPr>
          <p:cNvSpPr>
            <a:spLocks noGrp="1"/>
          </p:cNvSpPr>
          <p:nvPr>
            <p:ph type="ftr" sz="quarter" idx="11"/>
          </p:nvPr>
        </p:nvSpPr>
        <p:spPr>
          <a:xfrm>
            <a:off x="3878179" y="9308098"/>
            <a:ext cx="4114800" cy="365125"/>
          </a:xfrm>
          <a:prstGeom prst="rect">
            <a:avLst/>
          </a:prstGeom>
        </p:spPr>
        <p:txBody>
          <a:bodyPr/>
          <a:lstStyle/>
          <a:p>
            <a:endParaRPr lang="it-IT" dirty="0"/>
          </a:p>
        </p:txBody>
      </p:sp>
      <p:sp>
        <p:nvSpPr>
          <p:cNvPr id="9" name="Segnaposto numero diapositiva 8">
            <a:extLst>
              <a:ext uri="{FF2B5EF4-FFF2-40B4-BE49-F238E27FC236}">
                <a16:creationId xmlns:a16="http://schemas.microsoft.com/office/drawing/2014/main" id="{829C2828-D487-32CE-D184-80938E0C4F5B}"/>
              </a:ext>
            </a:extLst>
          </p:cNvPr>
          <p:cNvSpPr>
            <a:spLocks noGrp="1"/>
          </p:cNvSpPr>
          <p:nvPr>
            <p:ph type="sldNum" sz="quarter" idx="12"/>
          </p:nvPr>
        </p:nvSpPr>
        <p:spPr>
          <a:xfrm>
            <a:off x="8610600" y="6356350"/>
            <a:ext cx="2743200" cy="365125"/>
          </a:xfrm>
          <a:prstGeom prst="rect">
            <a:avLst/>
          </a:prstGeom>
        </p:spPr>
        <p:txBody>
          <a:bodyPr/>
          <a:lstStyle/>
          <a:p>
            <a:fld id="{005E432B-4D32-4661-AB80-EE3D525570A7}" type="slidenum">
              <a:rPr lang="it-IT" smtClean="0"/>
              <a:t>‹N›</a:t>
            </a:fld>
            <a:endParaRPr lang="it-IT" dirty="0"/>
          </a:p>
        </p:txBody>
      </p:sp>
    </p:spTree>
    <p:extLst>
      <p:ext uri="{BB962C8B-B14F-4D97-AF65-F5344CB8AC3E}">
        <p14:creationId xmlns:p14="http://schemas.microsoft.com/office/powerpoint/2010/main" val="14232266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1685991-1643-B2A8-D2C3-759C71D33CBF}"/>
              </a:ext>
            </a:extLst>
          </p:cNvPr>
          <p:cNvSpPr>
            <a:spLocks noGrp="1"/>
          </p:cNvSpPr>
          <p:nvPr>
            <p:ph type="title"/>
          </p:nvPr>
        </p:nvSpPr>
        <p:spPr/>
        <p:txBody>
          <a:bodyPr/>
          <a:lstStyle/>
          <a:p>
            <a:r>
              <a:rPr lang="it-IT"/>
              <a:t>Fare clic per modificare lo stile del titolo dello schema</a:t>
            </a:r>
          </a:p>
        </p:txBody>
      </p:sp>
      <p:sp>
        <p:nvSpPr>
          <p:cNvPr id="3" name="Segnaposto data 2">
            <a:extLst>
              <a:ext uri="{FF2B5EF4-FFF2-40B4-BE49-F238E27FC236}">
                <a16:creationId xmlns:a16="http://schemas.microsoft.com/office/drawing/2014/main" id="{BB474EE3-5CF6-AB8C-618D-9AEE33D68857}"/>
              </a:ext>
            </a:extLst>
          </p:cNvPr>
          <p:cNvSpPr>
            <a:spLocks noGrp="1"/>
          </p:cNvSpPr>
          <p:nvPr>
            <p:ph type="dt" sz="half" idx="10"/>
          </p:nvPr>
        </p:nvSpPr>
        <p:spPr>
          <a:xfrm>
            <a:off x="838200" y="6356350"/>
            <a:ext cx="2743200" cy="365125"/>
          </a:xfrm>
          <a:prstGeom prst="rect">
            <a:avLst/>
          </a:prstGeom>
        </p:spPr>
        <p:txBody>
          <a:bodyPr/>
          <a:lstStyle/>
          <a:p>
            <a:fld id="{E4696850-8946-4EB5-A247-AE3C0C47B324}" type="datetimeFigureOut">
              <a:rPr lang="it-IT" smtClean="0"/>
              <a:t>31/12/2025</a:t>
            </a:fld>
            <a:endParaRPr lang="it-IT" dirty="0"/>
          </a:p>
        </p:txBody>
      </p:sp>
      <p:sp>
        <p:nvSpPr>
          <p:cNvPr id="4" name="Segnaposto piè di pagina 3">
            <a:extLst>
              <a:ext uri="{FF2B5EF4-FFF2-40B4-BE49-F238E27FC236}">
                <a16:creationId xmlns:a16="http://schemas.microsoft.com/office/drawing/2014/main" id="{FB71AAC7-3694-EBD8-E9DD-50040B354BC5}"/>
              </a:ext>
            </a:extLst>
          </p:cNvPr>
          <p:cNvSpPr>
            <a:spLocks noGrp="1"/>
          </p:cNvSpPr>
          <p:nvPr>
            <p:ph type="ftr" sz="quarter" idx="11"/>
          </p:nvPr>
        </p:nvSpPr>
        <p:spPr>
          <a:xfrm>
            <a:off x="3878179" y="9308098"/>
            <a:ext cx="4114800" cy="365125"/>
          </a:xfrm>
          <a:prstGeom prst="rect">
            <a:avLst/>
          </a:prstGeom>
        </p:spPr>
        <p:txBody>
          <a:bodyPr/>
          <a:lstStyle/>
          <a:p>
            <a:endParaRPr lang="it-IT" dirty="0"/>
          </a:p>
        </p:txBody>
      </p:sp>
      <p:sp>
        <p:nvSpPr>
          <p:cNvPr id="5" name="Segnaposto numero diapositiva 4">
            <a:extLst>
              <a:ext uri="{FF2B5EF4-FFF2-40B4-BE49-F238E27FC236}">
                <a16:creationId xmlns:a16="http://schemas.microsoft.com/office/drawing/2014/main" id="{D622A1D7-8C74-71BF-1FDD-59D8196852BD}"/>
              </a:ext>
            </a:extLst>
          </p:cNvPr>
          <p:cNvSpPr>
            <a:spLocks noGrp="1"/>
          </p:cNvSpPr>
          <p:nvPr>
            <p:ph type="sldNum" sz="quarter" idx="12"/>
          </p:nvPr>
        </p:nvSpPr>
        <p:spPr>
          <a:xfrm>
            <a:off x="8610600" y="6356350"/>
            <a:ext cx="2743200" cy="365125"/>
          </a:xfrm>
          <a:prstGeom prst="rect">
            <a:avLst/>
          </a:prstGeom>
        </p:spPr>
        <p:txBody>
          <a:bodyPr/>
          <a:lstStyle/>
          <a:p>
            <a:fld id="{005E432B-4D32-4661-AB80-EE3D525570A7}" type="slidenum">
              <a:rPr lang="it-IT" smtClean="0"/>
              <a:t>‹N›</a:t>
            </a:fld>
            <a:endParaRPr lang="it-IT" dirty="0"/>
          </a:p>
        </p:txBody>
      </p:sp>
    </p:spTree>
    <p:extLst>
      <p:ext uri="{BB962C8B-B14F-4D97-AF65-F5344CB8AC3E}">
        <p14:creationId xmlns:p14="http://schemas.microsoft.com/office/powerpoint/2010/main" val="154983738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333EE498-BDAB-49E9-F9B2-D88755E83E6F}"/>
              </a:ext>
            </a:extLst>
          </p:cNvPr>
          <p:cNvSpPr>
            <a:spLocks noGrp="1"/>
          </p:cNvSpPr>
          <p:nvPr>
            <p:ph type="dt" sz="half" idx="10"/>
          </p:nvPr>
        </p:nvSpPr>
        <p:spPr>
          <a:xfrm>
            <a:off x="838200" y="6356350"/>
            <a:ext cx="2743200" cy="365125"/>
          </a:xfrm>
          <a:prstGeom prst="rect">
            <a:avLst/>
          </a:prstGeom>
        </p:spPr>
        <p:txBody>
          <a:bodyPr/>
          <a:lstStyle/>
          <a:p>
            <a:fld id="{E4696850-8946-4EB5-A247-AE3C0C47B324}" type="datetimeFigureOut">
              <a:rPr lang="it-IT" smtClean="0"/>
              <a:t>31/12/2025</a:t>
            </a:fld>
            <a:endParaRPr lang="it-IT" dirty="0"/>
          </a:p>
        </p:txBody>
      </p:sp>
      <p:sp>
        <p:nvSpPr>
          <p:cNvPr id="3" name="Segnaposto piè di pagina 2">
            <a:extLst>
              <a:ext uri="{FF2B5EF4-FFF2-40B4-BE49-F238E27FC236}">
                <a16:creationId xmlns:a16="http://schemas.microsoft.com/office/drawing/2014/main" id="{E23AC9C5-81B2-D388-2B98-C9477C4B7CC5}"/>
              </a:ext>
            </a:extLst>
          </p:cNvPr>
          <p:cNvSpPr>
            <a:spLocks noGrp="1"/>
          </p:cNvSpPr>
          <p:nvPr>
            <p:ph type="ftr" sz="quarter" idx="11"/>
          </p:nvPr>
        </p:nvSpPr>
        <p:spPr>
          <a:xfrm>
            <a:off x="3878179" y="9308098"/>
            <a:ext cx="4114800" cy="365125"/>
          </a:xfrm>
          <a:prstGeom prst="rect">
            <a:avLst/>
          </a:prstGeom>
        </p:spPr>
        <p:txBody>
          <a:bodyPr/>
          <a:lstStyle/>
          <a:p>
            <a:endParaRPr lang="it-IT" dirty="0"/>
          </a:p>
        </p:txBody>
      </p:sp>
      <p:sp>
        <p:nvSpPr>
          <p:cNvPr id="4" name="Segnaposto numero diapositiva 3">
            <a:extLst>
              <a:ext uri="{FF2B5EF4-FFF2-40B4-BE49-F238E27FC236}">
                <a16:creationId xmlns:a16="http://schemas.microsoft.com/office/drawing/2014/main" id="{1130E054-DD39-D79B-1B65-3E8549669F03}"/>
              </a:ext>
            </a:extLst>
          </p:cNvPr>
          <p:cNvSpPr>
            <a:spLocks noGrp="1"/>
          </p:cNvSpPr>
          <p:nvPr>
            <p:ph type="sldNum" sz="quarter" idx="12"/>
          </p:nvPr>
        </p:nvSpPr>
        <p:spPr>
          <a:xfrm>
            <a:off x="8610600" y="6356350"/>
            <a:ext cx="2743200" cy="365125"/>
          </a:xfrm>
          <a:prstGeom prst="rect">
            <a:avLst/>
          </a:prstGeom>
        </p:spPr>
        <p:txBody>
          <a:bodyPr/>
          <a:lstStyle/>
          <a:p>
            <a:fld id="{005E432B-4D32-4661-AB80-EE3D525570A7}" type="slidenum">
              <a:rPr lang="it-IT" smtClean="0"/>
              <a:t>‹N›</a:t>
            </a:fld>
            <a:endParaRPr lang="it-IT" dirty="0"/>
          </a:p>
        </p:txBody>
      </p:sp>
    </p:spTree>
    <p:extLst>
      <p:ext uri="{BB962C8B-B14F-4D97-AF65-F5344CB8AC3E}">
        <p14:creationId xmlns:p14="http://schemas.microsoft.com/office/powerpoint/2010/main" val="410612637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0FAE382-6186-ECB3-6DE0-A36BC61C5D3E}"/>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E09D5C95-048A-0380-1C71-EA5144EEF66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a:extLst>
              <a:ext uri="{FF2B5EF4-FFF2-40B4-BE49-F238E27FC236}">
                <a16:creationId xmlns:a16="http://schemas.microsoft.com/office/drawing/2014/main" id="{68713CCD-5477-67F4-4E98-C47BBD492E4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69115E3D-1057-6B5B-E01B-467FBA772532}"/>
              </a:ext>
            </a:extLst>
          </p:cNvPr>
          <p:cNvSpPr>
            <a:spLocks noGrp="1"/>
          </p:cNvSpPr>
          <p:nvPr>
            <p:ph type="dt" sz="half" idx="10"/>
          </p:nvPr>
        </p:nvSpPr>
        <p:spPr>
          <a:xfrm>
            <a:off x="838200" y="6356350"/>
            <a:ext cx="2743200" cy="365125"/>
          </a:xfrm>
          <a:prstGeom prst="rect">
            <a:avLst/>
          </a:prstGeom>
        </p:spPr>
        <p:txBody>
          <a:bodyPr/>
          <a:lstStyle/>
          <a:p>
            <a:fld id="{E4696850-8946-4EB5-A247-AE3C0C47B324}" type="datetimeFigureOut">
              <a:rPr lang="it-IT" smtClean="0"/>
              <a:t>31/12/2025</a:t>
            </a:fld>
            <a:endParaRPr lang="it-IT" dirty="0"/>
          </a:p>
        </p:txBody>
      </p:sp>
      <p:sp>
        <p:nvSpPr>
          <p:cNvPr id="6" name="Segnaposto piè di pagina 5">
            <a:extLst>
              <a:ext uri="{FF2B5EF4-FFF2-40B4-BE49-F238E27FC236}">
                <a16:creationId xmlns:a16="http://schemas.microsoft.com/office/drawing/2014/main" id="{D1895FF0-A318-224E-DAC0-78FE26F654BB}"/>
              </a:ext>
            </a:extLst>
          </p:cNvPr>
          <p:cNvSpPr>
            <a:spLocks noGrp="1"/>
          </p:cNvSpPr>
          <p:nvPr>
            <p:ph type="ftr" sz="quarter" idx="11"/>
          </p:nvPr>
        </p:nvSpPr>
        <p:spPr>
          <a:xfrm>
            <a:off x="3878179" y="9308098"/>
            <a:ext cx="4114800" cy="365125"/>
          </a:xfrm>
          <a:prstGeom prst="rect">
            <a:avLst/>
          </a:prstGeom>
        </p:spPr>
        <p:txBody>
          <a:bodyPr/>
          <a:lstStyle/>
          <a:p>
            <a:endParaRPr lang="it-IT" dirty="0"/>
          </a:p>
        </p:txBody>
      </p:sp>
      <p:sp>
        <p:nvSpPr>
          <p:cNvPr id="7" name="Segnaposto numero diapositiva 6">
            <a:extLst>
              <a:ext uri="{FF2B5EF4-FFF2-40B4-BE49-F238E27FC236}">
                <a16:creationId xmlns:a16="http://schemas.microsoft.com/office/drawing/2014/main" id="{37AC23D4-8671-7469-3EB2-4462C385865A}"/>
              </a:ext>
            </a:extLst>
          </p:cNvPr>
          <p:cNvSpPr>
            <a:spLocks noGrp="1"/>
          </p:cNvSpPr>
          <p:nvPr>
            <p:ph type="sldNum" sz="quarter" idx="12"/>
          </p:nvPr>
        </p:nvSpPr>
        <p:spPr>
          <a:xfrm>
            <a:off x="8610600" y="6356350"/>
            <a:ext cx="2743200" cy="365125"/>
          </a:xfrm>
          <a:prstGeom prst="rect">
            <a:avLst/>
          </a:prstGeom>
        </p:spPr>
        <p:txBody>
          <a:bodyPr/>
          <a:lstStyle/>
          <a:p>
            <a:fld id="{005E432B-4D32-4661-AB80-EE3D525570A7}" type="slidenum">
              <a:rPr lang="it-IT" smtClean="0"/>
              <a:t>‹N›</a:t>
            </a:fld>
            <a:endParaRPr lang="it-IT" dirty="0"/>
          </a:p>
        </p:txBody>
      </p:sp>
    </p:spTree>
    <p:extLst>
      <p:ext uri="{BB962C8B-B14F-4D97-AF65-F5344CB8AC3E}">
        <p14:creationId xmlns:p14="http://schemas.microsoft.com/office/powerpoint/2010/main" val="368395757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2B8A79B-1003-1228-5E3B-96E900E40FAA}"/>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immagine 2">
            <a:extLst>
              <a:ext uri="{FF2B5EF4-FFF2-40B4-BE49-F238E27FC236}">
                <a16:creationId xmlns:a16="http://schemas.microsoft.com/office/drawing/2014/main" id="{A07403AE-0F56-A098-2B5F-4C5A501BCD4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dirty="0"/>
          </a:p>
        </p:txBody>
      </p:sp>
      <p:sp>
        <p:nvSpPr>
          <p:cNvPr id="4" name="Segnaposto testo 3">
            <a:extLst>
              <a:ext uri="{FF2B5EF4-FFF2-40B4-BE49-F238E27FC236}">
                <a16:creationId xmlns:a16="http://schemas.microsoft.com/office/drawing/2014/main" id="{ABC303DD-7813-90AB-08EC-12CD63C5467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7EBE5996-9731-0FF0-2BF4-956772342C21}"/>
              </a:ext>
            </a:extLst>
          </p:cNvPr>
          <p:cNvSpPr>
            <a:spLocks noGrp="1"/>
          </p:cNvSpPr>
          <p:nvPr>
            <p:ph type="dt" sz="half" idx="10"/>
          </p:nvPr>
        </p:nvSpPr>
        <p:spPr>
          <a:xfrm>
            <a:off x="838200" y="6356350"/>
            <a:ext cx="2743200" cy="365125"/>
          </a:xfrm>
          <a:prstGeom prst="rect">
            <a:avLst/>
          </a:prstGeom>
        </p:spPr>
        <p:txBody>
          <a:bodyPr/>
          <a:lstStyle/>
          <a:p>
            <a:fld id="{E4696850-8946-4EB5-A247-AE3C0C47B324}" type="datetimeFigureOut">
              <a:rPr lang="it-IT" smtClean="0"/>
              <a:t>31/12/2025</a:t>
            </a:fld>
            <a:endParaRPr lang="it-IT" dirty="0"/>
          </a:p>
        </p:txBody>
      </p:sp>
      <p:sp>
        <p:nvSpPr>
          <p:cNvPr id="6" name="Segnaposto piè di pagina 5">
            <a:extLst>
              <a:ext uri="{FF2B5EF4-FFF2-40B4-BE49-F238E27FC236}">
                <a16:creationId xmlns:a16="http://schemas.microsoft.com/office/drawing/2014/main" id="{B20D2B23-7568-C6C8-0126-C6416C4DBDAC}"/>
              </a:ext>
            </a:extLst>
          </p:cNvPr>
          <p:cNvSpPr>
            <a:spLocks noGrp="1"/>
          </p:cNvSpPr>
          <p:nvPr>
            <p:ph type="ftr" sz="quarter" idx="11"/>
          </p:nvPr>
        </p:nvSpPr>
        <p:spPr>
          <a:xfrm>
            <a:off x="3878179" y="9308098"/>
            <a:ext cx="4114800" cy="365125"/>
          </a:xfrm>
          <a:prstGeom prst="rect">
            <a:avLst/>
          </a:prstGeom>
        </p:spPr>
        <p:txBody>
          <a:bodyPr/>
          <a:lstStyle/>
          <a:p>
            <a:endParaRPr lang="it-IT" dirty="0"/>
          </a:p>
        </p:txBody>
      </p:sp>
      <p:sp>
        <p:nvSpPr>
          <p:cNvPr id="7" name="Segnaposto numero diapositiva 6">
            <a:extLst>
              <a:ext uri="{FF2B5EF4-FFF2-40B4-BE49-F238E27FC236}">
                <a16:creationId xmlns:a16="http://schemas.microsoft.com/office/drawing/2014/main" id="{955A162E-1C82-A5F4-8977-E571F7AAC798}"/>
              </a:ext>
            </a:extLst>
          </p:cNvPr>
          <p:cNvSpPr>
            <a:spLocks noGrp="1"/>
          </p:cNvSpPr>
          <p:nvPr>
            <p:ph type="sldNum" sz="quarter" idx="12"/>
          </p:nvPr>
        </p:nvSpPr>
        <p:spPr>
          <a:xfrm>
            <a:off x="8610600" y="6356350"/>
            <a:ext cx="2743200" cy="365125"/>
          </a:xfrm>
          <a:prstGeom prst="rect">
            <a:avLst/>
          </a:prstGeom>
        </p:spPr>
        <p:txBody>
          <a:bodyPr/>
          <a:lstStyle/>
          <a:p>
            <a:fld id="{005E432B-4D32-4661-AB80-EE3D525570A7}" type="slidenum">
              <a:rPr lang="it-IT" smtClean="0"/>
              <a:t>‹N›</a:t>
            </a:fld>
            <a:endParaRPr lang="it-IT" dirty="0"/>
          </a:p>
        </p:txBody>
      </p:sp>
    </p:spTree>
    <p:extLst>
      <p:ext uri="{BB962C8B-B14F-4D97-AF65-F5344CB8AC3E}">
        <p14:creationId xmlns:p14="http://schemas.microsoft.com/office/powerpoint/2010/main" val="347835683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BFA105B-1A2E-3F74-4521-82C59D622A14}"/>
              </a:ext>
            </a:extLst>
          </p:cNvPr>
          <p:cNvSpPr>
            <a:spLocks noGrp="1"/>
          </p:cNvSpPr>
          <p:nvPr>
            <p:ph type="title"/>
          </p:nvPr>
        </p:nvSpPr>
        <p:spPr/>
        <p:txBody>
          <a:bodyPr/>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EE7C07A6-E543-65F4-87B3-5674622F70D3}"/>
              </a:ext>
            </a:extLst>
          </p:cNvPr>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3A7A5CDC-9D5B-3B23-94AD-B6D6835AA0B5}"/>
              </a:ext>
            </a:extLst>
          </p:cNvPr>
          <p:cNvSpPr>
            <a:spLocks noGrp="1"/>
          </p:cNvSpPr>
          <p:nvPr>
            <p:ph type="dt" sz="half" idx="10"/>
          </p:nvPr>
        </p:nvSpPr>
        <p:spPr>
          <a:xfrm>
            <a:off x="838200" y="6356350"/>
            <a:ext cx="2743200" cy="365125"/>
          </a:xfrm>
          <a:prstGeom prst="rect">
            <a:avLst/>
          </a:prstGeom>
        </p:spPr>
        <p:txBody>
          <a:bodyPr/>
          <a:lstStyle/>
          <a:p>
            <a:fld id="{E4696850-8946-4EB5-A247-AE3C0C47B324}" type="datetimeFigureOut">
              <a:rPr lang="it-IT" smtClean="0"/>
              <a:t>31/12/2025</a:t>
            </a:fld>
            <a:endParaRPr lang="it-IT" dirty="0"/>
          </a:p>
        </p:txBody>
      </p:sp>
      <p:sp>
        <p:nvSpPr>
          <p:cNvPr id="5" name="Segnaposto piè di pagina 4">
            <a:extLst>
              <a:ext uri="{FF2B5EF4-FFF2-40B4-BE49-F238E27FC236}">
                <a16:creationId xmlns:a16="http://schemas.microsoft.com/office/drawing/2014/main" id="{43246A33-E95E-6CF9-2DCB-9B1CEEC3FC92}"/>
              </a:ext>
            </a:extLst>
          </p:cNvPr>
          <p:cNvSpPr>
            <a:spLocks noGrp="1"/>
          </p:cNvSpPr>
          <p:nvPr>
            <p:ph type="ftr" sz="quarter" idx="11"/>
          </p:nvPr>
        </p:nvSpPr>
        <p:spPr>
          <a:xfrm>
            <a:off x="3878179" y="9308098"/>
            <a:ext cx="4114800" cy="365125"/>
          </a:xfrm>
          <a:prstGeom prst="rect">
            <a:avLst/>
          </a:prstGeom>
        </p:spPr>
        <p:txBody>
          <a:bodyPr/>
          <a:lstStyle/>
          <a:p>
            <a:endParaRPr lang="it-IT" dirty="0"/>
          </a:p>
        </p:txBody>
      </p:sp>
      <p:sp>
        <p:nvSpPr>
          <p:cNvPr id="6" name="Segnaposto numero diapositiva 5">
            <a:extLst>
              <a:ext uri="{FF2B5EF4-FFF2-40B4-BE49-F238E27FC236}">
                <a16:creationId xmlns:a16="http://schemas.microsoft.com/office/drawing/2014/main" id="{BF192067-E485-FA33-59E0-4490018ABBEA}"/>
              </a:ext>
            </a:extLst>
          </p:cNvPr>
          <p:cNvSpPr>
            <a:spLocks noGrp="1"/>
          </p:cNvSpPr>
          <p:nvPr>
            <p:ph type="sldNum" sz="quarter" idx="12"/>
          </p:nvPr>
        </p:nvSpPr>
        <p:spPr>
          <a:xfrm>
            <a:off x="8610600" y="6356350"/>
            <a:ext cx="2743200" cy="365125"/>
          </a:xfrm>
          <a:prstGeom prst="rect">
            <a:avLst/>
          </a:prstGeom>
        </p:spPr>
        <p:txBody>
          <a:bodyPr/>
          <a:lstStyle/>
          <a:p>
            <a:fld id="{005E432B-4D32-4661-AB80-EE3D525570A7}" type="slidenum">
              <a:rPr lang="it-IT" smtClean="0"/>
              <a:t>‹N›</a:t>
            </a:fld>
            <a:endParaRPr lang="it-IT" dirty="0"/>
          </a:p>
        </p:txBody>
      </p:sp>
    </p:spTree>
    <p:extLst>
      <p:ext uri="{BB962C8B-B14F-4D97-AF65-F5344CB8AC3E}">
        <p14:creationId xmlns:p14="http://schemas.microsoft.com/office/powerpoint/2010/main" val="217443084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a:extLst>
              <a:ext uri="{FF2B5EF4-FFF2-40B4-BE49-F238E27FC236}">
                <a16:creationId xmlns:a16="http://schemas.microsoft.com/office/drawing/2014/main" id="{308B6854-8697-0860-C520-3E29A9061832}"/>
              </a:ext>
            </a:extLst>
          </p:cNvPr>
          <p:cNvSpPr>
            <a:spLocks noGrp="1"/>
          </p:cNvSpPr>
          <p:nvPr>
            <p:ph type="title" orient="vert"/>
          </p:nvPr>
        </p:nvSpPr>
        <p:spPr>
          <a:xfrm>
            <a:off x="8724900" y="365125"/>
            <a:ext cx="2628900" cy="5811838"/>
          </a:xfrm>
        </p:spPr>
        <p:txBody>
          <a:bodyPr vert="eaVert"/>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16F6F2CD-CB89-B1D7-8AC7-2314FAD4ABEE}"/>
              </a:ext>
            </a:extLst>
          </p:cNvPr>
          <p:cNvSpPr>
            <a:spLocks noGrp="1"/>
          </p:cNvSpPr>
          <p:nvPr>
            <p:ph type="body" orient="vert" idx="1"/>
          </p:nvPr>
        </p:nvSpPr>
        <p:spPr>
          <a:xfrm>
            <a:off x="838200" y="365125"/>
            <a:ext cx="7734300" cy="5811838"/>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672F1724-C210-419E-CBA5-053FED5599BA}"/>
              </a:ext>
            </a:extLst>
          </p:cNvPr>
          <p:cNvSpPr>
            <a:spLocks noGrp="1"/>
          </p:cNvSpPr>
          <p:nvPr>
            <p:ph type="dt" sz="half" idx="10"/>
          </p:nvPr>
        </p:nvSpPr>
        <p:spPr>
          <a:xfrm>
            <a:off x="838200" y="6356350"/>
            <a:ext cx="2743200" cy="365125"/>
          </a:xfrm>
          <a:prstGeom prst="rect">
            <a:avLst/>
          </a:prstGeom>
        </p:spPr>
        <p:txBody>
          <a:bodyPr/>
          <a:lstStyle/>
          <a:p>
            <a:fld id="{E4696850-8946-4EB5-A247-AE3C0C47B324}" type="datetimeFigureOut">
              <a:rPr lang="it-IT" smtClean="0"/>
              <a:t>31/12/2025</a:t>
            </a:fld>
            <a:endParaRPr lang="it-IT" dirty="0"/>
          </a:p>
        </p:txBody>
      </p:sp>
      <p:sp>
        <p:nvSpPr>
          <p:cNvPr id="5" name="Segnaposto piè di pagina 4">
            <a:extLst>
              <a:ext uri="{FF2B5EF4-FFF2-40B4-BE49-F238E27FC236}">
                <a16:creationId xmlns:a16="http://schemas.microsoft.com/office/drawing/2014/main" id="{3262B7FF-9555-E1A9-87A7-0CC28ECDA22B}"/>
              </a:ext>
            </a:extLst>
          </p:cNvPr>
          <p:cNvSpPr>
            <a:spLocks noGrp="1"/>
          </p:cNvSpPr>
          <p:nvPr>
            <p:ph type="ftr" sz="quarter" idx="11"/>
          </p:nvPr>
        </p:nvSpPr>
        <p:spPr>
          <a:xfrm>
            <a:off x="3878179" y="9308098"/>
            <a:ext cx="4114800" cy="365125"/>
          </a:xfrm>
          <a:prstGeom prst="rect">
            <a:avLst/>
          </a:prstGeom>
        </p:spPr>
        <p:txBody>
          <a:bodyPr/>
          <a:lstStyle/>
          <a:p>
            <a:endParaRPr lang="it-IT" dirty="0"/>
          </a:p>
        </p:txBody>
      </p:sp>
      <p:sp>
        <p:nvSpPr>
          <p:cNvPr id="6" name="Segnaposto numero diapositiva 5">
            <a:extLst>
              <a:ext uri="{FF2B5EF4-FFF2-40B4-BE49-F238E27FC236}">
                <a16:creationId xmlns:a16="http://schemas.microsoft.com/office/drawing/2014/main" id="{F0A238A3-1250-44FC-9EAC-B1EEF7BB2EC6}"/>
              </a:ext>
            </a:extLst>
          </p:cNvPr>
          <p:cNvSpPr>
            <a:spLocks noGrp="1"/>
          </p:cNvSpPr>
          <p:nvPr>
            <p:ph type="sldNum" sz="quarter" idx="12"/>
          </p:nvPr>
        </p:nvSpPr>
        <p:spPr>
          <a:xfrm>
            <a:off x="8610600" y="6356350"/>
            <a:ext cx="2743200" cy="365125"/>
          </a:xfrm>
          <a:prstGeom prst="rect">
            <a:avLst/>
          </a:prstGeom>
        </p:spPr>
        <p:txBody>
          <a:bodyPr/>
          <a:lstStyle/>
          <a:p>
            <a:fld id="{005E432B-4D32-4661-AB80-EE3D525570A7}" type="slidenum">
              <a:rPr lang="it-IT" smtClean="0"/>
              <a:t>‹N›</a:t>
            </a:fld>
            <a:endParaRPr lang="it-IT" dirty="0"/>
          </a:p>
        </p:txBody>
      </p:sp>
    </p:spTree>
    <p:extLst>
      <p:ext uri="{BB962C8B-B14F-4D97-AF65-F5344CB8AC3E}">
        <p14:creationId xmlns:p14="http://schemas.microsoft.com/office/powerpoint/2010/main" val="16025994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2708EBD-69E1-CBD2-21C6-75E3A3274C0D}"/>
              </a:ext>
            </a:extLst>
          </p:cNvPr>
          <p:cNvSpPr>
            <a:spLocks noGrp="1"/>
          </p:cNvSpPr>
          <p:nvPr>
            <p:ph type="title"/>
          </p:nvPr>
        </p:nvSpPr>
        <p:spPr>
          <a:xfrm>
            <a:off x="838200" y="365125"/>
            <a:ext cx="10515600" cy="1325563"/>
          </a:xfrm>
          <a:prstGeom prst="rect">
            <a:avLst/>
          </a:prstGeom>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4FBBC4E1-BD58-3B25-5CDD-73C0E9CEC6DC}"/>
              </a:ext>
            </a:extLst>
          </p:cNvPr>
          <p:cNvSpPr>
            <a:spLocks noGrp="1"/>
          </p:cNvSpPr>
          <p:nvPr>
            <p:ph idx="1"/>
          </p:nvPr>
        </p:nvSpPr>
        <p:spPr>
          <a:xfrm>
            <a:off x="838200" y="1825625"/>
            <a:ext cx="10515600" cy="4351338"/>
          </a:xfrm>
          <a:prstGeom prst="rect">
            <a:avLst/>
          </a:prstGeo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25AB9EA8-9A39-FD9D-1EFA-7A7DA0489F0C}"/>
              </a:ext>
            </a:extLst>
          </p:cNvPr>
          <p:cNvSpPr>
            <a:spLocks noGrp="1"/>
          </p:cNvSpPr>
          <p:nvPr>
            <p:ph type="dt" sz="half" idx="10"/>
          </p:nvPr>
        </p:nvSpPr>
        <p:spPr>
          <a:xfrm>
            <a:off x="838200" y="6356350"/>
            <a:ext cx="2743200" cy="365125"/>
          </a:xfrm>
          <a:prstGeom prst="rect">
            <a:avLst/>
          </a:prstGeom>
        </p:spPr>
        <p:txBody>
          <a:bodyPr/>
          <a:lstStyle/>
          <a:p>
            <a:fld id="{5F580276-AC89-441F-9F07-0FDB4E430FC7}" type="datetimeFigureOut">
              <a:rPr lang="it-IT" smtClean="0"/>
              <a:t>31/12/2025</a:t>
            </a:fld>
            <a:endParaRPr lang="it-IT" dirty="0"/>
          </a:p>
        </p:txBody>
      </p:sp>
      <p:sp>
        <p:nvSpPr>
          <p:cNvPr id="5" name="Segnaposto piè di pagina 4">
            <a:extLst>
              <a:ext uri="{FF2B5EF4-FFF2-40B4-BE49-F238E27FC236}">
                <a16:creationId xmlns:a16="http://schemas.microsoft.com/office/drawing/2014/main" id="{1D1A99D0-C9D6-9821-83B2-57E0BD4E8D55}"/>
              </a:ext>
            </a:extLst>
          </p:cNvPr>
          <p:cNvSpPr>
            <a:spLocks noGrp="1"/>
          </p:cNvSpPr>
          <p:nvPr>
            <p:ph type="ftr" sz="quarter" idx="11"/>
          </p:nvPr>
        </p:nvSpPr>
        <p:spPr>
          <a:xfrm>
            <a:off x="4038600" y="6356350"/>
            <a:ext cx="4114800" cy="365125"/>
          </a:xfrm>
          <a:prstGeom prst="rect">
            <a:avLst/>
          </a:prstGeom>
        </p:spPr>
        <p:txBody>
          <a:bodyPr/>
          <a:lstStyle/>
          <a:p>
            <a:endParaRPr lang="it-IT" dirty="0"/>
          </a:p>
        </p:txBody>
      </p:sp>
      <p:sp>
        <p:nvSpPr>
          <p:cNvPr id="6" name="Segnaposto numero diapositiva 5">
            <a:extLst>
              <a:ext uri="{FF2B5EF4-FFF2-40B4-BE49-F238E27FC236}">
                <a16:creationId xmlns:a16="http://schemas.microsoft.com/office/drawing/2014/main" id="{EF353169-513D-1EB5-DE84-EA8355FD4791}"/>
              </a:ext>
            </a:extLst>
          </p:cNvPr>
          <p:cNvSpPr>
            <a:spLocks noGrp="1"/>
          </p:cNvSpPr>
          <p:nvPr>
            <p:ph type="sldNum" sz="quarter" idx="12"/>
          </p:nvPr>
        </p:nvSpPr>
        <p:spPr>
          <a:xfrm>
            <a:off x="8610600" y="6356350"/>
            <a:ext cx="2743200" cy="365125"/>
          </a:xfrm>
          <a:prstGeom prst="rect">
            <a:avLst/>
          </a:prstGeom>
        </p:spPr>
        <p:txBody>
          <a:bodyPr/>
          <a:lstStyle/>
          <a:p>
            <a:fld id="{1ABE740F-67EE-4CA4-AE1E-B4324F3EFBC7}" type="slidenum">
              <a:rPr lang="it-IT" smtClean="0"/>
              <a:t>‹N›</a:t>
            </a:fld>
            <a:endParaRPr lang="it-IT" dirty="0"/>
          </a:p>
        </p:txBody>
      </p:sp>
    </p:spTree>
    <p:extLst>
      <p:ext uri="{BB962C8B-B14F-4D97-AF65-F5344CB8AC3E}">
        <p14:creationId xmlns:p14="http://schemas.microsoft.com/office/powerpoint/2010/main" val="29235122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2D81D26-C2C6-FD71-01F0-BEE16A4A7B03}"/>
              </a:ext>
            </a:extLst>
          </p:cNvPr>
          <p:cNvSpPr>
            <a:spLocks noGrp="1"/>
          </p:cNvSpPr>
          <p:nvPr>
            <p:ph type="title"/>
          </p:nvPr>
        </p:nvSpPr>
        <p:spPr>
          <a:xfrm>
            <a:off x="831850" y="1709738"/>
            <a:ext cx="10515600" cy="2852737"/>
          </a:xfrm>
          <a:prstGeom prst="rect">
            <a:avLst/>
          </a:prstGeom>
        </p:spPr>
        <p:txBody>
          <a:bodyPr anchor="b"/>
          <a:lstStyle>
            <a:lvl1pPr>
              <a:defRPr sz="6000"/>
            </a:lvl1pPr>
          </a:lstStyle>
          <a:p>
            <a:r>
              <a:rPr lang="it-IT"/>
              <a:t>Fare clic per modificare lo stile del titolo dello schema</a:t>
            </a:r>
          </a:p>
        </p:txBody>
      </p:sp>
      <p:sp>
        <p:nvSpPr>
          <p:cNvPr id="3" name="Segnaposto testo 2">
            <a:extLst>
              <a:ext uri="{FF2B5EF4-FFF2-40B4-BE49-F238E27FC236}">
                <a16:creationId xmlns:a16="http://schemas.microsoft.com/office/drawing/2014/main" id="{15E71927-F91A-3E2D-23BF-3647A7C26340}"/>
              </a:ext>
            </a:extLst>
          </p:cNvPr>
          <p:cNvSpPr>
            <a:spLocks noGrp="1"/>
          </p:cNvSpPr>
          <p:nvPr>
            <p:ph type="body" idx="1"/>
          </p:nvPr>
        </p:nvSpPr>
        <p:spPr>
          <a:xfrm>
            <a:off x="831850" y="4589463"/>
            <a:ext cx="10515600" cy="1500187"/>
          </a:xfrm>
          <a:prstGeom prst="rect">
            <a:avLst/>
          </a:prstGeo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it-IT"/>
              <a:t>Fare clic per modificare gli stili del testo dello schema</a:t>
            </a:r>
          </a:p>
        </p:txBody>
      </p:sp>
      <p:sp>
        <p:nvSpPr>
          <p:cNvPr id="4" name="Segnaposto data 3">
            <a:extLst>
              <a:ext uri="{FF2B5EF4-FFF2-40B4-BE49-F238E27FC236}">
                <a16:creationId xmlns:a16="http://schemas.microsoft.com/office/drawing/2014/main" id="{C603AD7F-C45F-7706-6528-BC22D831F3E1}"/>
              </a:ext>
            </a:extLst>
          </p:cNvPr>
          <p:cNvSpPr>
            <a:spLocks noGrp="1"/>
          </p:cNvSpPr>
          <p:nvPr>
            <p:ph type="dt" sz="half" idx="10"/>
          </p:nvPr>
        </p:nvSpPr>
        <p:spPr>
          <a:xfrm>
            <a:off x="838200" y="6356350"/>
            <a:ext cx="2743200" cy="365125"/>
          </a:xfrm>
          <a:prstGeom prst="rect">
            <a:avLst/>
          </a:prstGeom>
        </p:spPr>
        <p:txBody>
          <a:bodyPr/>
          <a:lstStyle/>
          <a:p>
            <a:fld id="{5F580276-AC89-441F-9F07-0FDB4E430FC7}" type="datetimeFigureOut">
              <a:rPr lang="it-IT" smtClean="0"/>
              <a:t>31/12/2025</a:t>
            </a:fld>
            <a:endParaRPr lang="it-IT" dirty="0"/>
          </a:p>
        </p:txBody>
      </p:sp>
      <p:sp>
        <p:nvSpPr>
          <p:cNvPr id="5" name="Segnaposto piè di pagina 4">
            <a:extLst>
              <a:ext uri="{FF2B5EF4-FFF2-40B4-BE49-F238E27FC236}">
                <a16:creationId xmlns:a16="http://schemas.microsoft.com/office/drawing/2014/main" id="{3C6310B0-C40F-A208-CA08-D71079A35DAC}"/>
              </a:ext>
            </a:extLst>
          </p:cNvPr>
          <p:cNvSpPr>
            <a:spLocks noGrp="1"/>
          </p:cNvSpPr>
          <p:nvPr>
            <p:ph type="ftr" sz="quarter" idx="11"/>
          </p:nvPr>
        </p:nvSpPr>
        <p:spPr>
          <a:xfrm>
            <a:off x="4038600" y="6356350"/>
            <a:ext cx="4114800" cy="365125"/>
          </a:xfrm>
          <a:prstGeom prst="rect">
            <a:avLst/>
          </a:prstGeom>
        </p:spPr>
        <p:txBody>
          <a:bodyPr/>
          <a:lstStyle/>
          <a:p>
            <a:endParaRPr lang="it-IT" dirty="0"/>
          </a:p>
        </p:txBody>
      </p:sp>
      <p:sp>
        <p:nvSpPr>
          <p:cNvPr id="6" name="Segnaposto numero diapositiva 5">
            <a:extLst>
              <a:ext uri="{FF2B5EF4-FFF2-40B4-BE49-F238E27FC236}">
                <a16:creationId xmlns:a16="http://schemas.microsoft.com/office/drawing/2014/main" id="{70BEAF3B-2A5E-9A89-37EB-1DF08F17E381}"/>
              </a:ext>
            </a:extLst>
          </p:cNvPr>
          <p:cNvSpPr>
            <a:spLocks noGrp="1"/>
          </p:cNvSpPr>
          <p:nvPr>
            <p:ph type="sldNum" sz="quarter" idx="12"/>
          </p:nvPr>
        </p:nvSpPr>
        <p:spPr>
          <a:xfrm>
            <a:off x="8610600" y="6356350"/>
            <a:ext cx="2743200" cy="365125"/>
          </a:xfrm>
          <a:prstGeom prst="rect">
            <a:avLst/>
          </a:prstGeom>
        </p:spPr>
        <p:txBody>
          <a:bodyPr/>
          <a:lstStyle/>
          <a:p>
            <a:fld id="{1ABE740F-67EE-4CA4-AE1E-B4324F3EFBC7}" type="slidenum">
              <a:rPr lang="it-IT" smtClean="0"/>
              <a:t>‹N›</a:t>
            </a:fld>
            <a:endParaRPr lang="it-IT" dirty="0"/>
          </a:p>
        </p:txBody>
      </p:sp>
    </p:spTree>
    <p:extLst>
      <p:ext uri="{BB962C8B-B14F-4D97-AF65-F5344CB8AC3E}">
        <p14:creationId xmlns:p14="http://schemas.microsoft.com/office/powerpoint/2010/main" val="41752782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E27EB52-8615-0D2D-75A7-331E9766A206}"/>
              </a:ext>
            </a:extLst>
          </p:cNvPr>
          <p:cNvSpPr>
            <a:spLocks noGrp="1"/>
          </p:cNvSpPr>
          <p:nvPr>
            <p:ph type="title"/>
          </p:nvPr>
        </p:nvSpPr>
        <p:spPr>
          <a:xfrm>
            <a:off x="838200" y="365125"/>
            <a:ext cx="10515600" cy="1325563"/>
          </a:xfrm>
          <a:prstGeom prst="rect">
            <a:avLst/>
          </a:prstGeom>
        </p:spPr>
        <p:txBody>
          <a:bodyPr/>
          <a:lstStyle/>
          <a:p>
            <a:r>
              <a:rPr lang="it-IT"/>
              <a:t>Fare clic per modificare lo stile del titolo dello schema</a:t>
            </a:r>
          </a:p>
        </p:txBody>
      </p:sp>
      <p:sp>
        <p:nvSpPr>
          <p:cNvPr id="3" name="Segnaposto data 2">
            <a:extLst>
              <a:ext uri="{FF2B5EF4-FFF2-40B4-BE49-F238E27FC236}">
                <a16:creationId xmlns:a16="http://schemas.microsoft.com/office/drawing/2014/main" id="{C4D2D960-CCFE-7051-A2F0-5068D75A43CF}"/>
              </a:ext>
            </a:extLst>
          </p:cNvPr>
          <p:cNvSpPr>
            <a:spLocks noGrp="1"/>
          </p:cNvSpPr>
          <p:nvPr>
            <p:ph type="dt" sz="half" idx="10"/>
          </p:nvPr>
        </p:nvSpPr>
        <p:spPr>
          <a:xfrm>
            <a:off x="838200" y="6356350"/>
            <a:ext cx="2743200" cy="365125"/>
          </a:xfrm>
          <a:prstGeom prst="rect">
            <a:avLst/>
          </a:prstGeom>
        </p:spPr>
        <p:txBody>
          <a:bodyPr/>
          <a:lstStyle/>
          <a:p>
            <a:fld id="{5F580276-AC89-441F-9F07-0FDB4E430FC7}" type="datetimeFigureOut">
              <a:rPr lang="it-IT" smtClean="0"/>
              <a:t>31/12/2025</a:t>
            </a:fld>
            <a:endParaRPr lang="it-IT" dirty="0"/>
          </a:p>
        </p:txBody>
      </p:sp>
      <p:sp>
        <p:nvSpPr>
          <p:cNvPr id="4" name="Segnaposto piè di pagina 3">
            <a:extLst>
              <a:ext uri="{FF2B5EF4-FFF2-40B4-BE49-F238E27FC236}">
                <a16:creationId xmlns:a16="http://schemas.microsoft.com/office/drawing/2014/main" id="{00529EB5-C6D5-336D-1409-9A632BDE99B6}"/>
              </a:ext>
            </a:extLst>
          </p:cNvPr>
          <p:cNvSpPr>
            <a:spLocks noGrp="1"/>
          </p:cNvSpPr>
          <p:nvPr>
            <p:ph type="ftr" sz="quarter" idx="11"/>
          </p:nvPr>
        </p:nvSpPr>
        <p:spPr>
          <a:xfrm>
            <a:off x="4038600" y="6356350"/>
            <a:ext cx="4114800" cy="365125"/>
          </a:xfrm>
          <a:prstGeom prst="rect">
            <a:avLst/>
          </a:prstGeom>
        </p:spPr>
        <p:txBody>
          <a:bodyPr/>
          <a:lstStyle/>
          <a:p>
            <a:endParaRPr lang="it-IT" dirty="0"/>
          </a:p>
        </p:txBody>
      </p:sp>
      <p:sp>
        <p:nvSpPr>
          <p:cNvPr id="5" name="Segnaposto numero diapositiva 4">
            <a:extLst>
              <a:ext uri="{FF2B5EF4-FFF2-40B4-BE49-F238E27FC236}">
                <a16:creationId xmlns:a16="http://schemas.microsoft.com/office/drawing/2014/main" id="{5760C4EE-3C28-E3A9-9596-06CE3F0DACBB}"/>
              </a:ext>
            </a:extLst>
          </p:cNvPr>
          <p:cNvSpPr>
            <a:spLocks noGrp="1"/>
          </p:cNvSpPr>
          <p:nvPr>
            <p:ph type="sldNum" sz="quarter" idx="12"/>
          </p:nvPr>
        </p:nvSpPr>
        <p:spPr>
          <a:xfrm>
            <a:off x="8610600" y="6356350"/>
            <a:ext cx="2743200" cy="365125"/>
          </a:xfrm>
          <a:prstGeom prst="rect">
            <a:avLst/>
          </a:prstGeom>
        </p:spPr>
        <p:txBody>
          <a:bodyPr/>
          <a:lstStyle/>
          <a:p>
            <a:fld id="{1ABE740F-67EE-4CA4-AE1E-B4324F3EFBC7}" type="slidenum">
              <a:rPr lang="it-IT" smtClean="0"/>
              <a:t>‹N›</a:t>
            </a:fld>
            <a:endParaRPr lang="it-IT" dirty="0"/>
          </a:p>
        </p:txBody>
      </p:sp>
    </p:spTree>
    <p:extLst>
      <p:ext uri="{BB962C8B-B14F-4D97-AF65-F5344CB8AC3E}">
        <p14:creationId xmlns:p14="http://schemas.microsoft.com/office/powerpoint/2010/main" val="22948731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80971C08-93DE-854C-785A-CFA5723153F9}"/>
              </a:ext>
            </a:extLst>
          </p:cNvPr>
          <p:cNvSpPr>
            <a:spLocks noGrp="1"/>
          </p:cNvSpPr>
          <p:nvPr>
            <p:ph type="dt" sz="half" idx="10"/>
          </p:nvPr>
        </p:nvSpPr>
        <p:spPr>
          <a:xfrm>
            <a:off x="838200" y="6356350"/>
            <a:ext cx="2743200" cy="365125"/>
          </a:xfrm>
          <a:prstGeom prst="rect">
            <a:avLst/>
          </a:prstGeom>
        </p:spPr>
        <p:txBody>
          <a:bodyPr/>
          <a:lstStyle/>
          <a:p>
            <a:fld id="{5F580276-AC89-441F-9F07-0FDB4E430FC7}" type="datetimeFigureOut">
              <a:rPr lang="it-IT" smtClean="0"/>
              <a:t>31/12/2025</a:t>
            </a:fld>
            <a:endParaRPr lang="it-IT" dirty="0"/>
          </a:p>
        </p:txBody>
      </p:sp>
      <p:sp>
        <p:nvSpPr>
          <p:cNvPr id="3" name="Segnaposto piè di pagina 2">
            <a:extLst>
              <a:ext uri="{FF2B5EF4-FFF2-40B4-BE49-F238E27FC236}">
                <a16:creationId xmlns:a16="http://schemas.microsoft.com/office/drawing/2014/main" id="{436D54B3-A70B-FA86-38A4-8E47D97C22B9}"/>
              </a:ext>
            </a:extLst>
          </p:cNvPr>
          <p:cNvSpPr>
            <a:spLocks noGrp="1"/>
          </p:cNvSpPr>
          <p:nvPr>
            <p:ph type="ftr" sz="quarter" idx="11"/>
          </p:nvPr>
        </p:nvSpPr>
        <p:spPr>
          <a:xfrm>
            <a:off x="4038600" y="6356350"/>
            <a:ext cx="4114800" cy="365125"/>
          </a:xfrm>
          <a:prstGeom prst="rect">
            <a:avLst/>
          </a:prstGeom>
        </p:spPr>
        <p:txBody>
          <a:bodyPr/>
          <a:lstStyle/>
          <a:p>
            <a:endParaRPr lang="it-IT" dirty="0"/>
          </a:p>
        </p:txBody>
      </p:sp>
      <p:sp>
        <p:nvSpPr>
          <p:cNvPr id="4" name="Segnaposto numero diapositiva 3">
            <a:extLst>
              <a:ext uri="{FF2B5EF4-FFF2-40B4-BE49-F238E27FC236}">
                <a16:creationId xmlns:a16="http://schemas.microsoft.com/office/drawing/2014/main" id="{BE6A3A99-A1C3-44EF-061E-A02BF9A84F9C}"/>
              </a:ext>
            </a:extLst>
          </p:cNvPr>
          <p:cNvSpPr>
            <a:spLocks noGrp="1"/>
          </p:cNvSpPr>
          <p:nvPr>
            <p:ph type="sldNum" sz="quarter" idx="12"/>
          </p:nvPr>
        </p:nvSpPr>
        <p:spPr>
          <a:xfrm>
            <a:off x="8610600" y="6356350"/>
            <a:ext cx="2743200" cy="365125"/>
          </a:xfrm>
          <a:prstGeom prst="rect">
            <a:avLst/>
          </a:prstGeom>
        </p:spPr>
        <p:txBody>
          <a:bodyPr/>
          <a:lstStyle/>
          <a:p>
            <a:fld id="{1ABE740F-67EE-4CA4-AE1E-B4324F3EFBC7}" type="slidenum">
              <a:rPr lang="it-IT" smtClean="0"/>
              <a:t>‹N›</a:t>
            </a:fld>
            <a:endParaRPr lang="it-IT" dirty="0"/>
          </a:p>
        </p:txBody>
      </p:sp>
    </p:spTree>
    <p:extLst>
      <p:ext uri="{BB962C8B-B14F-4D97-AF65-F5344CB8AC3E}">
        <p14:creationId xmlns:p14="http://schemas.microsoft.com/office/powerpoint/2010/main" val="15935096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4DCFCED-CA52-4396-23AE-0948DAFDCB5F}"/>
              </a:ext>
            </a:extLst>
          </p:cNvPr>
          <p:cNvSpPr>
            <a:spLocks noGrp="1"/>
          </p:cNvSpPr>
          <p:nvPr>
            <p:ph type="ctrTitle"/>
          </p:nvPr>
        </p:nvSpPr>
        <p:spPr>
          <a:xfrm>
            <a:off x="1524000" y="1122363"/>
            <a:ext cx="9144000" cy="2387600"/>
          </a:xfrm>
        </p:spPr>
        <p:txBody>
          <a:bodyPr anchor="b"/>
          <a:lstStyle>
            <a:lvl1pPr algn="ctr">
              <a:defRPr sz="6000"/>
            </a:lvl1pPr>
          </a:lstStyle>
          <a:p>
            <a:r>
              <a:rPr lang="it-IT" dirty="0"/>
              <a:t>Fare clic per modificare lo stile del titolo dello schema</a:t>
            </a:r>
          </a:p>
        </p:txBody>
      </p:sp>
      <p:sp>
        <p:nvSpPr>
          <p:cNvPr id="3" name="Sottotitolo 2">
            <a:extLst>
              <a:ext uri="{FF2B5EF4-FFF2-40B4-BE49-F238E27FC236}">
                <a16:creationId xmlns:a16="http://schemas.microsoft.com/office/drawing/2014/main" id="{93D92BA4-F384-81A4-6BE6-138532D747A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a:extLst>
              <a:ext uri="{FF2B5EF4-FFF2-40B4-BE49-F238E27FC236}">
                <a16:creationId xmlns:a16="http://schemas.microsoft.com/office/drawing/2014/main" id="{E9B1D5A9-410F-C5A2-4750-9CCB529BDB68}"/>
              </a:ext>
            </a:extLst>
          </p:cNvPr>
          <p:cNvSpPr>
            <a:spLocks noGrp="1"/>
          </p:cNvSpPr>
          <p:nvPr>
            <p:ph type="dt" sz="half" idx="10"/>
          </p:nvPr>
        </p:nvSpPr>
        <p:spPr>
          <a:xfrm>
            <a:off x="838200" y="6356350"/>
            <a:ext cx="2743200" cy="365125"/>
          </a:xfrm>
          <a:prstGeom prst="rect">
            <a:avLst/>
          </a:prstGeom>
        </p:spPr>
        <p:txBody>
          <a:bodyPr/>
          <a:lstStyle/>
          <a:p>
            <a:fld id="{E4696850-8946-4EB5-A247-AE3C0C47B324}" type="datetimeFigureOut">
              <a:rPr lang="it-IT" smtClean="0"/>
              <a:t>31/12/2025</a:t>
            </a:fld>
            <a:endParaRPr lang="it-IT" dirty="0"/>
          </a:p>
        </p:txBody>
      </p:sp>
      <p:sp>
        <p:nvSpPr>
          <p:cNvPr id="5" name="Segnaposto piè di pagina 4">
            <a:extLst>
              <a:ext uri="{FF2B5EF4-FFF2-40B4-BE49-F238E27FC236}">
                <a16:creationId xmlns:a16="http://schemas.microsoft.com/office/drawing/2014/main" id="{789ED6BF-6D6A-7185-32C1-AE351B7C6EE8}"/>
              </a:ext>
            </a:extLst>
          </p:cNvPr>
          <p:cNvSpPr>
            <a:spLocks noGrp="1"/>
          </p:cNvSpPr>
          <p:nvPr>
            <p:ph type="ftr" sz="quarter" idx="11"/>
          </p:nvPr>
        </p:nvSpPr>
        <p:spPr>
          <a:xfrm>
            <a:off x="3878179" y="9308098"/>
            <a:ext cx="4114800" cy="365125"/>
          </a:xfrm>
          <a:prstGeom prst="rect">
            <a:avLst/>
          </a:prstGeom>
        </p:spPr>
        <p:txBody>
          <a:bodyPr/>
          <a:lstStyle/>
          <a:p>
            <a:endParaRPr lang="it-IT" dirty="0"/>
          </a:p>
        </p:txBody>
      </p:sp>
    </p:spTree>
    <p:extLst>
      <p:ext uri="{BB962C8B-B14F-4D97-AF65-F5344CB8AC3E}">
        <p14:creationId xmlns:p14="http://schemas.microsoft.com/office/powerpoint/2010/main" val="28826363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089E0F4-67A7-83DE-78B4-93B649EDC3D4}"/>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F68FB7C3-951C-47B3-08FB-63C584B06A0F}"/>
              </a:ext>
            </a:extLst>
          </p:cNvPr>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E59846A0-181D-F54D-D238-E90D140F5937}"/>
              </a:ext>
            </a:extLst>
          </p:cNvPr>
          <p:cNvSpPr>
            <a:spLocks noGrp="1"/>
          </p:cNvSpPr>
          <p:nvPr>
            <p:ph type="dt" sz="half" idx="10"/>
          </p:nvPr>
        </p:nvSpPr>
        <p:spPr>
          <a:xfrm>
            <a:off x="838200" y="6356350"/>
            <a:ext cx="2743200" cy="365125"/>
          </a:xfrm>
          <a:prstGeom prst="rect">
            <a:avLst/>
          </a:prstGeom>
        </p:spPr>
        <p:txBody>
          <a:bodyPr/>
          <a:lstStyle/>
          <a:p>
            <a:fld id="{E4696850-8946-4EB5-A247-AE3C0C47B324}" type="datetimeFigureOut">
              <a:rPr lang="it-IT" smtClean="0"/>
              <a:t>31/12/2025</a:t>
            </a:fld>
            <a:endParaRPr lang="it-IT" dirty="0"/>
          </a:p>
        </p:txBody>
      </p:sp>
      <p:sp>
        <p:nvSpPr>
          <p:cNvPr id="5" name="Segnaposto piè di pagina 4">
            <a:extLst>
              <a:ext uri="{FF2B5EF4-FFF2-40B4-BE49-F238E27FC236}">
                <a16:creationId xmlns:a16="http://schemas.microsoft.com/office/drawing/2014/main" id="{BBDF71B7-56DB-6EB0-0EFF-A6D16C97524C}"/>
              </a:ext>
            </a:extLst>
          </p:cNvPr>
          <p:cNvSpPr>
            <a:spLocks noGrp="1"/>
          </p:cNvSpPr>
          <p:nvPr>
            <p:ph type="ftr" sz="quarter" idx="11"/>
          </p:nvPr>
        </p:nvSpPr>
        <p:spPr>
          <a:xfrm>
            <a:off x="3878179" y="9308098"/>
            <a:ext cx="4114800" cy="365125"/>
          </a:xfrm>
          <a:prstGeom prst="rect">
            <a:avLst/>
          </a:prstGeom>
        </p:spPr>
        <p:txBody>
          <a:bodyPr/>
          <a:lstStyle/>
          <a:p>
            <a:endParaRPr lang="it-IT" dirty="0"/>
          </a:p>
        </p:txBody>
      </p:sp>
      <p:sp>
        <p:nvSpPr>
          <p:cNvPr id="6" name="Segnaposto numero diapositiva 5">
            <a:extLst>
              <a:ext uri="{FF2B5EF4-FFF2-40B4-BE49-F238E27FC236}">
                <a16:creationId xmlns:a16="http://schemas.microsoft.com/office/drawing/2014/main" id="{7DDAB78A-E554-7EDA-D39A-71271EEDFBFC}"/>
              </a:ext>
            </a:extLst>
          </p:cNvPr>
          <p:cNvSpPr>
            <a:spLocks noGrp="1"/>
          </p:cNvSpPr>
          <p:nvPr>
            <p:ph type="sldNum" sz="quarter" idx="12"/>
          </p:nvPr>
        </p:nvSpPr>
        <p:spPr>
          <a:xfrm>
            <a:off x="8610600" y="6356350"/>
            <a:ext cx="2743200" cy="365125"/>
          </a:xfrm>
          <a:prstGeom prst="rect">
            <a:avLst/>
          </a:prstGeom>
        </p:spPr>
        <p:txBody>
          <a:bodyPr/>
          <a:lstStyle/>
          <a:p>
            <a:fld id="{005E432B-4D32-4661-AB80-EE3D525570A7}" type="slidenum">
              <a:rPr lang="it-IT" smtClean="0"/>
              <a:t>‹N›</a:t>
            </a:fld>
            <a:endParaRPr lang="it-IT" dirty="0"/>
          </a:p>
        </p:txBody>
      </p:sp>
    </p:spTree>
    <p:extLst>
      <p:ext uri="{BB962C8B-B14F-4D97-AF65-F5344CB8AC3E}">
        <p14:creationId xmlns:p14="http://schemas.microsoft.com/office/powerpoint/2010/main" val="14962971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B8F1C32-51AE-718C-98B7-439118F61409}"/>
              </a:ext>
            </a:extLst>
          </p:cNvPr>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 dello schema</a:t>
            </a:r>
          </a:p>
        </p:txBody>
      </p:sp>
      <p:sp>
        <p:nvSpPr>
          <p:cNvPr id="3" name="Segnaposto testo 2">
            <a:extLst>
              <a:ext uri="{FF2B5EF4-FFF2-40B4-BE49-F238E27FC236}">
                <a16:creationId xmlns:a16="http://schemas.microsoft.com/office/drawing/2014/main" id="{E978078E-C7DE-6BBB-39D1-D3077B928D4C}"/>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it-IT"/>
              <a:t>Fare clic per modificare gli stili del testo dello schema</a:t>
            </a:r>
          </a:p>
        </p:txBody>
      </p:sp>
      <p:sp>
        <p:nvSpPr>
          <p:cNvPr id="4" name="Segnaposto data 3">
            <a:extLst>
              <a:ext uri="{FF2B5EF4-FFF2-40B4-BE49-F238E27FC236}">
                <a16:creationId xmlns:a16="http://schemas.microsoft.com/office/drawing/2014/main" id="{88C12525-0E87-6C29-2753-59E51FBD68F8}"/>
              </a:ext>
            </a:extLst>
          </p:cNvPr>
          <p:cNvSpPr>
            <a:spLocks noGrp="1"/>
          </p:cNvSpPr>
          <p:nvPr>
            <p:ph type="dt" sz="half" idx="10"/>
          </p:nvPr>
        </p:nvSpPr>
        <p:spPr>
          <a:xfrm>
            <a:off x="838200" y="6356350"/>
            <a:ext cx="2743200" cy="365125"/>
          </a:xfrm>
          <a:prstGeom prst="rect">
            <a:avLst/>
          </a:prstGeom>
        </p:spPr>
        <p:txBody>
          <a:bodyPr/>
          <a:lstStyle/>
          <a:p>
            <a:fld id="{E4696850-8946-4EB5-A247-AE3C0C47B324}" type="datetimeFigureOut">
              <a:rPr lang="it-IT" smtClean="0"/>
              <a:t>31/12/2025</a:t>
            </a:fld>
            <a:endParaRPr lang="it-IT" dirty="0"/>
          </a:p>
        </p:txBody>
      </p:sp>
      <p:sp>
        <p:nvSpPr>
          <p:cNvPr id="5" name="Segnaposto piè di pagina 4">
            <a:extLst>
              <a:ext uri="{FF2B5EF4-FFF2-40B4-BE49-F238E27FC236}">
                <a16:creationId xmlns:a16="http://schemas.microsoft.com/office/drawing/2014/main" id="{61B5739D-A0E3-8AD0-F8B7-89F89E2BAAEA}"/>
              </a:ext>
            </a:extLst>
          </p:cNvPr>
          <p:cNvSpPr>
            <a:spLocks noGrp="1"/>
          </p:cNvSpPr>
          <p:nvPr>
            <p:ph type="ftr" sz="quarter" idx="11"/>
          </p:nvPr>
        </p:nvSpPr>
        <p:spPr>
          <a:xfrm>
            <a:off x="3878179" y="9308098"/>
            <a:ext cx="4114800" cy="365125"/>
          </a:xfrm>
          <a:prstGeom prst="rect">
            <a:avLst/>
          </a:prstGeom>
        </p:spPr>
        <p:txBody>
          <a:bodyPr/>
          <a:lstStyle/>
          <a:p>
            <a:endParaRPr lang="it-IT" dirty="0"/>
          </a:p>
        </p:txBody>
      </p:sp>
      <p:sp>
        <p:nvSpPr>
          <p:cNvPr id="6" name="Segnaposto numero diapositiva 5">
            <a:extLst>
              <a:ext uri="{FF2B5EF4-FFF2-40B4-BE49-F238E27FC236}">
                <a16:creationId xmlns:a16="http://schemas.microsoft.com/office/drawing/2014/main" id="{06A35053-50A1-2C9D-298B-FFB90A05CA96}"/>
              </a:ext>
            </a:extLst>
          </p:cNvPr>
          <p:cNvSpPr>
            <a:spLocks noGrp="1"/>
          </p:cNvSpPr>
          <p:nvPr>
            <p:ph type="sldNum" sz="quarter" idx="12"/>
          </p:nvPr>
        </p:nvSpPr>
        <p:spPr>
          <a:xfrm>
            <a:off x="8610600" y="6356350"/>
            <a:ext cx="2743200" cy="365125"/>
          </a:xfrm>
          <a:prstGeom prst="rect">
            <a:avLst/>
          </a:prstGeom>
        </p:spPr>
        <p:txBody>
          <a:bodyPr/>
          <a:lstStyle/>
          <a:p>
            <a:fld id="{005E432B-4D32-4661-AB80-EE3D525570A7}" type="slidenum">
              <a:rPr lang="it-IT" smtClean="0"/>
              <a:t>‹N›</a:t>
            </a:fld>
            <a:endParaRPr lang="it-IT" dirty="0"/>
          </a:p>
        </p:txBody>
      </p:sp>
    </p:spTree>
    <p:extLst>
      <p:ext uri="{BB962C8B-B14F-4D97-AF65-F5344CB8AC3E}">
        <p14:creationId xmlns:p14="http://schemas.microsoft.com/office/powerpoint/2010/main" val="18897063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FCB303A-3863-C145-9A39-AEC3BB7F1D4A}"/>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5023F3B4-7355-5121-8FA8-87253337F13F}"/>
              </a:ext>
            </a:extLst>
          </p:cNvPr>
          <p:cNvSpPr>
            <a:spLocks noGrp="1"/>
          </p:cNvSpPr>
          <p:nvPr>
            <p:ph sz="half" idx="1"/>
          </p:nvPr>
        </p:nvSpPr>
        <p:spPr>
          <a:xfrm>
            <a:off x="838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a:extLst>
              <a:ext uri="{FF2B5EF4-FFF2-40B4-BE49-F238E27FC236}">
                <a16:creationId xmlns:a16="http://schemas.microsoft.com/office/drawing/2014/main" id="{5A2D3151-4F6F-3D9C-DE18-96A42DE6AF24}"/>
              </a:ext>
            </a:extLst>
          </p:cNvPr>
          <p:cNvSpPr>
            <a:spLocks noGrp="1"/>
          </p:cNvSpPr>
          <p:nvPr>
            <p:ph sz="half" idx="2"/>
          </p:nvPr>
        </p:nvSpPr>
        <p:spPr>
          <a:xfrm>
            <a:off x="6172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a:extLst>
              <a:ext uri="{FF2B5EF4-FFF2-40B4-BE49-F238E27FC236}">
                <a16:creationId xmlns:a16="http://schemas.microsoft.com/office/drawing/2014/main" id="{B76273FA-B798-847A-0317-2321F523F14C}"/>
              </a:ext>
            </a:extLst>
          </p:cNvPr>
          <p:cNvSpPr>
            <a:spLocks noGrp="1"/>
          </p:cNvSpPr>
          <p:nvPr>
            <p:ph type="dt" sz="half" idx="10"/>
          </p:nvPr>
        </p:nvSpPr>
        <p:spPr>
          <a:xfrm>
            <a:off x="838200" y="6356350"/>
            <a:ext cx="2743200" cy="365125"/>
          </a:xfrm>
          <a:prstGeom prst="rect">
            <a:avLst/>
          </a:prstGeom>
        </p:spPr>
        <p:txBody>
          <a:bodyPr/>
          <a:lstStyle/>
          <a:p>
            <a:fld id="{E4696850-8946-4EB5-A247-AE3C0C47B324}" type="datetimeFigureOut">
              <a:rPr lang="it-IT" smtClean="0"/>
              <a:t>31/12/2025</a:t>
            </a:fld>
            <a:endParaRPr lang="it-IT" dirty="0"/>
          </a:p>
        </p:txBody>
      </p:sp>
      <p:sp>
        <p:nvSpPr>
          <p:cNvPr id="6" name="Segnaposto piè di pagina 5">
            <a:extLst>
              <a:ext uri="{FF2B5EF4-FFF2-40B4-BE49-F238E27FC236}">
                <a16:creationId xmlns:a16="http://schemas.microsoft.com/office/drawing/2014/main" id="{0A4A0599-D35E-5B2E-660B-50BB1ACC17B8}"/>
              </a:ext>
            </a:extLst>
          </p:cNvPr>
          <p:cNvSpPr>
            <a:spLocks noGrp="1"/>
          </p:cNvSpPr>
          <p:nvPr>
            <p:ph type="ftr" sz="quarter" idx="11"/>
          </p:nvPr>
        </p:nvSpPr>
        <p:spPr>
          <a:xfrm>
            <a:off x="3878179" y="9308098"/>
            <a:ext cx="4114800" cy="365125"/>
          </a:xfrm>
          <a:prstGeom prst="rect">
            <a:avLst/>
          </a:prstGeom>
        </p:spPr>
        <p:txBody>
          <a:bodyPr/>
          <a:lstStyle/>
          <a:p>
            <a:endParaRPr lang="it-IT" dirty="0"/>
          </a:p>
        </p:txBody>
      </p:sp>
      <p:sp>
        <p:nvSpPr>
          <p:cNvPr id="7" name="Segnaposto numero diapositiva 6">
            <a:extLst>
              <a:ext uri="{FF2B5EF4-FFF2-40B4-BE49-F238E27FC236}">
                <a16:creationId xmlns:a16="http://schemas.microsoft.com/office/drawing/2014/main" id="{25497887-1E51-6969-4E99-CF48F2DAC6E2}"/>
              </a:ext>
            </a:extLst>
          </p:cNvPr>
          <p:cNvSpPr>
            <a:spLocks noGrp="1"/>
          </p:cNvSpPr>
          <p:nvPr>
            <p:ph type="sldNum" sz="quarter" idx="12"/>
          </p:nvPr>
        </p:nvSpPr>
        <p:spPr>
          <a:xfrm>
            <a:off x="8610600" y="6356350"/>
            <a:ext cx="2743200" cy="365125"/>
          </a:xfrm>
          <a:prstGeom prst="rect">
            <a:avLst/>
          </a:prstGeom>
        </p:spPr>
        <p:txBody>
          <a:bodyPr/>
          <a:lstStyle/>
          <a:p>
            <a:fld id="{005E432B-4D32-4661-AB80-EE3D525570A7}" type="slidenum">
              <a:rPr lang="it-IT" smtClean="0"/>
              <a:t>‹N›</a:t>
            </a:fld>
            <a:endParaRPr lang="it-IT" dirty="0"/>
          </a:p>
        </p:txBody>
      </p:sp>
    </p:spTree>
    <p:extLst>
      <p:ext uri="{BB962C8B-B14F-4D97-AF65-F5344CB8AC3E}">
        <p14:creationId xmlns:p14="http://schemas.microsoft.com/office/powerpoint/2010/main" val="3524384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2.jpg"/><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3.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3.xml"/><Relationship Id="rId13" Type="http://schemas.openxmlformats.org/officeDocument/2006/relationships/image" Target="../media/image1.png"/><Relationship Id="rId3" Type="http://schemas.openxmlformats.org/officeDocument/2006/relationships/slideLayout" Target="../slideLayouts/slideLayout8.xml"/><Relationship Id="rId7" Type="http://schemas.openxmlformats.org/officeDocument/2006/relationships/slideLayout" Target="../slideLayouts/slideLayout12.xml"/><Relationship Id="rId12" Type="http://schemas.openxmlformats.org/officeDocument/2006/relationships/theme" Target="../theme/theme2.xml"/><Relationship Id="rId2" Type="http://schemas.openxmlformats.org/officeDocument/2006/relationships/slideLayout" Target="../slideLayouts/slideLayout7.xml"/><Relationship Id="rId1" Type="http://schemas.openxmlformats.org/officeDocument/2006/relationships/slideLayout" Target="../slideLayouts/slideLayout6.xml"/><Relationship Id="rId6" Type="http://schemas.openxmlformats.org/officeDocument/2006/relationships/slideLayout" Target="../slideLayouts/slideLayout11.xml"/><Relationship Id="rId11" Type="http://schemas.openxmlformats.org/officeDocument/2006/relationships/slideLayout" Target="../slideLayouts/slideLayout16.xml"/><Relationship Id="rId5" Type="http://schemas.openxmlformats.org/officeDocument/2006/relationships/slideLayout" Target="../slideLayouts/slideLayout10.xml"/><Relationship Id="rId15" Type="http://schemas.openxmlformats.org/officeDocument/2006/relationships/image" Target="../media/image3.png"/><Relationship Id="rId10" Type="http://schemas.openxmlformats.org/officeDocument/2006/relationships/slideLayout" Target="../slideLayouts/slideLayout15.xml"/><Relationship Id="rId4" Type="http://schemas.openxmlformats.org/officeDocument/2006/relationships/slideLayout" Target="../slideLayouts/slideLayout9.xml"/><Relationship Id="rId9" Type="http://schemas.openxmlformats.org/officeDocument/2006/relationships/slideLayout" Target="../slideLayouts/slideLayout14.xml"/><Relationship Id="rId14" Type="http://schemas.openxmlformats.org/officeDocument/2006/relationships/image" Target="../media/image2.jp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Imagen 5" descr="Texto&#10;&#10;Descripción generada automáticamente">
            <a:extLst>
              <a:ext uri="{FF2B5EF4-FFF2-40B4-BE49-F238E27FC236}">
                <a16:creationId xmlns:a16="http://schemas.microsoft.com/office/drawing/2014/main" id="{AE7F74BF-F045-8F67-46D8-E01946C87C12}"/>
              </a:ext>
            </a:extLst>
          </p:cNvPr>
          <p:cNvPicPr>
            <a:picLocks noChangeAspect="1"/>
          </p:cNvPicPr>
          <p:nvPr userDrawn="1"/>
        </p:nvPicPr>
        <p:blipFill>
          <a:blip r:embed="rId7">
            <a:extLst>
              <a:ext uri="{28A0092B-C50C-407E-A947-70E740481C1C}">
                <a14:useLocalDpi xmlns:a14="http://schemas.microsoft.com/office/drawing/2010/main" val="0"/>
              </a:ext>
            </a:extLst>
          </a:blip>
          <a:srcRect/>
          <a:stretch>
            <a:fillRect/>
          </a:stretch>
        </p:blipFill>
        <p:spPr bwMode="auto">
          <a:xfrm>
            <a:off x="599661" y="6368827"/>
            <a:ext cx="1619885" cy="359410"/>
          </a:xfrm>
          <a:prstGeom prst="rect">
            <a:avLst/>
          </a:prstGeom>
          <a:noFill/>
          <a:ln>
            <a:noFill/>
          </a:ln>
        </p:spPr>
      </p:pic>
      <p:graphicFrame>
        <p:nvGraphicFramePr>
          <p:cNvPr id="8" name="Tabella 7">
            <a:extLst>
              <a:ext uri="{FF2B5EF4-FFF2-40B4-BE49-F238E27FC236}">
                <a16:creationId xmlns:a16="http://schemas.microsoft.com/office/drawing/2014/main" id="{055B961C-06C5-4916-E229-78CF41A0D6F7}"/>
              </a:ext>
            </a:extLst>
          </p:cNvPr>
          <p:cNvGraphicFramePr>
            <a:graphicFrameLocks noGrp="1"/>
          </p:cNvGraphicFramePr>
          <p:nvPr userDrawn="1">
            <p:extLst>
              <p:ext uri="{D42A27DB-BD31-4B8C-83A1-F6EECF244321}">
                <p14:modId xmlns:p14="http://schemas.microsoft.com/office/powerpoint/2010/main" val="138711156"/>
              </p:ext>
            </p:extLst>
          </p:nvPr>
        </p:nvGraphicFramePr>
        <p:xfrm>
          <a:off x="2436022" y="6368827"/>
          <a:ext cx="2891589" cy="365760"/>
        </p:xfrm>
        <a:graphic>
          <a:graphicData uri="http://schemas.openxmlformats.org/drawingml/2006/table">
            <a:tbl>
              <a:tblPr firstRow="1" firstCol="1" bandRow="1"/>
              <a:tblGrid>
                <a:gridCol w="2891589">
                  <a:extLst>
                    <a:ext uri="{9D8B030D-6E8A-4147-A177-3AD203B41FA5}">
                      <a16:colId xmlns:a16="http://schemas.microsoft.com/office/drawing/2014/main" val="2037716215"/>
                    </a:ext>
                  </a:extLst>
                </a:gridCol>
              </a:tblGrid>
              <a:tr h="31650">
                <a:tc>
                  <a:txBody>
                    <a:bodyPr/>
                    <a:lstStyle/>
                    <a:p>
                      <a:pPr algn="just">
                        <a:buNone/>
                        <a:tabLst>
                          <a:tab pos="2700020" algn="ctr"/>
                          <a:tab pos="5400040" algn="r"/>
                        </a:tabLst>
                      </a:pPr>
                      <a:r>
                        <a:rPr lang="en-GB" sz="600" kern="100" dirty="0">
                          <a:effectLst/>
                          <a:latin typeface="Aptos" panose="020B0004020202020204" pitchFamily="34" charset="0"/>
                          <a:ea typeface="Yu Gothic" panose="020B0400000000000000" pitchFamily="34" charset="-128"/>
                          <a:cs typeface="Arial" panose="020B0604020202020204" pitchFamily="34" charset="0"/>
                        </a:rPr>
                        <a:t>Funded by the European Union. Views and opinions expressed are however those of the author(s) only and do not necessarily reflect those of the European Union or the European Education and Culture Executive Agency (EACEA). Neither the European Union nor EACEA can be held responsible for them</a:t>
                      </a:r>
                      <a:endParaRPr lang="it-IT" sz="1000" kern="100" dirty="0">
                        <a:effectLst/>
                        <a:latin typeface="Aptos" panose="020B0004020202020204" pitchFamily="34" charset="0"/>
                        <a:ea typeface="Yu Gothic" panose="020B0400000000000000" pitchFamily="34" charset="-128"/>
                        <a:cs typeface="Arial" panose="020B0604020202020204" pitchFamily="34" charset="0"/>
                      </a:endParaRPr>
                    </a:p>
                  </a:txBody>
                  <a:tcPr marL="56352" marR="56352" marT="0" marB="0" anchor="ctr">
                    <a:lnL>
                      <a:noFill/>
                    </a:lnL>
                    <a:lnR>
                      <a:noFill/>
                    </a:lnR>
                    <a:lnT>
                      <a:noFill/>
                    </a:lnT>
                    <a:lnB>
                      <a:noFill/>
                    </a:lnB>
                    <a:noFill/>
                  </a:tcPr>
                </a:tc>
                <a:extLst>
                  <a:ext uri="{0D108BD9-81ED-4DB2-BD59-A6C34878D82A}">
                    <a16:rowId xmlns:a16="http://schemas.microsoft.com/office/drawing/2014/main" val="166568691"/>
                  </a:ext>
                </a:extLst>
              </a:tr>
            </a:tbl>
          </a:graphicData>
        </a:graphic>
      </p:graphicFrame>
      <p:pic>
        <p:nvPicPr>
          <p:cNvPr id="9" name="object 2">
            <a:extLst>
              <a:ext uri="{FF2B5EF4-FFF2-40B4-BE49-F238E27FC236}">
                <a16:creationId xmlns:a16="http://schemas.microsoft.com/office/drawing/2014/main" id="{515509C6-7599-2C62-0D2D-4B47CAE29616}"/>
              </a:ext>
            </a:extLst>
          </p:cNvPr>
          <p:cNvPicPr/>
          <p:nvPr userDrawn="1"/>
        </p:nvPicPr>
        <p:blipFill>
          <a:blip r:embed="rId8" cstate="print"/>
          <a:stretch>
            <a:fillRect/>
          </a:stretch>
        </p:blipFill>
        <p:spPr>
          <a:xfrm>
            <a:off x="6096000" y="6351682"/>
            <a:ext cx="1076078" cy="359410"/>
          </a:xfrm>
          <a:prstGeom prst="rect">
            <a:avLst/>
          </a:prstGeom>
        </p:spPr>
      </p:pic>
      <p:graphicFrame>
        <p:nvGraphicFramePr>
          <p:cNvPr id="10" name="Tabella 9">
            <a:extLst>
              <a:ext uri="{FF2B5EF4-FFF2-40B4-BE49-F238E27FC236}">
                <a16:creationId xmlns:a16="http://schemas.microsoft.com/office/drawing/2014/main" id="{3CD15DED-F1BF-A2E1-B08A-C98C1131C1A8}"/>
              </a:ext>
            </a:extLst>
          </p:cNvPr>
          <p:cNvGraphicFramePr>
            <a:graphicFrameLocks noGrp="1"/>
          </p:cNvGraphicFramePr>
          <p:nvPr userDrawn="1">
            <p:extLst>
              <p:ext uri="{D42A27DB-BD31-4B8C-83A1-F6EECF244321}">
                <p14:modId xmlns:p14="http://schemas.microsoft.com/office/powerpoint/2010/main" val="1349658599"/>
              </p:ext>
            </p:extLst>
          </p:nvPr>
        </p:nvGraphicFramePr>
        <p:xfrm>
          <a:off x="7308556" y="6317615"/>
          <a:ext cx="4045243" cy="426720"/>
        </p:xfrm>
        <a:graphic>
          <a:graphicData uri="http://schemas.openxmlformats.org/drawingml/2006/table">
            <a:tbl>
              <a:tblPr firstRow="1" firstCol="1" bandRow="1"/>
              <a:tblGrid>
                <a:gridCol w="4045243">
                  <a:extLst>
                    <a:ext uri="{9D8B030D-6E8A-4147-A177-3AD203B41FA5}">
                      <a16:colId xmlns:a16="http://schemas.microsoft.com/office/drawing/2014/main" val="2037716215"/>
                    </a:ext>
                  </a:extLst>
                </a:gridCol>
              </a:tblGrid>
              <a:tr h="0">
                <a:tc>
                  <a:txBody>
                    <a:bodyPr/>
                    <a:lstStyle/>
                    <a:p>
                      <a:pPr marL="12700" algn="just">
                        <a:spcBef>
                          <a:spcPts val="50"/>
                        </a:spcBef>
                      </a:pPr>
                      <a:r>
                        <a:rPr lang="en-US" sz="700" spc="-15" dirty="0"/>
                        <a:t>Legal</a:t>
                      </a:r>
                      <a:r>
                        <a:rPr lang="en-US" sz="700" spc="50" dirty="0"/>
                        <a:t> </a:t>
                      </a:r>
                      <a:r>
                        <a:rPr lang="en-US" sz="700" spc="-25" dirty="0"/>
                        <a:t>description</a:t>
                      </a:r>
                      <a:r>
                        <a:rPr lang="en-US" sz="700" spc="50" dirty="0"/>
                        <a:t> </a:t>
                      </a:r>
                      <a:r>
                        <a:rPr lang="en-US" sz="700" spc="20" dirty="0"/>
                        <a:t>–</a:t>
                      </a:r>
                      <a:r>
                        <a:rPr lang="en-US" sz="700" spc="55" dirty="0"/>
                        <a:t> </a:t>
                      </a:r>
                      <a:r>
                        <a:rPr lang="en-US" sz="700" spc="-15" dirty="0"/>
                        <a:t>Creative</a:t>
                      </a:r>
                      <a:r>
                        <a:rPr lang="en-US" sz="700" spc="50" dirty="0"/>
                        <a:t> </a:t>
                      </a:r>
                      <a:r>
                        <a:rPr lang="en-US" sz="700" spc="-10" dirty="0"/>
                        <a:t>Commons</a:t>
                      </a:r>
                      <a:r>
                        <a:rPr lang="en-US" sz="700" spc="55" dirty="0"/>
                        <a:t> </a:t>
                      </a:r>
                      <a:r>
                        <a:rPr lang="en-US" sz="700" spc="-30" dirty="0"/>
                        <a:t>licensing:</a:t>
                      </a:r>
                      <a:r>
                        <a:rPr lang="en-US" sz="700" spc="50" dirty="0"/>
                        <a:t> </a:t>
                      </a:r>
                      <a:r>
                        <a:rPr lang="en-US" sz="700" spc="-65" dirty="0"/>
                        <a:t>The</a:t>
                      </a:r>
                      <a:r>
                        <a:rPr lang="en-US" sz="700" spc="50" dirty="0"/>
                        <a:t> </a:t>
                      </a:r>
                      <a:r>
                        <a:rPr lang="en-US" sz="700" spc="-35" dirty="0"/>
                        <a:t>materials</a:t>
                      </a:r>
                      <a:r>
                        <a:rPr lang="en-US" sz="700" spc="55" dirty="0"/>
                        <a:t> </a:t>
                      </a:r>
                      <a:r>
                        <a:rPr lang="en-US" sz="700" spc="-25" dirty="0"/>
                        <a:t>published</a:t>
                      </a:r>
                      <a:r>
                        <a:rPr lang="en-US" sz="700" spc="50" dirty="0"/>
                        <a:t> </a:t>
                      </a:r>
                      <a:r>
                        <a:rPr lang="en-US" sz="700" spc="-15" dirty="0"/>
                        <a:t>on</a:t>
                      </a:r>
                      <a:r>
                        <a:rPr lang="en-US" sz="700" spc="55" dirty="0"/>
                        <a:t> </a:t>
                      </a:r>
                      <a:r>
                        <a:rPr lang="en-US" sz="700" spc="-40" dirty="0"/>
                        <a:t>the</a:t>
                      </a:r>
                      <a:r>
                        <a:rPr lang="en-US" sz="700" spc="50" dirty="0"/>
                        <a:t> </a:t>
                      </a:r>
                      <a:r>
                        <a:rPr lang="en-US" sz="700" spc="5" dirty="0"/>
                        <a:t>MIND </a:t>
                      </a:r>
                      <a:r>
                        <a:rPr lang="en-US" sz="700" spc="-35" dirty="0"/>
                        <a:t>project</a:t>
                      </a:r>
                      <a:r>
                        <a:rPr lang="en-US" sz="700" spc="50" dirty="0"/>
                        <a:t> </a:t>
                      </a:r>
                      <a:r>
                        <a:rPr lang="en-US" sz="700" spc="-25" dirty="0"/>
                        <a:t>website</a:t>
                      </a:r>
                      <a:r>
                        <a:rPr lang="en-US" sz="700" spc="50" dirty="0"/>
                        <a:t> </a:t>
                      </a:r>
                      <a:r>
                        <a:rPr lang="en-US" sz="700" spc="-15" dirty="0"/>
                        <a:t>are</a:t>
                      </a:r>
                      <a:r>
                        <a:rPr lang="en-US" sz="700" spc="55" dirty="0"/>
                        <a:t> </a:t>
                      </a:r>
                      <a:r>
                        <a:rPr lang="en-US" sz="700" spc="-20" dirty="0"/>
                        <a:t>classified </a:t>
                      </a:r>
                      <a:r>
                        <a:rPr lang="en-US" sz="700" spc="15" dirty="0"/>
                        <a:t>as Open </a:t>
                      </a:r>
                      <a:r>
                        <a:rPr lang="en-US" sz="700" spc="-15" dirty="0"/>
                        <a:t>Educational</a:t>
                      </a:r>
                      <a:r>
                        <a:rPr lang="en-US" sz="700" spc="-10" dirty="0"/>
                        <a:t> </a:t>
                      </a:r>
                      <a:r>
                        <a:rPr lang="en-US" sz="700" spc="-15" dirty="0"/>
                        <a:t>Resources'</a:t>
                      </a:r>
                      <a:r>
                        <a:rPr lang="en-US" sz="700" spc="-10" dirty="0"/>
                        <a:t> (OER) </a:t>
                      </a:r>
                      <a:r>
                        <a:rPr lang="en-US" sz="700" dirty="0"/>
                        <a:t>and </a:t>
                      </a:r>
                      <a:r>
                        <a:rPr lang="en-US" sz="700" spc="5" dirty="0"/>
                        <a:t>can </a:t>
                      </a:r>
                      <a:r>
                        <a:rPr lang="en-US" sz="700" dirty="0"/>
                        <a:t>be </a:t>
                      </a:r>
                      <a:r>
                        <a:rPr lang="en-US" sz="700" spc="-45" dirty="0"/>
                        <a:t>freely</a:t>
                      </a:r>
                      <a:r>
                        <a:rPr lang="en-US" sz="700" spc="-40" dirty="0"/>
                        <a:t> </a:t>
                      </a:r>
                      <a:r>
                        <a:rPr lang="en-US" sz="700" spc="-45" dirty="0"/>
                        <a:t>(without</a:t>
                      </a:r>
                      <a:r>
                        <a:rPr lang="en-US" sz="700" spc="-40" dirty="0"/>
                        <a:t> </a:t>
                      </a:r>
                      <a:r>
                        <a:rPr lang="en-US" sz="700" spc="-35" dirty="0"/>
                        <a:t>permission</a:t>
                      </a:r>
                      <a:r>
                        <a:rPr lang="en-US" sz="700" spc="-30" dirty="0"/>
                        <a:t> </a:t>
                      </a:r>
                      <a:r>
                        <a:rPr lang="en-US" sz="700" spc="-15" dirty="0"/>
                        <a:t>of</a:t>
                      </a:r>
                      <a:r>
                        <a:rPr lang="en-US" sz="700" spc="-10" dirty="0"/>
                        <a:t> </a:t>
                      </a:r>
                      <a:r>
                        <a:rPr lang="en-US" sz="700" spc="-50" dirty="0"/>
                        <a:t>their</a:t>
                      </a:r>
                      <a:r>
                        <a:rPr lang="en-US" sz="700" spc="-45" dirty="0"/>
                        <a:t> </a:t>
                      </a:r>
                      <a:r>
                        <a:rPr lang="en-US" sz="700" spc="-35" dirty="0"/>
                        <a:t>creators):</a:t>
                      </a:r>
                      <a:r>
                        <a:rPr lang="en-US" sz="700" spc="-30" dirty="0"/>
                        <a:t> </a:t>
                      </a:r>
                      <a:r>
                        <a:rPr lang="en-US" sz="700" spc="-20" dirty="0"/>
                        <a:t>downloaded,</a:t>
                      </a:r>
                      <a:r>
                        <a:rPr lang="en-US" sz="700" spc="-15" dirty="0"/>
                        <a:t> </a:t>
                      </a:r>
                      <a:r>
                        <a:rPr lang="en-US" sz="700" spc="-40" dirty="0"/>
                        <a:t>used, </a:t>
                      </a:r>
                      <a:r>
                        <a:rPr lang="en-US" sz="700" spc="-290" dirty="0"/>
                        <a:t> </a:t>
                      </a:r>
                      <a:r>
                        <a:rPr lang="en-US" sz="700" spc="-40" dirty="0"/>
                        <a:t>reused,</a:t>
                      </a:r>
                      <a:r>
                        <a:rPr lang="en-US" sz="700" spc="-35" dirty="0"/>
                        <a:t> </a:t>
                      </a:r>
                      <a:r>
                        <a:rPr lang="en-US" sz="700" spc="-25" dirty="0"/>
                        <a:t>copied,</a:t>
                      </a:r>
                      <a:r>
                        <a:rPr lang="en-US" sz="700" spc="-30" dirty="0"/>
                        <a:t> </a:t>
                      </a:r>
                      <a:r>
                        <a:rPr lang="en-US" sz="700" spc="-15" dirty="0"/>
                        <a:t>adapted,</a:t>
                      </a:r>
                      <a:r>
                        <a:rPr lang="en-US" sz="700" spc="-35" dirty="0"/>
                        <a:t> </a:t>
                      </a:r>
                      <a:r>
                        <a:rPr lang="en-US" sz="700" dirty="0"/>
                        <a:t>and</a:t>
                      </a:r>
                      <a:r>
                        <a:rPr lang="en-US" sz="700" spc="-30" dirty="0"/>
                        <a:t> </a:t>
                      </a:r>
                      <a:r>
                        <a:rPr lang="en-US" sz="700" spc="-15" dirty="0"/>
                        <a:t>shared</a:t>
                      </a:r>
                      <a:r>
                        <a:rPr lang="en-US" sz="700" spc="-35" dirty="0"/>
                        <a:t> by</a:t>
                      </a:r>
                      <a:r>
                        <a:rPr lang="en-US" sz="700" spc="-30" dirty="0"/>
                        <a:t> </a:t>
                      </a:r>
                      <a:r>
                        <a:rPr lang="en-US" sz="700" spc="-50" dirty="0"/>
                        <a:t>users,</a:t>
                      </a:r>
                      <a:r>
                        <a:rPr lang="en-US" sz="700" spc="-30" dirty="0"/>
                        <a:t> </a:t>
                      </a:r>
                      <a:r>
                        <a:rPr lang="en-US" sz="700" spc="-50" dirty="0"/>
                        <a:t>with</a:t>
                      </a:r>
                      <a:r>
                        <a:rPr lang="en-US" sz="700" spc="-35" dirty="0"/>
                        <a:t> </a:t>
                      </a:r>
                      <a:r>
                        <a:rPr lang="en-US" sz="700" spc="-40" dirty="0"/>
                        <a:t>information</a:t>
                      </a:r>
                      <a:r>
                        <a:rPr lang="en-US" sz="700" spc="-30" dirty="0"/>
                        <a:t> </a:t>
                      </a:r>
                      <a:r>
                        <a:rPr lang="en-US" sz="700" spc="-15" dirty="0"/>
                        <a:t>about</a:t>
                      </a:r>
                      <a:r>
                        <a:rPr lang="en-US" sz="700" spc="-35" dirty="0"/>
                        <a:t> </a:t>
                      </a:r>
                      <a:r>
                        <a:rPr lang="en-US" sz="700" spc="-40" dirty="0"/>
                        <a:t>the</a:t>
                      </a:r>
                      <a:r>
                        <a:rPr lang="en-US" sz="700" spc="-30" dirty="0"/>
                        <a:t> </a:t>
                      </a:r>
                      <a:r>
                        <a:rPr lang="en-US" sz="700" spc="-20" dirty="0"/>
                        <a:t>source</a:t>
                      </a:r>
                      <a:r>
                        <a:rPr lang="en-US" sz="700" spc="-35" dirty="0"/>
                        <a:t> </a:t>
                      </a:r>
                      <a:r>
                        <a:rPr lang="en-US" sz="700" spc="-15" dirty="0"/>
                        <a:t>of</a:t>
                      </a:r>
                      <a:r>
                        <a:rPr lang="en-US" sz="700" spc="-30" dirty="0"/>
                        <a:t> </a:t>
                      </a:r>
                      <a:r>
                        <a:rPr lang="en-US" sz="700" spc="-50" dirty="0"/>
                        <a:t>their</a:t>
                      </a:r>
                      <a:r>
                        <a:rPr lang="en-US" sz="700" spc="-30" dirty="0"/>
                        <a:t> </a:t>
                      </a:r>
                      <a:r>
                        <a:rPr lang="en-US" sz="700" spc="-40" dirty="0"/>
                        <a:t>origin.</a:t>
                      </a:r>
                    </a:p>
                  </a:txBody>
                  <a:tcPr marL="56352" marR="56352" marT="0" marB="0" anchor="ctr">
                    <a:lnL>
                      <a:noFill/>
                    </a:lnL>
                    <a:lnR>
                      <a:noFill/>
                    </a:lnR>
                    <a:lnT>
                      <a:noFill/>
                    </a:lnT>
                    <a:lnB>
                      <a:noFill/>
                    </a:lnB>
                    <a:noFill/>
                  </a:tcPr>
                </a:tc>
                <a:extLst>
                  <a:ext uri="{0D108BD9-81ED-4DB2-BD59-A6C34878D82A}">
                    <a16:rowId xmlns:a16="http://schemas.microsoft.com/office/drawing/2014/main" val="166568691"/>
                  </a:ext>
                </a:extLst>
              </a:tr>
            </a:tbl>
          </a:graphicData>
        </a:graphic>
      </p:graphicFrame>
      <p:pic>
        <p:nvPicPr>
          <p:cNvPr id="11" name="Immagine 10">
            <a:extLst>
              <a:ext uri="{FF2B5EF4-FFF2-40B4-BE49-F238E27FC236}">
                <a16:creationId xmlns:a16="http://schemas.microsoft.com/office/drawing/2014/main" id="{F34D7A25-B0BA-4A6E-9DD9-72394D6D1382}"/>
              </a:ext>
            </a:extLst>
          </p:cNvPr>
          <p:cNvPicPr>
            <a:picLocks noChangeAspect="1"/>
          </p:cNvPicPr>
          <p:nvPr userDrawn="1"/>
        </p:nvPicPr>
        <p:blipFill>
          <a:blip r:embed="rId9">
            <a:extLst>
              <a:ext uri="{28A0092B-C50C-407E-A947-70E740481C1C}">
                <a14:useLocalDpi xmlns:a14="http://schemas.microsoft.com/office/drawing/2010/main" val="0"/>
              </a:ext>
            </a:extLst>
          </a:blip>
          <a:srcRect/>
          <a:stretch>
            <a:fillRect/>
          </a:stretch>
        </p:blipFill>
        <p:spPr bwMode="auto">
          <a:xfrm>
            <a:off x="4418806" y="497095"/>
            <a:ext cx="3354387" cy="2856449"/>
          </a:xfrm>
          <a:prstGeom prst="rect">
            <a:avLst/>
          </a:prstGeom>
          <a:noFill/>
          <a:ln>
            <a:noFill/>
          </a:ln>
        </p:spPr>
      </p:pic>
      <p:sp>
        <p:nvSpPr>
          <p:cNvPr id="13" name="CasellaDiTesto 12">
            <a:extLst>
              <a:ext uri="{FF2B5EF4-FFF2-40B4-BE49-F238E27FC236}">
                <a16:creationId xmlns:a16="http://schemas.microsoft.com/office/drawing/2014/main" id="{A34D094F-B28B-E200-1964-D973DA83D961}"/>
              </a:ext>
            </a:extLst>
          </p:cNvPr>
          <p:cNvSpPr txBox="1"/>
          <p:nvPr userDrawn="1"/>
        </p:nvSpPr>
        <p:spPr>
          <a:xfrm>
            <a:off x="3546061" y="3392026"/>
            <a:ext cx="5659120" cy="369332"/>
          </a:xfrm>
          <a:prstGeom prst="rect">
            <a:avLst/>
          </a:prstGeom>
          <a:noFill/>
        </p:spPr>
        <p:txBody>
          <a:bodyPr wrap="square" rtlCol="0">
            <a:spAutoFit/>
          </a:bodyPr>
          <a:lstStyle/>
          <a:p>
            <a:pPr algn="ctr"/>
            <a:r>
              <a:rPr lang="en-GB" sz="1800" kern="1200" dirty="0">
                <a:solidFill>
                  <a:schemeClr val="tx1"/>
                </a:solidFill>
                <a:effectLst/>
                <a:latin typeface="+mn-lt"/>
                <a:ea typeface="+mn-ea"/>
                <a:cs typeface="+mn-cs"/>
              </a:rPr>
              <a:t>101183228</a:t>
            </a:r>
            <a:endParaRPr lang="it-IT" sz="2400" b="1" dirty="0">
              <a:solidFill>
                <a:srgbClr val="0070C0"/>
              </a:solidFill>
            </a:endParaRPr>
          </a:p>
        </p:txBody>
      </p:sp>
      <p:sp>
        <p:nvSpPr>
          <p:cNvPr id="14" name="CasellaDiTesto 13">
            <a:extLst>
              <a:ext uri="{FF2B5EF4-FFF2-40B4-BE49-F238E27FC236}">
                <a16:creationId xmlns:a16="http://schemas.microsoft.com/office/drawing/2014/main" id="{0EF99784-2EA6-C155-6130-9A78C7C0D213}"/>
              </a:ext>
            </a:extLst>
          </p:cNvPr>
          <p:cNvSpPr txBox="1"/>
          <p:nvPr userDrawn="1"/>
        </p:nvSpPr>
        <p:spPr>
          <a:xfrm>
            <a:off x="2907859" y="4231065"/>
            <a:ext cx="7452359" cy="584775"/>
          </a:xfrm>
          <a:prstGeom prst="rect">
            <a:avLst/>
          </a:prstGeom>
          <a:noFill/>
        </p:spPr>
        <p:txBody>
          <a:bodyPr wrap="square" rtlCol="0">
            <a:spAutoFit/>
          </a:bodyPr>
          <a:lstStyle/>
          <a:p>
            <a:pPr algn="ctr"/>
            <a:r>
              <a:rPr lang="en-GB" sz="3200" b="1" noProof="0" dirty="0">
                <a:solidFill>
                  <a:srgbClr val="0070C0"/>
                </a:solidFill>
              </a:rPr>
              <a:t>WP2 Capacity Building Programme</a:t>
            </a:r>
          </a:p>
        </p:txBody>
      </p:sp>
      <p:sp>
        <p:nvSpPr>
          <p:cNvPr id="15" name="Rectángulo 6">
            <a:extLst>
              <a:ext uri="{FF2B5EF4-FFF2-40B4-BE49-F238E27FC236}">
                <a16:creationId xmlns:a16="http://schemas.microsoft.com/office/drawing/2014/main" id="{ACED91F6-D9B0-D787-8C9A-57C67EEA2E07}"/>
              </a:ext>
            </a:extLst>
          </p:cNvPr>
          <p:cNvSpPr/>
          <p:nvPr userDrawn="1"/>
        </p:nvSpPr>
        <p:spPr>
          <a:xfrm>
            <a:off x="0" y="-1"/>
            <a:ext cx="621724" cy="6840855"/>
          </a:xfrm>
          <a:prstGeom prst="halfFrame">
            <a:avLst>
              <a:gd name="adj1" fmla="val 12266"/>
              <a:gd name="adj2" fmla="val 21566"/>
            </a:avLst>
          </a:prstGeom>
          <a:solidFill>
            <a:srgbClr val="0069B8"/>
          </a:solidFill>
          <a:ln>
            <a:no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it-IT" dirty="0"/>
          </a:p>
        </p:txBody>
      </p:sp>
      <p:sp>
        <p:nvSpPr>
          <p:cNvPr id="16" name="Rectángulo 6">
            <a:extLst>
              <a:ext uri="{FF2B5EF4-FFF2-40B4-BE49-F238E27FC236}">
                <a16:creationId xmlns:a16="http://schemas.microsoft.com/office/drawing/2014/main" id="{C4961DE2-329B-521E-6E9E-0453CCBD498C}"/>
              </a:ext>
            </a:extLst>
          </p:cNvPr>
          <p:cNvSpPr/>
          <p:nvPr userDrawn="1"/>
        </p:nvSpPr>
        <p:spPr>
          <a:xfrm flipH="1">
            <a:off x="11490276" y="-5080"/>
            <a:ext cx="701722" cy="6840855"/>
          </a:xfrm>
          <a:prstGeom prst="halfFrame">
            <a:avLst>
              <a:gd name="adj1" fmla="val 12266"/>
              <a:gd name="adj2" fmla="val 21566"/>
            </a:avLst>
          </a:prstGeom>
          <a:solidFill>
            <a:srgbClr val="0069B8"/>
          </a:solidFill>
          <a:ln>
            <a:no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it-IT" dirty="0"/>
          </a:p>
        </p:txBody>
      </p:sp>
    </p:spTree>
    <p:extLst>
      <p:ext uri="{BB962C8B-B14F-4D97-AF65-F5344CB8AC3E}">
        <p14:creationId xmlns:p14="http://schemas.microsoft.com/office/powerpoint/2010/main" val="147225639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6" r:id="rId4"/>
    <p:sldLayoutId id="2147483667" r:id="rId5"/>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a:extLst>
              <a:ext uri="{FF2B5EF4-FFF2-40B4-BE49-F238E27FC236}">
                <a16:creationId xmlns:a16="http://schemas.microsoft.com/office/drawing/2014/main" id="{4D8D09AD-6940-FD29-A961-4C954F4B5F1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FADC6AA7-32A0-1BD6-6A35-CAB4FC9481F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dirty="0"/>
              <a:t>Fare clic per modificare gli stili del testo dello schema</a:t>
            </a:r>
          </a:p>
          <a:p>
            <a:pPr lvl="1"/>
            <a:r>
              <a:rPr lang="it-IT" dirty="0"/>
              <a:t>Secondo livello</a:t>
            </a:r>
          </a:p>
          <a:p>
            <a:pPr lvl="2"/>
            <a:r>
              <a:rPr lang="it-IT" dirty="0"/>
              <a:t>Terzo livello</a:t>
            </a:r>
          </a:p>
          <a:p>
            <a:pPr lvl="3"/>
            <a:r>
              <a:rPr lang="it-IT" dirty="0"/>
              <a:t>Quarto livello</a:t>
            </a:r>
          </a:p>
          <a:p>
            <a:pPr lvl="4"/>
            <a:r>
              <a:rPr lang="it-IT" dirty="0"/>
              <a:t>Quinto livello</a:t>
            </a:r>
          </a:p>
        </p:txBody>
      </p:sp>
      <p:pic>
        <p:nvPicPr>
          <p:cNvPr id="7" name="Imagen 5" descr="Texto&#10;&#10;Descripción generada automáticamente">
            <a:extLst>
              <a:ext uri="{FF2B5EF4-FFF2-40B4-BE49-F238E27FC236}">
                <a16:creationId xmlns:a16="http://schemas.microsoft.com/office/drawing/2014/main" id="{FC7956C7-6FB3-2896-AC6C-80AFD99E60E4}"/>
              </a:ext>
            </a:extLst>
          </p:cNvPr>
          <p:cNvPicPr>
            <a:picLocks noChangeAspect="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599661" y="6368827"/>
            <a:ext cx="1619885" cy="359410"/>
          </a:xfrm>
          <a:prstGeom prst="rect">
            <a:avLst/>
          </a:prstGeom>
          <a:noFill/>
          <a:ln>
            <a:noFill/>
          </a:ln>
        </p:spPr>
      </p:pic>
      <p:graphicFrame>
        <p:nvGraphicFramePr>
          <p:cNvPr id="8" name="Tabella 7">
            <a:extLst>
              <a:ext uri="{FF2B5EF4-FFF2-40B4-BE49-F238E27FC236}">
                <a16:creationId xmlns:a16="http://schemas.microsoft.com/office/drawing/2014/main" id="{D2751C10-A545-C62A-871E-637BE794631D}"/>
              </a:ext>
            </a:extLst>
          </p:cNvPr>
          <p:cNvGraphicFramePr>
            <a:graphicFrameLocks noGrp="1"/>
          </p:cNvGraphicFramePr>
          <p:nvPr userDrawn="1">
            <p:extLst>
              <p:ext uri="{D42A27DB-BD31-4B8C-83A1-F6EECF244321}">
                <p14:modId xmlns:p14="http://schemas.microsoft.com/office/powerpoint/2010/main" val="4016718223"/>
              </p:ext>
            </p:extLst>
          </p:nvPr>
        </p:nvGraphicFramePr>
        <p:xfrm>
          <a:off x="2436022" y="6368827"/>
          <a:ext cx="2891589" cy="365760"/>
        </p:xfrm>
        <a:graphic>
          <a:graphicData uri="http://schemas.openxmlformats.org/drawingml/2006/table">
            <a:tbl>
              <a:tblPr firstRow="1" firstCol="1" bandRow="1"/>
              <a:tblGrid>
                <a:gridCol w="2891589">
                  <a:extLst>
                    <a:ext uri="{9D8B030D-6E8A-4147-A177-3AD203B41FA5}">
                      <a16:colId xmlns:a16="http://schemas.microsoft.com/office/drawing/2014/main" val="2037716215"/>
                    </a:ext>
                  </a:extLst>
                </a:gridCol>
              </a:tblGrid>
              <a:tr h="31650">
                <a:tc>
                  <a:txBody>
                    <a:bodyPr/>
                    <a:lstStyle/>
                    <a:p>
                      <a:pPr algn="just">
                        <a:buNone/>
                        <a:tabLst>
                          <a:tab pos="2700020" algn="ctr"/>
                          <a:tab pos="5400040" algn="r"/>
                        </a:tabLst>
                      </a:pPr>
                      <a:r>
                        <a:rPr lang="en-GB" sz="600" kern="100" dirty="0">
                          <a:effectLst/>
                          <a:latin typeface="Aptos" panose="020B0004020202020204" pitchFamily="34" charset="0"/>
                          <a:ea typeface="Yu Gothic" panose="020B0400000000000000" pitchFamily="34" charset="-128"/>
                          <a:cs typeface="Arial" panose="020B0604020202020204" pitchFamily="34" charset="0"/>
                        </a:rPr>
                        <a:t>Funded by the European Union. Views and opinions expressed are however those of the author(s) only and do not necessarily reflect those of the European Union or the European Education and Culture Executive Agency (EACEA). Neither the European Union nor EACEA can be held responsible for them</a:t>
                      </a:r>
                      <a:endParaRPr lang="it-IT" sz="1000" kern="100" dirty="0">
                        <a:effectLst/>
                        <a:latin typeface="Aptos" panose="020B0004020202020204" pitchFamily="34" charset="0"/>
                        <a:ea typeface="Yu Gothic" panose="020B0400000000000000" pitchFamily="34" charset="-128"/>
                        <a:cs typeface="Arial" panose="020B0604020202020204" pitchFamily="34" charset="0"/>
                      </a:endParaRPr>
                    </a:p>
                  </a:txBody>
                  <a:tcPr marL="56352" marR="56352" marT="0" marB="0" anchor="ctr">
                    <a:lnL>
                      <a:noFill/>
                    </a:lnL>
                    <a:lnR>
                      <a:noFill/>
                    </a:lnR>
                    <a:lnT>
                      <a:noFill/>
                    </a:lnT>
                    <a:lnB>
                      <a:noFill/>
                    </a:lnB>
                    <a:noFill/>
                  </a:tcPr>
                </a:tc>
                <a:extLst>
                  <a:ext uri="{0D108BD9-81ED-4DB2-BD59-A6C34878D82A}">
                    <a16:rowId xmlns:a16="http://schemas.microsoft.com/office/drawing/2014/main" val="166568691"/>
                  </a:ext>
                </a:extLst>
              </a:tr>
            </a:tbl>
          </a:graphicData>
        </a:graphic>
      </p:graphicFrame>
      <p:pic>
        <p:nvPicPr>
          <p:cNvPr id="11" name="object 2">
            <a:extLst>
              <a:ext uri="{FF2B5EF4-FFF2-40B4-BE49-F238E27FC236}">
                <a16:creationId xmlns:a16="http://schemas.microsoft.com/office/drawing/2014/main" id="{A02EE29D-66D9-B7F8-0AF3-CAF305238924}"/>
              </a:ext>
            </a:extLst>
          </p:cNvPr>
          <p:cNvPicPr/>
          <p:nvPr userDrawn="1"/>
        </p:nvPicPr>
        <p:blipFill>
          <a:blip r:embed="rId14" cstate="print"/>
          <a:stretch>
            <a:fillRect/>
          </a:stretch>
        </p:blipFill>
        <p:spPr>
          <a:xfrm>
            <a:off x="6096000" y="6351682"/>
            <a:ext cx="1076078" cy="359410"/>
          </a:xfrm>
          <a:prstGeom prst="rect">
            <a:avLst/>
          </a:prstGeom>
        </p:spPr>
      </p:pic>
      <p:graphicFrame>
        <p:nvGraphicFramePr>
          <p:cNvPr id="12" name="Tabella 11">
            <a:extLst>
              <a:ext uri="{FF2B5EF4-FFF2-40B4-BE49-F238E27FC236}">
                <a16:creationId xmlns:a16="http://schemas.microsoft.com/office/drawing/2014/main" id="{063B54C0-D363-E77E-F71C-36E4FBE29475}"/>
              </a:ext>
            </a:extLst>
          </p:cNvPr>
          <p:cNvGraphicFramePr>
            <a:graphicFrameLocks noGrp="1"/>
          </p:cNvGraphicFramePr>
          <p:nvPr userDrawn="1">
            <p:extLst>
              <p:ext uri="{D42A27DB-BD31-4B8C-83A1-F6EECF244321}">
                <p14:modId xmlns:p14="http://schemas.microsoft.com/office/powerpoint/2010/main" val="2400503748"/>
              </p:ext>
            </p:extLst>
          </p:nvPr>
        </p:nvGraphicFramePr>
        <p:xfrm>
          <a:off x="7308556" y="6317615"/>
          <a:ext cx="4045243" cy="426720"/>
        </p:xfrm>
        <a:graphic>
          <a:graphicData uri="http://schemas.openxmlformats.org/drawingml/2006/table">
            <a:tbl>
              <a:tblPr firstRow="1" firstCol="1" bandRow="1"/>
              <a:tblGrid>
                <a:gridCol w="4045243">
                  <a:extLst>
                    <a:ext uri="{9D8B030D-6E8A-4147-A177-3AD203B41FA5}">
                      <a16:colId xmlns:a16="http://schemas.microsoft.com/office/drawing/2014/main" val="2037716215"/>
                    </a:ext>
                  </a:extLst>
                </a:gridCol>
              </a:tblGrid>
              <a:tr h="0">
                <a:tc>
                  <a:txBody>
                    <a:bodyPr/>
                    <a:lstStyle/>
                    <a:p>
                      <a:pPr marL="12700" algn="just">
                        <a:spcBef>
                          <a:spcPts val="50"/>
                        </a:spcBef>
                      </a:pPr>
                      <a:r>
                        <a:rPr lang="en-US" sz="700" spc="-15" dirty="0"/>
                        <a:t>Legal</a:t>
                      </a:r>
                      <a:r>
                        <a:rPr lang="en-US" sz="700" spc="50" dirty="0"/>
                        <a:t> </a:t>
                      </a:r>
                      <a:r>
                        <a:rPr lang="en-US" sz="700" spc="-25" dirty="0"/>
                        <a:t>description</a:t>
                      </a:r>
                      <a:r>
                        <a:rPr lang="en-US" sz="700" spc="50" dirty="0"/>
                        <a:t> </a:t>
                      </a:r>
                      <a:r>
                        <a:rPr lang="en-US" sz="700" spc="20" dirty="0"/>
                        <a:t>–</a:t>
                      </a:r>
                      <a:r>
                        <a:rPr lang="en-US" sz="700" spc="55" dirty="0"/>
                        <a:t> </a:t>
                      </a:r>
                      <a:r>
                        <a:rPr lang="en-US" sz="700" spc="-15" dirty="0"/>
                        <a:t>Creative</a:t>
                      </a:r>
                      <a:r>
                        <a:rPr lang="en-US" sz="700" spc="50" dirty="0"/>
                        <a:t> </a:t>
                      </a:r>
                      <a:r>
                        <a:rPr lang="en-US" sz="700" spc="-10" dirty="0"/>
                        <a:t>Commons</a:t>
                      </a:r>
                      <a:r>
                        <a:rPr lang="en-US" sz="700" spc="55" dirty="0"/>
                        <a:t> </a:t>
                      </a:r>
                      <a:r>
                        <a:rPr lang="en-US" sz="700" spc="-30" dirty="0"/>
                        <a:t>licensing:</a:t>
                      </a:r>
                      <a:r>
                        <a:rPr lang="en-US" sz="700" spc="50" dirty="0"/>
                        <a:t> </a:t>
                      </a:r>
                      <a:r>
                        <a:rPr lang="en-US" sz="700" spc="-65" dirty="0"/>
                        <a:t>The</a:t>
                      </a:r>
                      <a:r>
                        <a:rPr lang="en-US" sz="700" spc="50" dirty="0"/>
                        <a:t> </a:t>
                      </a:r>
                      <a:r>
                        <a:rPr lang="en-US" sz="700" spc="-35" dirty="0"/>
                        <a:t>materials</a:t>
                      </a:r>
                      <a:r>
                        <a:rPr lang="en-US" sz="700" spc="55" dirty="0"/>
                        <a:t> </a:t>
                      </a:r>
                      <a:r>
                        <a:rPr lang="en-US" sz="700" spc="-25" dirty="0"/>
                        <a:t>published</a:t>
                      </a:r>
                      <a:r>
                        <a:rPr lang="en-US" sz="700" spc="50" dirty="0"/>
                        <a:t> </a:t>
                      </a:r>
                      <a:r>
                        <a:rPr lang="en-US" sz="700" spc="-15" dirty="0"/>
                        <a:t>on</a:t>
                      </a:r>
                      <a:r>
                        <a:rPr lang="en-US" sz="700" spc="55" dirty="0"/>
                        <a:t> </a:t>
                      </a:r>
                      <a:r>
                        <a:rPr lang="en-US" sz="700" spc="-40" dirty="0"/>
                        <a:t>the</a:t>
                      </a:r>
                      <a:r>
                        <a:rPr lang="en-US" sz="700" spc="50" dirty="0"/>
                        <a:t> </a:t>
                      </a:r>
                      <a:r>
                        <a:rPr lang="en-US" sz="700" spc="5" dirty="0"/>
                        <a:t>MIND </a:t>
                      </a:r>
                      <a:r>
                        <a:rPr lang="en-US" sz="700" spc="-35" dirty="0"/>
                        <a:t>project</a:t>
                      </a:r>
                      <a:r>
                        <a:rPr lang="en-US" sz="700" spc="50" dirty="0"/>
                        <a:t> </a:t>
                      </a:r>
                      <a:r>
                        <a:rPr lang="en-US" sz="700" spc="-25" dirty="0"/>
                        <a:t>website</a:t>
                      </a:r>
                      <a:r>
                        <a:rPr lang="en-US" sz="700" spc="50" dirty="0"/>
                        <a:t> </a:t>
                      </a:r>
                      <a:r>
                        <a:rPr lang="en-US" sz="700" spc="-15" dirty="0"/>
                        <a:t>are</a:t>
                      </a:r>
                      <a:r>
                        <a:rPr lang="en-US" sz="700" spc="55" dirty="0"/>
                        <a:t> </a:t>
                      </a:r>
                      <a:r>
                        <a:rPr lang="en-US" sz="700" spc="-20" dirty="0"/>
                        <a:t>classified </a:t>
                      </a:r>
                      <a:r>
                        <a:rPr lang="en-US" sz="700" spc="15" dirty="0"/>
                        <a:t>as Open </a:t>
                      </a:r>
                      <a:r>
                        <a:rPr lang="en-US" sz="700" spc="-15" dirty="0"/>
                        <a:t>Educational</a:t>
                      </a:r>
                      <a:r>
                        <a:rPr lang="en-US" sz="700" spc="-10" dirty="0"/>
                        <a:t> </a:t>
                      </a:r>
                      <a:r>
                        <a:rPr lang="en-US" sz="700" spc="-15" dirty="0"/>
                        <a:t>Resources'</a:t>
                      </a:r>
                      <a:r>
                        <a:rPr lang="en-US" sz="700" spc="-10" dirty="0"/>
                        <a:t> (OER) </a:t>
                      </a:r>
                      <a:r>
                        <a:rPr lang="en-US" sz="700" dirty="0"/>
                        <a:t>and </a:t>
                      </a:r>
                      <a:r>
                        <a:rPr lang="en-US" sz="700" spc="5" dirty="0"/>
                        <a:t>can </a:t>
                      </a:r>
                      <a:r>
                        <a:rPr lang="en-US" sz="700" dirty="0"/>
                        <a:t>be </a:t>
                      </a:r>
                      <a:r>
                        <a:rPr lang="en-US" sz="700" spc="-45" dirty="0"/>
                        <a:t>freely</a:t>
                      </a:r>
                      <a:r>
                        <a:rPr lang="en-US" sz="700" spc="-40" dirty="0"/>
                        <a:t> </a:t>
                      </a:r>
                      <a:r>
                        <a:rPr lang="en-US" sz="700" spc="-45" dirty="0"/>
                        <a:t>(without</a:t>
                      </a:r>
                      <a:r>
                        <a:rPr lang="en-US" sz="700" spc="-40" dirty="0"/>
                        <a:t> </a:t>
                      </a:r>
                      <a:r>
                        <a:rPr lang="en-US" sz="700" spc="-35" dirty="0"/>
                        <a:t>permission</a:t>
                      </a:r>
                      <a:r>
                        <a:rPr lang="en-US" sz="700" spc="-30" dirty="0"/>
                        <a:t> </a:t>
                      </a:r>
                      <a:r>
                        <a:rPr lang="en-US" sz="700" spc="-15" dirty="0"/>
                        <a:t>of</a:t>
                      </a:r>
                      <a:r>
                        <a:rPr lang="en-US" sz="700" spc="-10" dirty="0"/>
                        <a:t> </a:t>
                      </a:r>
                      <a:r>
                        <a:rPr lang="en-US" sz="700" spc="-50" dirty="0"/>
                        <a:t>their</a:t>
                      </a:r>
                      <a:r>
                        <a:rPr lang="en-US" sz="700" spc="-45" dirty="0"/>
                        <a:t> </a:t>
                      </a:r>
                      <a:r>
                        <a:rPr lang="en-US" sz="700" spc="-35" dirty="0"/>
                        <a:t>creators):</a:t>
                      </a:r>
                      <a:r>
                        <a:rPr lang="en-US" sz="700" spc="-30" dirty="0"/>
                        <a:t> </a:t>
                      </a:r>
                      <a:r>
                        <a:rPr lang="en-US" sz="700" spc="-20" dirty="0"/>
                        <a:t>downloaded,</a:t>
                      </a:r>
                      <a:r>
                        <a:rPr lang="en-US" sz="700" spc="-15" dirty="0"/>
                        <a:t> </a:t>
                      </a:r>
                      <a:r>
                        <a:rPr lang="en-US" sz="700" spc="-40" dirty="0"/>
                        <a:t>used, </a:t>
                      </a:r>
                      <a:r>
                        <a:rPr lang="en-US" sz="700" spc="-290" dirty="0"/>
                        <a:t> </a:t>
                      </a:r>
                      <a:r>
                        <a:rPr lang="en-US" sz="700" spc="-40" dirty="0"/>
                        <a:t>reused,</a:t>
                      </a:r>
                      <a:r>
                        <a:rPr lang="en-US" sz="700" spc="-35" dirty="0"/>
                        <a:t> </a:t>
                      </a:r>
                      <a:r>
                        <a:rPr lang="en-US" sz="700" spc="-25" dirty="0"/>
                        <a:t>copied,</a:t>
                      </a:r>
                      <a:r>
                        <a:rPr lang="en-US" sz="700" spc="-30" dirty="0"/>
                        <a:t> </a:t>
                      </a:r>
                      <a:r>
                        <a:rPr lang="en-US" sz="700" spc="-15" dirty="0"/>
                        <a:t>adapted,</a:t>
                      </a:r>
                      <a:r>
                        <a:rPr lang="en-US" sz="700" spc="-35" dirty="0"/>
                        <a:t> </a:t>
                      </a:r>
                      <a:r>
                        <a:rPr lang="en-US" sz="700" dirty="0"/>
                        <a:t>and</a:t>
                      </a:r>
                      <a:r>
                        <a:rPr lang="en-US" sz="700" spc="-30" dirty="0"/>
                        <a:t> </a:t>
                      </a:r>
                      <a:r>
                        <a:rPr lang="en-US" sz="700" spc="-15" dirty="0"/>
                        <a:t>shared</a:t>
                      </a:r>
                      <a:r>
                        <a:rPr lang="en-US" sz="700" spc="-35" dirty="0"/>
                        <a:t> by</a:t>
                      </a:r>
                      <a:r>
                        <a:rPr lang="en-US" sz="700" spc="-30" dirty="0"/>
                        <a:t> </a:t>
                      </a:r>
                      <a:r>
                        <a:rPr lang="en-US" sz="700" spc="-50" dirty="0"/>
                        <a:t>users,</a:t>
                      </a:r>
                      <a:r>
                        <a:rPr lang="en-US" sz="700" spc="-30" dirty="0"/>
                        <a:t> </a:t>
                      </a:r>
                      <a:r>
                        <a:rPr lang="en-US" sz="700" spc="-50" dirty="0"/>
                        <a:t>with</a:t>
                      </a:r>
                      <a:r>
                        <a:rPr lang="en-US" sz="700" spc="-35" dirty="0"/>
                        <a:t> </a:t>
                      </a:r>
                      <a:r>
                        <a:rPr lang="en-US" sz="700" spc="-40" dirty="0"/>
                        <a:t>information</a:t>
                      </a:r>
                      <a:r>
                        <a:rPr lang="en-US" sz="700" spc="-30" dirty="0"/>
                        <a:t> </a:t>
                      </a:r>
                      <a:r>
                        <a:rPr lang="en-US" sz="700" spc="-15" dirty="0"/>
                        <a:t>about</a:t>
                      </a:r>
                      <a:r>
                        <a:rPr lang="en-US" sz="700" spc="-35" dirty="0"/>
                        <a:t> </a:t>
                      </a:r>
                      <a:r>
                        <a:rPr lang="en-US" sz="700" spc="-40" dirty="0"/>
                        <a:t>the</a:t>
                      </a:r>
                      <a:r>
                        <a:rPr lang="en-US" sz="700" spc="-30" dirty="0"/>
                        <a:t> </a:t>
                      </a:r>
                      <a:r>
                        <a:rPr lang="en-US" sz="700" spc="-20" dirty="0"/>
                        <a:t>source</a:t>
                      </a:r>
                      <a:r>
                        <a:rPr lang="en-US" sz="700" spc="-35" dirty="0"/>
                        <a:t> </a:t>
                      </a:r>
                      <a:r>
                        <a:rPr lang="en-US" sz="700" spc="-15" dirty="0"/>
                        <a:t>of</a:t>
                      </a:r>
                      <a:r>
                        <a:rPr lang="en-US" sz="700" spc="-30" dirty="0"/>
                        <a:t> </a:t>
                      </a:r>
                      <a:r>
                        <a:rPr lang="en-US" sz="700" spc="-50" dirty="0"/>
                        <a:t>their</a:t>
                      </a:r>
                      <a:r>
                        <a:rPr lang="en-US" sz="700" spc="-30" dirty="0"/>
                        <a:t> </a:t>
                      </a:r>
                      <a:r>
                        <a:rPr lang="en-US" sz="700" spc="-40" dirty="0"/>
                        <a:t>origin.</a:t>
                      </a:r>
                    </a:p>
                  </a:txBody>
                  <a:tcPr marL="56352" marR="56352" marT="0" marB="0" anchor="ctr">
                    <a:lnL>
                      <a:noFill/>
                    </a:lnL>
                    <a:lnR>
                      <a:noFill/>
                    </a:lnR>
                    <a:lnT>
                      <a:noFill/>
                    </a:lnT>
                    <a:lnB>
                      <a:noFill/>
                    </a:lnB>
                    <a:noFill/>
                  </a:tcPr>
                </a:tc>
                <a:extLst>
                  <a:ext uri="{0D108BD9-81ED-4DB2-BD59-A6C34878D82A}">
                    <a16:rowId xmlns:a16="http://schemas.microsoft.com/office/drawing/2014/main" val="166568691"/>
                  </a:ext>
                </a:extLst>
              </a:tr>
            </a:tbl>
          </a:graphicData>
        </a:graphic>
      </p:graphicFrame>
      <p:pic>
        <p:nvPicPr>
          <p:cNvPr id="13" name="Immagine 12">
            <a:extLst>
              <a:ext uri="{FF2B5EF4-FFF2-40B4-BE49-F238E27FC236}">
                <a16:creationId xmlns:a16="http://schemas.microsoft.com/office/drawing/2014/main" id="{6EBE3BDC-C99D-37C1-A873-48D108D2639B}"/>
              </a:ext>
            </a:extLst>
          </p:cNvPr>
          <p:cNvPicPr>
            <a:picLocks noChangeAspect="1"/>
          </p:cNvPicPr>
          <p:nvPr userDrawn="1"/>
        </p:nvPicPr>
        <p:blipFill>
          <a:blip r:embed="rId15">
            <a:extLst>
              <a:ext uri="{28A0092B-C50C-407E-A947-70E740481C1C}">
                <a14:useLocalDpi xmlns:a14="http://schemas.microsoft.com/office/drawing/2010/main" val="0"/>
              </a:ext>
            </a:extLst>
          </a:blip>
          <a:srcRect/>
          <a:stretch>
            <a:fillRect/>
          </a:stretch>
        </p:blipFill>
        <p:spPr bwMode="auto">
          <a:xfrm>
            <a:off x="10861041" y="164465"/>
            <a:ext cx="1064412" cy="906407"/>
          </a:xfrm>
          <a:prstGeom prst="rect">
            <a:avLst/>
          </a:prstGeom>
          <a:noFill/>
          <a:ln>
            <a:noFill/>
          </a:ln>
        </p:spPr>
      </p:pic>
      <p:sp>
        <p:nvSpPr>
          <p:cNvPr id="14" name="Rectángulo 6">
            <a:extLst>
              <a:ext uri="{FF2B5EF4-FFF2-40B4-BE49-F238E27FC236}">
                <a16:creationId xmlns:a16="http://schemas.microsoft.com/office/drawing/2014/main" id="{6B18EFE4-A1E3-D1A5-52B0-814CE4BDA404}"/>
              </a:ext>
            </a:extLst>
          </p:cNvPr>
          <p:cNvSpPr/>
          <p:nvPr userDrawn="1"/>
        </p:nvSpPr>
        <p:spPr>
          <a:xfrm>
            <a:off x="0" y="-1"/>
            <a:ext cx="621724" cy="6840855"/>
          </a:xfrm>
          <a:prstGeom prst="halfFrame">
            <a:avLst>
              <a:gd name="adj1" fmla="val 12266"/>
              <a:gd name="adj2" fmla="val 21566"/>
            </a:avLst>
          </a:prstGeom>
          <a:solidFill>
            <a:srgbClr val="0069B8"/>
          </a:solidFill>
          <a:ln>
            <a:no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it-IT" dirty="0"/>
          </a:p>
        </p:txBody>
      </p:sp>
      <p:sp>
        <p:nvSpPr>
          <p:cNvPr id="15" name="Rectángulo 6">
            <a:extLst>
              <a:ext uri="{FF2B5EF4-FFF2-40B4-BE49-F238E27FC236}">
                <a16:creationId xmlns:a16="http://schemas.microsoft.com/office/drawing/2014/main" id="{409B118B-CDB2-8F0A-FE67-71CB762349E6}"/>
              </a:ext>
            </a:extLst>
          </p:cNvPr>
          <p:cNvSpPr/>
          <p:nvPr userDrawn="1"/>
        </p:nvSpPr>
        <p:spPr>
          <a:xfrm flipH="1">
            <a:off x="11490276" y="-5080"/>
            <a:ext cx="701722" cy="6840855"/>
          </a:xfrm>
          <a:prstGeom prst="halfFrame">
            <a:avLst>
              <a:gd name="adj1" fmla="val 12266"/>
              <a:gd name="adj2" fmla="val 21566"/>
            </a:avLst>
          </a:prstGeom>
          <a:solidFill>
            <a:srgbClr val="0069B8"/>
          </a:solidFill>
          <a:ln>
            <a:no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it-IT" dirty="0"/>
          </a:p>
        </p:txBody>
      </p:sp>
    </p:spTree>
    <p:extLst>
      <p:ext uri="{BB962C8B-B14F-4D97-AF65-F5344CB8AC3E}">
        <p14:creationId xmlns:p14="http://schemas.microsoft.com/office/powerpoint/2010/main" val="62717094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5.svg"/><Relationship Id="rId7" Type="http://schemas.openxmlformats.org/officeDocument/2006/relationships/image" Target="../media/image9.svg"/><Relationship Id="rId2" Type="http://schemas.openxmlformats.org/officeDocument/2006/relationships/image" Target="../media/image4.png"/><Relationship Id="rId1" Type="http://schemas.openxmlformats.org/officeDocument/2006/relationships/slideLayout" Target="../slideLayouts/slideLayout7.xml"/><Relationship Id="rId6" Type="http://schemas.openxmlformats.org/officeDocument/2006/relationships/image" Target="../media/image8.png"/><Relationship Id="rId5" Type="http://schemas.openxmlformats.org/officeDocument/2006/relationships/image" Target="../media/image7.svg"/><Relationship Id="rId4"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olo 7">
            <a:extLst>
              <a:ext uri="{FF2B5EF4-FFF2-40B4-BE49-F238E27FC236}">
                <a16:creationId xmlns:a16="http://schemas.microsoft.com/office/drawing/2014/main" id="{8D338511-D3D8-C62F-DFC7-02C4B4DA3B09}"/>
              </a:ext>
            </a:extLst>
          </p:cNvPr>
          <p:cNvSpPr>
            <a:spLocks noGrp="1"/>
          </p:cNvSpPr>
          <p:nvPr>
            <p:ph type="title"/>
          </p:nvPr>
        </p:nvSpPr>
        <p:spPr>
          <a:xfrm>
            <a:off x="1100668" y="4943899"/>
            <a:ext cx="10202334" cy="549275"/>
          </a:xfrm>
        </p:spPr>
        <p:txBody>
          <a:bodyPr/>
          <a:lstStyle/>
          <a:p>
            <a:pPr algn="ctr"/>
            <a:r>
              <a:rPr lang="it-IT" sz="3200" b="1" dirty="0"/>
              <a:t>D2.4 </a:t>
            </a:r>
            <a:r>
              <a:rPr lang="en-US" sz="3200" b="1" dirty="0"/>
              <a:t>Training &amp; Tools: EQAVET, EQF, Cedefop, ESCO, EDCL</a:t>
            </a:r>
            <a:endParaRPr lang="it-IT" sz="3200" b="1" dirty="0"/>
          </a:p>
        </p:txBody>
      </p:sp>
    </p:spTree>
    <p:extLst>
      <p:ext uri="{BB962C8B-B14F-4D97-AF65-F5344CB8AC3E}">
        <p14:creationId xmlns:p14="http://schemas.microsoft.com/office/powerpoint/2010/main" val="8469597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9E50BC-9E13-53FA-BA4E-C8E16721F8E6}"/>
            </a:ext>
          </a:extLst>
        </p:cNvPr>
        <p:cNvGrpSpPr/>
        <p:nvPr/>
      </p:nvGrpSpPr>
      <p:grpSpPr>
        <a:xfrm>
          <a:off x="0" y="0"/>
          <a:ext cx="0" cy="0"/>
          <a:chOff x="0" y="0"/>
          <a:chExt cx="0" cy="0"/>
        </a:xfrm>
      </p:grpSpPr>
      <p:sp>
        <p:nvSpPr>
          <p:cNvPr id="8" name="Titolo 1">
            <a:extLst>
              <a:ext uri="{FF2B5EF4-FFF2-40B4-BE49-F238E27FC236}">
                <a16:creationId xmlns:a16="http://schemas.microsoft.com/office/drawing/2014/main" id="{4BF48269-DFAE-878A-42D3-E2ED15A8F593}"/>
              </a:ext>
            </a:extLst>
          </p:cNvPr>
          <p:cNvSpPr>
            <a:spLocks noGrp="1"/>
          </p:cNvSpPr>
          <p:nvPr>
            <p:ph type="title"/>
          </p:nvPr>
        </p:nvSpPr>
        <p:spPr>
          <a:xfrm>
            <a:off x="838200" y="365125"/>
            <a:ext cx="10515600" cy="585053"/>
          </a:xfrm>
        </p:spPr>
        <p:txBody>
          <a:bodyPr>
            <a:normAutofit fontScale="90000"/>
          </a:bodyPr>
          <a:lstStyle/>
          <a:p>
            <a:r>
              <a:rPr lang="en-GB" sz="3600" dirty="0">
                <a:solidFill>
                  <a:srgbClr val="0069B8"/>
                </a:solidFill>
                <a:latin typeface="Arial" panose="020B0604020202020204" pitchFamily="34" charset="0"/>
                <a:cs typeface="Arial" panose="020B0604020202020204" pitchFamily="34" charset="0"/>
              </a:rPr>
              <a:t>WHAT IT IS FOR</a:t>
            </a:r>
            <a:endParaRPr lang="en-GB" sz="3600" noProof="0" dirty="0">
              <a:solidFill>
                <a:srgbClr val="0069B8"/>
              </a:solidFill>
              <a:latin typeface="Arial" panose="020B0604020202020204" pitchFamily="34" charset="0"/>
              <a:cs typeface="Arial" panose="020B0604020202020204" pitchFamily="34" charset="0"/>
            </a:endParaRPr>
          </a:p>
        </p:txBody>
      </p:sp>
      <p:sp>
        <p:nvSpPr>
          <p:cNvPr id="2" name="Segnaposto contenuto 2">
            <a:extLst>
              <a:ext uri="{FF2B5EF4-FFF2-40B4-BE49-F238E27FC236}">
                <a16:creationId xmlns:a16="http://schemas.microsoft.com/office/drawing/2014/main" id="{F469AD70-FB04-1FD2-6152-977F4976B5AB}"/>
              </a:ext>
            </a:extLst>
          </p:cNvPr>
          <p:cNvSpPr txBox="1">
            <a:spLocks/>
          </p:cNvSpPr>
          <p:nvPr/>
        </p:nvSpPr>
        <p:spPr>
          <a:xfrm>
            <a:off x="838200" y="1153061"/>
            <a:ext cx="10515600" cy="219973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buNone/>
            </a:pPr>
            <a:r>
              <a:rPr lang="en-GB" sz="1400" noProof="0" dirty="0">
                <a:solidFill>
                  <a:schemeClr val="tx2">
                    <a:lumMod val="90000"/>
                    <a:lumOff val="10000"/>
                  </a:schemeClr>
                </a:solidFill>
                <a:latin typeface="Arial" panose="020B0604020202020204" pitchFamily="34" charset="0"/>
                <a:cs typeface="Arial" panose="020B0604020202020204" pitchFamily="34" charset="0"/>
              </a:rPr>
              <a:t>The main aim of ESCO is to support labour-market mobility across Europe through the offer of a common reference terminology on occupations and skills.</a:t>
            </a:r>
          </a:p>
          <a:p>
            <a:pPr marL="0" indent="0">
              <a:lnSpc>
                <a:spcPct val="100000"/>
              </a:lnSpc>
              <a:buNone/>
            </a:pPr>
            <a:endParaRPr lang="en-GB" sz="1400" noProof="0" dirty="0">
              <a:solidFill>
                <a:schemeClr val="tx2">
                  <a:lumMod val="90000"/>
                  <a:lumOff val="10000"/>
                </a:schemeClr>
              </a:solidFill>
              <a:latin typeface="Arial" panose="020B0604020202020204" pitchFamily="34" charset="0"/>
              <a:cs typeface="Arial" panose="020B0604020202020204" pitchFamily="34" charset="0"/>
            </a:endParaRPr>
          </a:p>
          <a:p>
            <a:pPr marL="0" indent="0">
              <a:lnSpc>
                <a:spcPct val="100000"/>
              </a:lnSpc>
              <a:buNone/>
            </a:pPr>
            <a:r>
              <a:rPr lang="en-US" sz="1400" noProof="0" dirty="0">
                <a:solidFill>
                  <a:schemeClr val="tx2">
                    <a:lumMod val="90000"/>
                    <a:lumOff val="10000"/>
                  </a:schemeClr>
                </a:solidFill>
                <a:latin typeface="Arial" panose="020B0604020202020204" pitchFamily="34" charset="0"/>
                <a:cs typeface="Arial" panose="020B0604020202020204" pitchFamily="34" charset="0"/>
              </a:rPr>
              <a:t>ESCO serves to bridge the world of education and training with the </a:t>
            </a:r>
            <a:r>
              <a:rPr lang="en-GB" sz="1400" noProof="0" dirty="0">
                <a:solidFill>
                  <a:schemeClr val="tx2">
                    <a:lumMod val="90000"/>
                    <a:lumOff val="10000"/>
                  </a:schemeClr>
                </a:solidFill>
                <a:latin typeface="Arial" panose="020B0604020202020204" pitchFamily="34" charset="0"/>
                <a:cs typeface="Arial" panose="020B0604020202020204" pitchFamily="34" charset="0"/>
              </a:rPr>
              <a:t>labour</a:t>
            </a:r>
            <a:r>
              <a:rPr lang="en-US" sz="1400" noProof="0" dirty="0">
                <a:solidFill>
                  <a:schemeClr val="tx2">
                    <a:lumMod val="90000"/>
                    <a:lumOff val="10000"/>
                  </a:schemeClr>
                </a:solidFill>
                <a:latin typeface="Arial" panose="020B0604020202020204" pitchFamily="34" charset="0"/>
                <a:cs typeface="Arial" panose="020B0604020202020204" pitchFamily="34" charset="0"/>
              </a:rPr>
              <a:t> market: through comparable and understandable skills, competences, qualifications and occupations across countries. </a:t>
            </a:r>
            <a:r>
              <a:rPr lang="en-GB" sz="1400" dirty="0">
                <a:solidFill>
                  <a:schemeClr val="tx2">
                    <a:lumMod val="90000"/>
                    <a:lumOff val="10000"/>
                  </a:schemeClr>
                </a:solidFill>
                <a:latin typeface="Arial" panose="020B0604020202020204" pitchFamily="34" charset="0"/>
                <a:cs typeface="Arial" panose="020B0604020202020204" pitchFamily="34" charset="0"/>
              </a:rPr>
              <a:t>Main objectives:</a:t>
            </a:r>
          </a:p>
        </p:txBody>
      </p:sp>
      <p:graphicFrame>
        <p:nvGraphicFramePr>
          <p:cNvPr id="4" name="Tabella 3">
            <a:extLst>
              <a:ext uri="{FF2B5EF4-FFF2-40B4-BE49-F238E27FC236}">
                <a16:creationId xmlns:a16="http://schemas.microsoft.com/office/drawing/2014/main" id="{32F8C470-2814-084C-1923-34812FE16160}"/>
              </a:ext>
            </a:extLst>
          </p:cNvPr>
          <p:cNvGraphicFramePr>
            <a:graphicFrameLocks noGrp="1"/>
          </p:cNvGraphicFramePr>
          <p:nvPr>
            <p:extLst>
              <p:ext uri="{D42A27DB-BD31-4B8C-83A1-F6EECF244321}">
                <p14:modId xmlns:p14="http://schemas.microsoft.com/office/powerpoint/2010/main" val="2116212304"/>
              </p:ext>
            </p:extLst>
          </p:nvPr>
        </p:nvGraphicFramePr>
        <p:xfrm>
          <a:off x="838200" y="3025541"/>
          <a:ext cx="10515600" cy="2225040"/>
        </p:xfrm>
        <a:graphic>
          <a:graphicData uri="http://schemas.openxmlformats.org/drawingml/2006/table">
            <a:tbl>
              <a:tblPr firstRow="1" bandRow="1">
                <a:tableStyleId>{D27102A9-8310-4765-A935-A1911B00CA55}</a:tableStyleId>
              </a:tblPr>
              <a:tblGrid>
                <a:gridCol w="10515600">
                  <a:extLst>
                    <a:ext uri="{9D8B030D-6E8A-4147-A177-3AD203B41FA5}">
                      <a16:colId xmlns:a16="http://schemas.microsoft.com/office/drawing/2014/main" val="897590931"/>
                    </a:ext>
                  </a:extLst>
                </a:gridCol>
              </a:tblGrid>
              <a:tr h="61739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b="0" dirty="0">
                          <a:solidFill>
                            <a:schemeClr val="tx2">
                              <a:lumMod val="90000"/>
                              <a:lumOff val="10000"/>
                            </a:schemeClr>
                          </a:solidFill>
                          <a:latin typeface="Arial" panose="020B0604020202020204" pitchFamily="34" charset="0"/>
                          <a:cs typeface="Arial" panose="020B0604020202020204" pitchFamily="34" charset="0"/>
                        </a:rPr>
                        <a:t>1. Helping people find employment and relocate within Europe more easily thanks to a unified way of defining occupations and skills</a:t>
                      </a:r>
                      <a:endParaRPr lang="en-GB" sz="1400" b="0" dirty="0">
                        <a:solidFill>
                          <a:schemeClr val="tx2">
                            <a:lumMod val="90000"/>
                            <a:lumOff val="10000"/>
                          </a:schemeClr>
                        </a:solidFill>
                        <a:latin typeface="Arial" panose="020B0604020202020204" pitchFamily="34" charset="0"/>
                        <a:cs typeface="Arial" panose="020B0604020202020204" pitchFamily="34" charset="0"/>
                      </a:endParaRPr>
                    </a:p>
                  </a:txBody>
                  <a:tcPr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tx2">
                        <a:lumMod val="10000"/>
                        <a:lumOff val="90000"/>
                      </a:schemeClr>
                    </a:solidFill>
                  </a:tcPr>
                </a:tc>
                <a:extLst>
                  <a:ext uri="{0D108BD9-81ED-4DB2-BD59-A6C34878D82A}">
                    <a16:rowId xmlns:a16="http://schemas.microsoft.com/office/drawing/2014/main" val="2743560898"/>
                  </a:ext>
                </a:extLst>
              </a:tr>
              <a:tr h="77823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b="0" noProof="0" dirty="0">
                          <a:solidFill>
                            <a:schemeClr val="tx2">
                              <a:lumMod val="90000"/>
                              <a:lumOff val="10000"/>
                            </a:schemeClr>
                          </a:solidFill>
                          <a:latin typeface="Arial" panose="020B0604020202020204" pitchFamily="34" charset="0"/>
                          <a:cs typeface="Arial" panose="020B0604020202020204" pitchFamily="34" charset="0"/>
                        </a:rPr>
                        <a:t>2. Increasing clarity and integration across the labour market, improving interaction between employers, training institutions and jobseekers</a:t>
                      </a:r>
                    </a:p>
                  </a:txBody>
                  <a:tcPr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tx2">
                        <a:lumMod val="10000"/>
                        <a:lumOff val="90000"/>
                      </a:schemeClr>
                    </a:solidFill>
                  </a:tcPr>
                </a:tc>
                <a:extLst>
                  <a:ext uri="{0D108BD9-81ED-4DB2-BD59-A6C34878D82A}">
                    <a16:rowId xmlns:a16="http://schemas.microsoft.com/office/drawing/2014/main" val="3838572399"/>
                  </a:ext>
                </a:extLst>
              </a:tr>
              <a:tr h="82941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b="0" noProof="0" dirty="0">
                          <a:solidFill>
                            <a:schemeClr val="tx2">
                              <a:lumMod val="90000"/>
                              <a:lumOff val="10000"/>
                            </a:schemeClr>
                          </a:solidFill>
                          <a:latin typeface="Arial" panose="020B0604020202020204" pitchFamily="34" charset="0"/>
                          <a:cs typeface="Arial" panose="020B0604020202020204" pitchFamily="34" charset="0"/>
                        </a:rPr>
                        <a:t>3. Reducing the disconnect between what is taught and what the labour market demands, ensuring better alignment between learning pathways and professional needs</a:t>
                      </a:r>
                    </a:p>
                  </a:txBody>
                  <a:tcPr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tx2">
                        <a:lumMod val="10000"/>
                        <a:lumOff val="90000"/>
                      </a:schemeClr>
                    </a:solidFill>
                  </a:tcPr>
                </a:tc>
                <a:extLst>
                  <a:ext uri="{0D108BD9-81ED-4DB2-BD59-A6C34878D82A}">
                    <a16:rowId xmlns:a16="http://schemas.microsoft.com/office/drawing/2014/main" val="2298255087"/>
                  </a:ext>
                </a:extLst>
              </a:tr>
            </a:tbl>
          </a:graphicData>
        </a:graphic>
      </p:graphicFrame>
    </p:spTree>
    <p:extLst>
      <p:ext uri="{BB962C8B-B14F-4D97-AF65-F5344CB8AC3E}">
        <p14:creationId xmlns:p14="http://schemas.microsoft.com/office/powerpoint/2010/main" val="54675084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35852E-39AB-C141-9BB6-3134DADFB973}"/>
            </a:ext>
          </a:extLst>
        </p:cNvPr>
        <p:cNvGrpSpPr/>
        <p:nvPr/>
      </p:nvGrpSpPr>
      <p:grpSpPr>
        <a:xfrm>
          <a:off x="0" y="0"/>
          <a:ext cx="0" cy="0"/>
          <a:chOff x="0" y="0"/>
          <a:chExt cx="0" cy="0"/>
        </a:xfrm>
      </p:grpSpPr>
      <p:sp>
        <p:nvSpPr>
          <p:cNvPr id="8" name="Titolo 1">
            <a:extLst>
              <a:ext uri="{FF2B5EF4-FFF2-40B4-BE49-F238E27FC236}">
                <a16:creationId xmlns:a16="http://schemas.microsoft.com/office/drawing/2014/main" id="{4B71761F-AF8B-F5B0-7941-68F2D12268C1}"/>
              </a:ext>
            </a:extLst>
          </p:cNvPr>
          <p:cNvSpPr>
            <a:spLocks noGrp="1"/>
          </p:cNvSpPr>
          <p:nvPr>
            <p:ph type="title"/>
          </p:nvPr>
        </p:nvSpPr>
        <p:spPr>
          <a:xfrm>
            <a:off x="784860" y="381117"/>
            <a:ext cx="10568940" cy="585053"/>
          </a:xfrm>
        </p:spPr>
        <p:txBody>
          <a:bodyPr>
            <a:normAutofit fontScale="90000"/>
          </a:bodyPr>
          <a:lstStyle/>
          <a:p>
            <a:r>
              <a:rPr lang="en-GB" sz="3600" noProof="0" dirty="0">
                <a:solidFill>
                  <a:srgbClr val="0069B8"/>
                </a:solidFill>
                <a:latin typeface="Arial" panose="020B0604020202020204" pitchFamily="34" charset="0"/>
                <a:cs typeface="Arial" panose="020B0604020202020204" pitchFamily="34" charset="0"/>
              </a:rPr>
              <a:t>HOW IT IS USED</a:t>
            </a:r>
          </a:p>
        </p:txBody>
      </p:sp>
      <p:sp>
        <p:nvSpPr>
          <p:cNvPr id="2" name="Segnaposto contenuto 2">
            <a:extLst>
              <a:ext uri="{FF2B5EF4-FFF2-40B4-BE49-F238E27FC236}">
                <a16:creationId xmlns:a16="http://schemas.microsoft.com/office/drawing/2014/main" id="{EA497E75-08CB-562D-A1C5-902089BB9A39}"/>
              </a:ext>
            </a:extLst>
          </p:cNvPr>
          <p:cNvSpPr>
            <a:spLocks noGrp="1"/>
          </p:cNvSpPr>
          <p:nvPr>
            <p:ph idx="1"/>
          </p:nvPr>
        </p:nvSpPr>
        <p:spPr>
          <a:xfrm>
            <a:off x="784860" y="1153061"/>
            <a:ext cx="10568940" cy="419065"/>
          </a:xfrm>
        </p:spPr>
        <p:txBody>
          <a:bodyPr>
            <a:normAutofit/>
          </a:bodyPr>
          <a:lstStyle/>
          <a:p>
            <a:pPr marL="0" indent="0">
              <a:buNone/>
            </a:pPr>
            <a:r>
              <a:rPr lang="en-US" sz="1400" dirty="0">
                <a:solidFill>
                  <a:schemeClr val="tx2">
                    <a:lumMod val="90000"/>
                    <a:lumOff val="10000"/>
                  </a:schemeClr>
                </a:solidFill>
                <a:latin typeface="Arial" panose="020B0604020202020204" pitchFamily="34" charset="0"/>
                <a:cs typeface="Arial" panose="020B0604020202020204" pitchFamily="34" charset="0"/>
              </a:rPr>
              <a:t>ESCO is used to:</a:t>
            </a:r>
          </a:p>
        </p:txBody>
      </p:sp>
      <p:graphicFrame>
        <p:nvGraphicFramePr>
          <p:cNvPr id="3" name="Tabella 2">
            <a:extLst>
              <a:ext uri="{FF2B5EF4-FFF2-40B4-BE49-F238E27FC236}">
                <a16:creationId xmlns:a16="http://schemas.microsoft.com/office/drawing/2014/main" id="{7C802220-5832-709D-8AC2-32220E912521}"/>
              </a:ext>
            </a:extLst>
          </p:cNvPr>
          <p:cNvGraphicFramePr>
            <a:graphicFrameLocks noGrp="1"/>
          </p:cNvGraphicFramePr>
          <p:nvPr>
            <p:extLst>
              <p:ext uri="{D42A27DB-BD31-4B8C-83A1-F6EECF244321}">
                <p14:modId xmlns:p14="http://schemas.microsoft.com/office/powerpoint/2010/main" val="314752862"/>
              </p:ext>
            </p:extLst>
          </p:nvPr>
        </p:nvGraphicFramePr>
        <p:xfrm>
          <a:off x="784860" y="1572126"/>
          <a:ext cx="10568940" cy="2283594"/>
        </p:xfrm>
        <a:graphic>
          <a:graphicData uri="http://schemas.openxmlformats.org/drawingml/2006/table">
            <a:tbl>
              <a:tblPr firstRow="1" bandRow="1">
                <a:tableStyleId>{D27102A9-8310-4765-A935-A1911B00CA55}</a:tableStyleId>
              </a:tblPr>
              <a:tblGrid>
                <a:gridCol w="10568940">
                  <a:extLst>
                    <a:ext uri="{9D8B030D-6E8A-4147-A177-3AD203B41FA5}">
                      <a16:colId xmlns:a16="http://schemas.microsoft.com/office/drawing/2014/main" val="897590931"/>
                    </a:ext>
                  </a:extLst>
                </a:gridCol>
              </a:tblGrid>
              <a:tr h="375327">
                <a:tc>
                  <a:txBody>
                    <a:bodyPr/>
                    <a:lstStyle/>
                    <a:p>
                      <a:pPr marL="285750" indent="-285750">
                        <a:buFont typeface="Courier New" panose="02070309020205020404" pitchFamily="49" charset="0"/>
                        <a:buChar char="o"/>
                      </a:pPr>
                      <a:r>
                        <a:rPr lang="en-GB" sz="1400" b="0" dirty="0">
                          <a:solidFill>
                            <a:schemeClr val="tx2">
                              <a:lumMod val="90000"/>
                              <a:lumOff val="10000"/>
                            </a:schemeClr>
                          </a:solidFill>
                          <a:latin typeface="Arial" panose="020B0604020202020204" pitchFamily="34" charset="0"/>
                          <a:cs typeface="Arial" panose="020B0604020202020204" pitchFamily="34" charset="0"/>
                        </a:rPr>
                        <a:t>Describe learning outcomes in a standardised way</a:t>
                      </a:r>
                      <a:endParaRPr lang="en-GB" sz="1400" b="0" noProof="0" dirty="0">
                        <a:solidFill>
                          <a:schemeClr val="tx2">
                            <a:lumMod val="90000"/>
                            <a:lumOff val="10000"/>
                          </a:schemeClr>
                        </a:solidFill>
                        <a:latin typeface="Arial" panose="020B0604020202020204" pitchFamily="34" charset="0"/>
                        <a:cs typeface="Arial" panose="020B0604020202020204" pitchFamily="34" charset="0"/>
                      </a:endParaRPr>
                    </a:p>
                  </a:txBody>
                  <a:tcPr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tx2">
                        <a:lumMod val="10000"/>
                        <a:lumOff val="90000"/>
                      </a:schemeClr>
                    </a:solidFill>
                  </a:tcPr>
                </a:tc>
                <a:extLst>
                  <a:ext uri="{0D108BD9-81ED-4DB2-BD59-A6C34878D82A}">
                    <a16:rowId xmlns:a16="http://schemas.microsoft.com/office/drawing/2014/main" val="2743560898"/>
                  </a:ext>
                </a:extLst>
              </a:tr>
              <a:tr h="383235">
                <a:tc>
                  <a:txBody>
                    <a:bodyPr/>
                    <a:lstStyle/>
                    <a:p>
                      <a:pPr marL="285750" indent="-285750">
                        <a:buFont typeface="Courier New" panose="02070309020205020404" pitchFamily="49" charset="0"/>
                        <a:buChar char="o"/>
                      </a:pPr>
                      <a:r>
                        <a:rPr lang="en-GB" sz="1400" b="0" noProof="0" dirty="0">
                          <a:solidFill>
                            <a:schemeClr val="tx2">
                              <a:lumMod val="90000"/>
                              <a:lumOff val="10000"/>
                            </a:schemeClr>
                          </a:solidFill>
                          <a:latin typeface="Arial" panose="020B0604020202020204" pitchFamily="34" charset="0"/>
                          <a:cs typeface="Arial" panose="020B0604020202020204" pitchFamily="34" charset="0"/>
                        </a:rPr>
                        <a:t>Align training programmes with labour-market needs</a:t>
                      </a:r>
                    </a:p>
                  </a:txBody>
                  <a:tcPr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tx2">
                        <a:lumMod val="10000"/>
                        <a:lumOff val="90000"/>
                      </a:schemeClr>
                    </a:solidFill>
                  </a:tcPr>
                </a:tc>
                <a:extLst>
                  <a:ext uri="{0D108BD9-81ED-4DB2-BD59-A6C34878D82A}">
                    <a16:rowId xmlns:a16="http://schemas.microsoft.com/office/drawing/2014/main" val="3838572399"/>
                  </a:ext>
                </a:extLst>
              </a:tr>
              <a:tr h="383235">
                <a:tc>
                  <a:txBody>
                    <a:bodyPr/>
                    <a:lstStyle/>
                    <a:p>
                      <a:pPr marL="285750" indent="-285750">
                        <a:buFont typeface="Courier New" panose="02070309020205020404" pitchFamily="49" charset="0"/>
                        <a:buChar char="o"/>
                      </a:pPr>
                      <a:r>
                        <a:rPr lang="en-GB" sz="1400" b="0" noProof="0" dirty="0">
                          <a:solidFill>
                            <a:schemeClr val="tx2">
                              <a:lumMod val="90000"/>
                              <a:lumOff val="10000"/>
                            </a:schemeClr>
                          </a:solidFill>
                          <a:latin typeface="Arial" panose="020B0604020202020204" pitchFamily="34" charset="0"/>
                          <a:cs typeface="Arial" panose="020B0604020202020204" pitchFamily="34" charset="0"/>
                        </a:rPr>
                        <a:t>Increase transparency and comparability of qualifications across Europe</a:t>
                      </a:r>
                    </a:p>
                  </a:txBody>
                  <a:tcPr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tx2">
                        <a:lumMod val="10000"/>
                        <a:lumOff val="90000"/>
                      </a:schemeClr>
                    </a:solidFill>
                  </a:tcPr>
                </a:tc>
                <a:extLst>
                  <a:ext uri="{0D108BD9-81ED-4DB2-BD59-A6C34878D82A}">
                    <a16:rowId xmlns:a16="http://schemas.microsoft.com/office/drawing/2014/main" val="2298255087"/>
                  </a:ext>
                </a:extLst>
              </a:tr>
              <a:tr h="383235">
                <a:tc>
                  <a:txBody>
                    <a:bodyPr/>
                    <a:lstStyle/>
                    <a:p>
                      <a:pPr marL="285750" marR="0" lvl="0" indent="-285750" algn="l" defTabSz="914400" rtl="0" eaLnBrk="1" fontAlgn="auto" latinLnBrk="0" hangingPunct="1">
                        <a:lnSpc>
                          <a:spcPct val="100000"/>
                        </a:lnSpc>
                        <a:spcBef>
                          <a:spcPts val="0"/>
                        </a:spcBef>
                        <a:spcAft>
                          <a:spcPts val="0"/>
                        </a:spcAft>
                        <a:buClrTx/>
                        <a:buSzTx/>
                        <a:buFont typeface="Courier New" panose="02070309020205020404" pitchFamily="49" charset="0"/>
                        <a:buChar char="o"/>
                        <a:tabLst/>
                        <a:defRPr/>
                      </a:pPr>
                      <a:r>
                        <a:rPr lang="en-GB" sz="1400" b="0" noProof="0" dirty="0">
                          <a:solidFill>
                            <a:schemeClr val="tx2">
                              <a:lumMod val="90000"/>
                              <a:lumOff val="10000"/>
                            </a:schemeClr>
                          </a:solidFill>
                          <a:latin typeface="Arial" panose="020B0604020202020204" pitchFamily="34" charset="0"/>
                          <a:cs typeface="Arial" panose="020B0604020202020204" pitchFamily="34" charset="0"/>
                        </a:rPr>
                        <a:t>Support the documentation and validation of non-formal and informal learning</a:t>
                      </a:r>
                    </a:p>
                  </a:txBody>
                  <a:tcPr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tx2">
                        <a:lumMod val="10000"/>
                        <a:lumOff val="90000"/>
                      </a:schemeClr>
                    </a:solidFill>
                  </a:tcPr>
                </a:tc>
                <a:extLst>
                  <a:ext uri="{0D108BD9-81ED-4DB2-BD59-A6C34878D82A}">
                    <a16:rowId xmlns:a16="http://schemas.microsoft.com/office/drawing/2014/main" val="3898145316"/>
                  </a:ext>
                </a:extLst>
              </a:tr>
              <a:tr h="383235">
                <a:tc>
                  <a:txBody>
                    <a:bodyPr/>
                    <a:lstStyle/>
                    <a:p>
                      <a:pPr marL="285750" marR="0" lvl="0" indent="-285750" algn="l" defTabSz="914400" rtl="0" eaLnBrk="1" fontAlgn="auto" latinLnBrk="0" hangingPunct="1">
                        <a:lnSpc>
                          <a:spcPct val="100000"/>
                        </a:lnSpc>
                        <a:spcBef>
                          <a:spcPts val="0"/>
                        </a:spcBef>
                        <a:spcAft>
                          <a:spcPts val="0"/>
                        </a:spcAft>
                        <a:buClrTx/>
                        <a:buSzTx/>
                        <a:buFont typeface="Courier New" panose="02070309020205020404" pitchFamily="49" charset="0"/>
                        <a:buChar char="o"/>
                        <a:tabLst/>
                        <a:defRPr/>
                      </a:pPr>
                      <a:r>
                        <a:rPr lang="en-GB" sz="1400" b="0" noProof="0" dirty="0">
                          <a:solidFill>
                            <a:schemeClr val="tx2">
                              <a:lumMod val="90000"/>
                              <a:lumOff val="10000"/>
                            </a:schemeClr>
                          </a:solidFill>
                          <a:latin typeface="Arial" panose="020B0604020202020204" pitchFamily="34" charset="0"/>
                          <a:cs typeface="Arial" panose="020B0604020202020204" pitchFamily="34" charset="0"/>
                        </a:rPr>
                        <a:t>Provide career guidance and pathways to employment</a:t>
                      </a:r>
                    </a:p>
                  </a:txBody>
                  <a:tcPr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tx2">
                        <a:lumMod val="10000"/>
                        <a:lumOff val="90000"/>
                      </a:schemeClr>
                    </a:solidFill>
                  </a:tcPr>
                </a:tc>
                <a:extLst>
                  <a:ext uri="{0D108BD9-81ED-4DB2-BD59-A6C34878D82A}">
                    <a16:rowId xmlns:a16="http://schemas.microsoft.com/office/drawing/2014/main" val="3720982499"/>
                  </a:ext>
                </a:extLst>
              </a:tr>
              <a:tr h="375327">
                <a:tc>
                  <a:txBody>
                    <a:bodyPr/>
                    <a:lstStyle/>
                    <a:p>
                      <a:pPr marL="285750" marR="0" lvl="0" indent="-285750" algn="l" defTabSz="914400" rtl="0" eaLnBrk="1" fontAlgn="auto" latinLnBrk="0" hangingPunct="1">
                        <a:lnSpc>
                          <a:spcPct val="100000"/>
                        </a:lnSpc>
                        <a:spcBef>
                          <a:spcPts val="0"/>
                        </a:spcBef>
                        <a:spcAft>
                          <a:spcPts val="0"/>
                        </a:spcAft>
                        <a:buClrTx/>
                        <a:buSzTx/>
                        <a:buFont typeface="Courier New" panose="02070309020205020404" pitchFamily="49" charset="0"/>
                        <a:buChar char="o"/>
                        <a:tabLst/>
                        <a:defRPr/>
                      </a:pPr>
                      <a:r>
                        <a:rPr lang="en-GB" sz="1400" b="0" noProof="0" dirty="0">
                          <a:solidFill>
                            <a:schemeClr val="tx2">
                              <a:lumMod val="90000"/>
                              <a:lumOff val="10000"/>
                            </a:schemeClr>
                          </a:solidFill>
                          <a:latin typeface="Arial" panose="020B0604020202020204" pitchFamily="34" charset="0"/>
                          <a:cs typeface="Arial" panose="020B0604020202020204" pitchFamily="34" charset="0"/>
                        </a:rPr>
                        <a:t>Integrate digital systems in education and training</a:t>
                      </a:r>
                    </a:p>
                  </a:txBody>
                  <a:tcPr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tx2">
                        <a:lumMod val="10000"/>
                        <a:lumOff val="90000"/>
                      </a:schemeClr>
                    </a:solidFill>
                  </a:tcPr>
                </a:tc>
                <a:extLst>
                  <a:ext uri="{0D108BD9-81ED-4DB2-BD59-A6C34878D82A}">
                    <a16:rowId xmlns:a16="http://schemas.microsoft.com/office/drawing/2014/main" val="2084036045"/>
                  </a:ext>
                </a:extLst>
              </a:tr>
            </a:tbl>
          </a:graphicData>
        </a:graphic>
      </p:graphicFrame>
      <p:sp>
        <p:nvSpPr>
          <p:cNvPr id="5" name="CasellaDiTesto 4">
            <a:extLst>
              <a:ext uri="{FF2B5EF4-FFF2-40B4-BE49-F238E27FC236}">
                <a16:creationId xmlns:a16="http://schemas.microsoft.com/office/drawing/2014/main" id="{0A9E5CCB-41F9-BF86-EE7D-DA0F2B9533BE}"/>
              </a:ext>
            </a:extLst>
          </p:cNvPr>
          <p:cNvSpPr txBox="1"/>
          <p:nvPr/>
        </p:nvSpPr>
        <p:spPr>
          <a:xfrm>
            <a:off x="784860" y="4042611"/>
            <a:ext cx="10568940" cy="1619739"/>
          </a:xfrm>
          <a:prstGeom prst="rect">
            <a:avLst/>
          </a:prstGeom>
          <a:noFill/>
        </p:spPr>
        <p:txBody>
          <a:bodyPr wrap="square">
            <a:spAutoFit/>
          </a:bodyPr>
          <a:lstStyle/>
          <a:p>
            <a:pPr marL="0" indent="0">
              <a:lnSpc>
                <a:spcPct val="120000"/>
              </a:lnSpc>
              <a:buNone/>
            </a:pPr>
            <a:r>
              <a:rPr lang="en-GB" sz="1400" noProof="0" dirty="0">
                <a:solidFill>
                  <a:schemeClr val="tx2">
                    <a:lumMod val="90000"/>
                    <a:lumOff val="10000"/>
                  </a:schemeClr>
                </a:solidFill>
                <a:latin typeface="Arial" panose="020B0604020202020204" pitchFamily="34" charset="0"/>
                <a:cs typeface="Arial" panose="020B0604020202020204" pitchFamily="34" charset="0"/>
              </a:rPr>
              <a:t>Public and private organisations have incorporated ESCO into a wide range of IT systems that support activities such as recruitment, job-skills matching, training pathways, vacancy publication, career development, skills documentation and labour-market analysis.</a:t>
            </a:r>
          </a:p>
          <a:p>
            <a:pPr marL="0" indent="0">
              <a:lnSpc>
                <a:spcPct val="120000"/>
              </a:lnSpc>
              <a:buNone/>
            </a:pPr>
            <a:endParaRPr lang="en-GB" sz="1400" dirty="0">
              <a:solidFill>
                <a:schemeClr val="tx2">
                  <a:lumMod val="90000"/>
                  <a:lumOff val="10000"/>
                </a:schemeClr>
              </a:solidFill>
              <a:latin typeface="Arial" panose="020B0604020202020204" pitchFamily="34" charset="0"/>
              <a:cs typeface="Arial" panose="020B0604020202020204" pitchFamily="34" charset="0"/>
            </a:endParaRPr>
          </a:p>
          <a:p>
            <a:pPr marL="0" indent="0">
              <a:lnSpc>
                <a:spcPct val="120000"/>
              </a:lnSpc>
              <a:buNone/>
            </a:pPr>
            <a:r>
              <a:rPr lang="en-GB" sz="1400" dirty="0">
                <a:solidFill>
                  <a:schemeClr val="tx2">
                    <a:lumMod val="90000"/>
                    <a:lumOff val="10000"/>
                  </a:schemeClr>
                </a:solidFill>
                <a:latin typeface="Arial" panose="020B0604020202020204" pitchFamily="34" charset="0"/>
                <a:cs typeface="Arial" panose="020B0604020202020204" pitchFamily="34" charset="0"/>
              </a:rPr>
              <a:t>Example: </a:t>
            </a:r>
            <a:r>
              <a:rPr lang="en-GB" sz="1400" noProof="0" dirty="0">
                <a:solidFill>
                  <a:schemeClr val="tx2">
                    <a:lumMod val="90000"/>
                    <a:lumOff val="10000"/>
                  </a:schemeClr>
                </a:solidFill>
                <a:latin typeface="Arial" panose="020B0604020202020204" pitchFamily="34" charset="0"/>
                <a:cs typeface="Arial" panose="020B0604020202020204" pitchFamily="34" charset="0"/>
              </a:rPr>
              <a:t>Cedefop (explained in slide 18) is using ESCO as a reference for big data analysis of skills supply and demands of the labour market.</a:t>
            </a:r>
          </a:p>
        </p:txBody>
      </p:sp>
    </p:spTree>
    <p:extLst>
      <p:ext uri="{BB962C8B-B14F-4D97-AF65-F5344CB8AC3E}">
        <p14:creationId xmlns:p14="http://schemas.microsoft.com/office/powerpoint/2010/main" val="236430829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B19D02-06F1-D009-DF67-CCB6F6C26B47}"/>
            </a:ext>
          </a:extLst>
        </p:cNvPr>
        <p:cNvGrpSpPr/>
        <p:nvPr/>
      </p:nvGrpSpPr>
      <p:grpSpPr>
        <a:xfrm>
          <a:off x="0" y="0"/>
          <a:ext cx="0" cy="0"/>
          <a:chOff x="0" y="0"/>
          <a:chExt cx="0" cy="0"/>
        </a:xfrm>
      </p:grpSpPr>
      <p:sp>
        <p:nvSpPr>
          <p:cNvPr id="8" name="Titolo 1">
            <a:extLst>
              <a:ext uri="{FF2B5EF4-FFF2-40B4-BE49-F238E27FC236}">
                <a16:creationId xmlns:a16="http://schemas.microsoft.com/office/drawing/2014/main" id="{95523B14-3D33-757D-D88B-B71A675AED58}"/>
              </a:ext>
            </a:extLst>
          </p:cNvPr>
          <p:cNvSpPr>
            <a:spLocks noGrp="1"/>
          </p:cNvSpPr>
          <p:nvPr>
            <p:ph type="title"/>
          </p:nvPr>
        </p:nvSpPr>
        <p:spPr>
          <a:xfrm>
            <a:off x="784860" y="365125"/>
            <a:ext cx="10515600" cy="585053"/>
          </a:xfrm>
        </p:spPr>
        <p:txBody>
          <a:bodyPr>
            <a:normAutofit fontScale="90000"/>
          </a:bodyPr>
          <a:lstStyle/>
          <a:p>
            <a:r>
              <a:rPr lang="en-GB" sz="3600" noProof="0" dirty="0">
                <a:solidFill>
                  <a:srgbClr val="0069B8"/>
                </a:solidFill>
                <a:latin typeface="Arial" panose="020B0604020202020204" pitchFamily="34" charset="0"/>
                <a:cs typeface="Arial" panose="020B0604020202020204" pitchFamily="34" charset="0"/>
              </a:rPr>
              <a:t>WHAT BENEFITS IT PROVIDES</a:t>
            </a:r>
          </a:p>
        </p:txBody>
      </p:sp>
      <p:sp>
        <p:nvSpPr>
          <p:cNvPr id="11" name="Segnaposto contenuto 2">
            <a:extLst>
              <a:ext uri="{FF2B5EF4-FFF2-40B4-BE49-F238E27FC236}">
                <a16:creationId xmlns:a16="http://schemas.microsoft.com/office/drawing/2014/main" id="{D7B3D321-D671-517F-0770-D2FAB7D58795}"/>
              </a:ext>
            </a:extLst>
          </p:cNvPr>
          <p:cNvSpPr txBox="1">
            <a:spLocks/>
          </p:cNvSpPr>
          <p:nvPr/>
        </p:nvSpPr>
        <p:spPr>
          <a:xfrm>
            <a:off x="784860" y="1153061"/>
            <a:ext cx="10515600" cy="101863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buNone/>
            </a:pPr>
            <a:r>
              <a:rPr lang="en-GB" sz="1400" noProof="0" dirty="0">
                <a:solidFill>
                  <a:schemeClr val="tx2">
                    <a:lumMod val="90000"/>
                    <a:lumOff val="10000"/>
                  </a:schemeClr>
                </a:solidFill>
                <a:latin typeface="Arial" panose="020B0604020202020204" pitchFamily="34" charset="0"/>
                <a:cs typeface="Arial" panose="020B0604020202020204" pitchFamily="34" charset="0"/>
              </a:rPr>
              <a:t>ESCO delivers significant benefits for labour-market actors, education and training systems, and EU-wide mobility. </a:t>
            </a:r>
            <a:r>
              <a:rPr lang="en-GB" sz="1400" dirty="0">
                <a:solidFill>
                  <a:schemeClr val="tx2">
                    <a:lumMod val="90000"/>
                    <a:lumOff val="10000"/>
                  </a:schemeClr>
                </a:solidFill>
                <a:latin typeface="Arial" panose="020B0604020202020204" pitchFamily="34" charset="0"/>
                <a:cs typeface="Arial" panose="020B0604020202020204" pitchFamily="34" charset="0"/>
              </a:rPr>
              <a:t>Through the delivery of</a:t>
            </a:r>
            <a:r>
              <a:rPr lang="en-GB" sz="1400" noProof="0" dirty="0">
                <a:solidFill>
                  <a:schemeClr val="tx2">
                    <a:lumMod val="90000"/>
                    <a:lumOff val="10000"/>
                  </a:schemeClr>
                </a:solidFill>
                <a:latin typeface="Arial" panose="020B0604020202020204" pitchFamily="34" charset="0"/>
                <a:cs typeface="Arial" panose="020B0604020202020204" pitchFamily="34" charset="0"/>
              </a:rPr>
              <a:t> a common, multilingual and structured classification of skills, competences, qualifications and occupations, ESCO enhances transparency, interoperability and skills matching across Europe. It acts as a shared reference language that bridges the worlds of work, education and training.</a:t>
            </a:r>
            <a:endParaRPr lang="en-GB" sz="1400" dirty="0">
              <a:solidFill>
                <a:schemeClr val="tx2">
                  <a:lumMod val="90000"/>
                  <a:lumOff val="10000"/>
                </a:schemeClr>
              </a:solidFill>
              <a:latin typeface="Arial" panose="020B0604020202020204" pitchFamily="34" charset="0"/>
              <a:cs typeface="Arial" panose="020B0604020202020204" pitchFamily="34" charset="0"/>
            </a:endParaRPr>
          </a:p>
          <a:p>
            <a:pPr marL="0" indent="0">
              <a:lnSpc>
                <a:spcPct val="100000"/>
              </a:lnSpc>
              <a:buNone/>
            </a:pPr>
            <a:endParaRPr lang="en-US" sz="1400" dirty="0">
              <a:solidFill>
                <a:schemeClr val="tx2">
                  <a:lumMod val="90000"/>
                  <a:lumOff val="10000"/>
                </a:schemeClr>
              </a:solidFill>
              <a:latin typeface="Arial" panose="020B0604020202020204" pitchFamily="34" charset="0"/>
              <a:cs typeface="Arial" panose="020B0604020202020204" pitchFamily="34" charset="0"/>
            </a:endParaRPr>
          </a:p>
          <a:p>
            <a:pPr marL="0" indent="0">
              <a:lnSpc>
                <a:spcPct val="100000"/>
              </a:lnSpc>
              <a:buNone/>
            </a:pPr>
            <a:endParaRPr lang="en-US" sz="1400" dirty="0">
              <a:solidFill>
                <a:schemeClr val="tx2">
                  <a:lumMod val="90000"/>
                  <a:lumOff val="10000"/>
                </a:schemeClr>
              </a:solidFill>
              <a:latin typeface="Arial" panose="020B0604020202020204" pitchFamily="34" charset="0"/>
              <a:cs typeface="Arial" panose="020B0604020202020204" pitchFamily="34" charset="0"/>
            </a:endParaRPr>
          </a:p>
          <a:p>
            <a:pPr marL="0" indent="0">
              <a:lnSpc>
                <a:spcPct val="100000"/>
              </a:lnSpc>
              <a:buNone/>
            </a:pPr>
            <a:endParaRPr lang="en-GB" sz="1400" noProof="0" dirty="0">
              <a:solidFill>
                <a:schemeClr val="tx2">
                  <a:lumMod val="90000"/>
                  <a:lumOff val="10000"/>
                </a:schemeClr>
              </a:solidFill>
              <a:latin typeface="Arial" panose="020B0604020202020204" pitchFamily="34" charset="0"/>
              <a:cs typeface="Arial" panose="020B0604020202020204" pitchFamily="34" charset="0"/>
            </a:endParaRPr>
          </a:p>
          <a:p>
            <a:pPr marL="0" indent="0">
              <a:lnSpc>
                <a:spcPct val="100000"/>
              </a:lnSpc>
              <a:buNone/>
            </a:pPr>
            <a:endParaRPr lang="en-GB" sz="1400" dirty="0">
              <a:solidFill>
                <a:schemeClr val="tx2">
                  <a:lumMod val="90000"/>
                  <a:lumOff val="10000"/>
                </a:schemeClr>
              </a:solidFill>
              <a:latin typeface="Arial" panose="020B0604020202020204" pitchFamily="34" charset="0"/>
              <a:cs typeface="Arial" panose="020B0604020202020204" pitchFamily="34" charset="0"/>
            </a:endParaRPr>
          </a:p>
          <a:p>
            <a:pPr marL="0" indent="0">
              <a:lnSpc>
                <a:spcPct val="100000"/>
              </a:lnSpc>
              <a:buNone/>
            </a:pPr>
            <a:endParaRPr lang="en-GB" sz="1400" noProof="0" dirty="0">
              <a:solidFill>
                <a:schemeClr val="tx2">
                  <a:lumMod val="90000"/>
                  <a:lumOff val="10000"/>
                </a:schemeClr>
              </a:solidFill>
              <a:latin typeface="Arial" panose="020B0604020202020204" pitchFamily="34" charset="0"/>
              <a:cs typeface="Arial" panose="020B0604020202020204" pitchFamily="34" charset="0"/>
            </a:endParaRPr>
          </a:p>
          <a:p>
            <a:pPr marL="0" indent="0">
              <a:lnSpc>
                <a:spcPct val="100000"/>
              </a:lnSpc>
              <a:buNone/>
            </a:pPr>
            <a:endParaRPr lang="en-GB" sz="1400" dirty="0">
              <a:solidFill>
                <a:schemeClr val="tx2">
                  <a:lumMod val="90000"/>
                  <a:lumOff val="10000"/>
                </a:schemeClr>
              </a:solidFill>
              <a:latin typeface="Arial" panose="020B0604020202020204" pitchFamily="34" charset="0"/>
              <a:cs typeface="Arial" panose="020B0604020202020204" pitchFamily="34" charset="0"/>
            </a:endParaRPr>
          </a:p>
          <a:p>
            <a:pPr marL="0" indent="0">
              <a:lnSpc>
                <a:spcPct val="100000"/>
              </a:lnSpc>
              <a:buNone/>
            </a:pPr>
            <a:endParaRPr lang="en-GB" sz="1400" noProof="0" dirty="0">
              <a:solidFill>
                <a:schemeClr val="tx2">
                  <a:lumMod val="90000"/>
                  <a:lumOff val="10000"/>
                </a:schemeClr>
              </a:solidFill>
              <a:latin typeface="Arial" panose="020B0604020202020204" pitchFamily="34" charset="0"/>
              <a:cs typeface="Arial" panose="020B0604020202020204" pitchFamily="34" charset="0"/>
            </a:endParaRPr>
          </a:p>
        </p:txBody>
      </p:sp>
      <p:graphicFrame>
        <p:nvGraphicFramePr>
          <p:cNvPr id="12" name="Tabella 11">
            <a:extLst>
              <a:ext uri="{FF2B5EF4-FFF2-40B4-BE49-F238E27FC236}">
                <a16:creationId xmlns:a16="http://schemas.microsoft.com/office/drawing/2014/main" id="{5B62D50B-B8CE-F21A-E235-ACB2EA4D5985}"/>
              </a:ext>
            </a:extLst>
          </p:cNvPr>
          <p:cNvGraphicFramePr>
            <a:graphicFrameLocks noGrp="1"/>
          </p:cNvGraphicFramePr>
          <p:nvPr>
            <p:extLst>
              <p:ext uri="{D42A27DB-BD31-4B8C-83A1-F6EECF244321}">
                <p14:modId xmlns:p14="http://schemas.microsoft.com/office/powerpoint/2010/main" val="889603335"/>
              </p:ext>
            </p:extLst>
          </p:nvPr>
        </p:nvGraphicFramePr>
        <p:xfrm>
          <a:off x="784860" y="2171701"/>
          <a:ext cx="10515600" cy="3798342"/>
        </p:xfrm>
        <a:graphic>
          <a:graphicData uri="http://schemas.openxmlformats.org/drawingml/2006/table">
            <a:tbl>
              <a:tblPr/>
              <a:tblGrid>
                <a:gridCol w="3878580">
                  <a:extLst>
                    <a:ext uri="{9D8B030D-6E8A-4147-A177-3AD203B41FA5}">
                      <a16:colId xmlns:a16="http://schemas.microsoft.com/office/drawing/2014/main" val="1155248403"/>
                    </a:ext>
                  </a:extLst>
                </a:gridCol>
                <a:gridCol w="6637020">
                  <a:extLst>
                    <a:ext uri="{9D8B030D-6E8A-4147-A177-3AD203B41FA5}">
                      <a16:colId xmlns:a16="http://schemas.microsoft.com/office/drawing/2014/main" val="126707901"/>
                    </a:ext>
                  </a:extLst>
                </a:gridCol>
              </a:tblGrid>
              <a:tr h="320087">
                <a:tc>
                  <a:txBody>
                    <a:bodyPr/>
                    <a:lstStyle/>
                    <a:p>
                      <a:pPr algn="ctr">
                        <a:buNone/>
                      </a:pPr>
                      <a:r>
                        <a:rPr lang="it-IT" sz="1400" b="1" dirty="0">
                          <a:solidFill>
                            <a:schemeClr val="bg1"/>
                          </a:solidFill>
                          <a:latin typeface="Arial" panose="020B0604020202020204" pitchFamily="34" charset="0"/>
                          <a:cs typeface="Arial" panose="020B0604020202020204" pitchFamily="34" charset="0"/>
                        </a:rPr>
                        <a:t>BENEFIT</a:t>
                      </a:r>
                      <a:endParaRPr lang="it-IT" sz="1400" dirty="0">
                        <a:solidFill>
                          <a:schemeClr val="bg1"/>
                        </a:solidFill>
                        <a:latin typeface="Arial" panose="020B0604020202020204" pitchFamily="34" charset="0"/>
                        <a:cs typeface="Arial" panose="020B0604020202020204" pitchFamily="34" charset="0"/>
                      </a:endParaRPr>
                    </a:p>
                  </a:txBody>
                  <a:tcPr marL="58802" marR="58802" marT="29401" marB="29401"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tx2">
                        <a:lumMod val="90000"/>
                        <a:lumOff val="10000"/>
                      </a:schemeClr>
                    </a:solidFill>
                  </a:tcPr>
                </a:tc>
                <a:tc>
                  <a:txBody>
                    <a:bodyPr/>
                    <a:lstStyle/>
                    <a:p>
                      <a:pPr algn="ctr">
                        <a:buNone/>
                      </a:pPr>
                      <a:r>
                        <a:rPr lang="it-IT" sz="1400" b="1" dirty="0">
                          <a:solidFill>
                            <a:schemeClr val="bg1"/>
                          </a:solidFill>
                          <a:latin typeface="Arial" panose="020B0604020202020204" pitchFamily="34" charset="0"/>
                          <a:cs typeface="Arial" panose="020B0604020202020204" pitchFamily="34" charset="0"/>
                        </a:rPr>
                        <a:t>DESCRIPTION</a:t>
                      </a:r>
                      <a:endParaRPr lang="it-IT" sz="1400" dirty="0">
                        <a:solidFill>
                          <a:schemeClr val="bg1"/>
                        </a:solidFill>
                        <a:latin typeface="Arial" panose="020B0604020202020204" pitchFamily="34" charset="0"/>
                        <a:cs typeface="Arial" panose="020B0604020202020204" pitchFamily="34" charset="0"/>
                      </a:endParaRPr>
                    </a:p>
                  </a:txBody>
                  <a:tcPr marL="58802" marR="58802" marT="29401" marB="29401"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tx2">
                        <a:lumMod val="90000"/>
                        <a:lumOff val="10000"/>
                      </a:schemeClr>
                    </a:solidFill>
                  </a:tcPr>
                </a:tc>
                <a:extLst>
                  <a:ext uri="{0D108BD9-81ED-4DB2-BD59-A6C34878D82A}">
                    <a16:rowId xmlns:a16="http://schemas.microsoft.com/office/drawing/2014/main" val="2207563242"/>
                  </a:ext>
                </a:extLst>
              </a:tr>
              <a:tr h="467980">
                <a:tc>
                  <a:txBody>
                    <a:bodyPr/>
                    <a:lstStyle/>
                    <a:p>
                      <a:pPr>
                        <a:buNone/>
                      </a:pPr>
                      <a:r>
                        <a:rPr lang="en-GB" sz="1400" b="0" noProof="0" dirty="0">
                          <a:solidFill>
                            <a:schemeClr val="tx2">
                              <a:lumMod val="90000"/>
                              <a:lumOff val="10000"/>
                            </a:schemeClr>
                          </a:solidFill>
                          <a:latin typeface="Arial" panose="020B0604020202020204" pitchFamily="34" charset="0"/>
                          <a:cs typeface="Arial" panose="020B0604020202020204" pitchFamily="34" charset="0"/>
                        </a:rPr>
                        <a:t>Common European reference language</a:t>
                      </a:r>
                    </a:p>
                  </a:txBody>
                  <a:tcPr marL="58802" marR="58802" marT="29401" marB="29401"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tx2">
                        <a:lumMod val="10000"/>
                        <a:lumOff val="90000"/>
                      </a:schemeClr>
                    </a:solidFill>
                  </a:tcPr>
                </a:tc>
                <a:tc>
                  <a:txBody>
                    <a:bodyPr/>
                    <a:lstStyle/>
                    <a:p>
                      <a:pPr>
                        <a:buNone/>
                      </a:pPr>
                      <a:r>
                        <a:rPr lang="en-US" sz="1400" dirty="0">
                          <a:solidFill>
                            <a:schemeClr val="tx2">
                              <a:lumMod val="90000"/>
                              <a:lumOff val="10000"/>
                            </a:schemeClr>
                          </a:solidFill>
                          <a:latin typeface="Arial" panose="020B0604020202020204" pitchFamily="34" charset="0"/>
                          <a:cs typeface="Arial" panose="020B0604020202020204" pitchFamily="34" charset="0"/>
                        </a:rPr>
                        <a:t>Offers a unified and multilingual terminology for skills, competences, qualifications and occupations, improving cross-border understanding</a:t>
                      </a:r>
                    </a:p>
                  </a:txBody>
                  <a:tcPr marL="58802" marR="58802" marT="29401" marB="29401"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tx2">
                        <a:lumMod val="10000"/>
                        <a:lumOff val="90000"/>
                      </a:schemeClr>
                    </a:solidFill>
                  </a:tcPr>
                </a:tc>
                <a:extLst>
                  <a:ext uri="{0D108BD9-81ED-4DB2-BD59-A6C34878D82A}">
                    <a16:rowId xmlns:a16="http://schemas.microsoft.com/office/drawing/2014/main" val="1442282747"/>
                  </a:ext>
                </a:extLst>
              </a:tr>
              <a:tr h="504700">
                <a:tc>
                  <a:txBody>
                    <a:bodyPr/>
                    <a:lstStyle/>
                    <a:p>
                      <a:pPr>
                        <a:buNone/>
                      </a:pPr>
                      <a:r>
                        <a:rPr lang="en-GB" sz="1400" b="0" noProof="0" dirty="0">
                          <a:solidFill>
                            <a:schemeClr val="tx2">
                              <a:lumMod val="90000"/>
                              <a:lumOff val="10000"/>
                            </a:schemeClr>
                          </a:solidFill>
                          <a:latin typeface="Arial" panose="020B0604020202020204" pitchFamily="34" charset="0"/>
                          <a:cs typeface="Arial" panose="020B0604020202020204" pitchFamily="34" charset="0"/>
                        </a:rPr>
                        <a:t>Improved skills matching</a:t>
                      </a:r>
                    </a:p>
                  </a:txBody>
                  <a:tcPr marL="58802" marR="58802" marT="29401" marB="29401"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tx2">
                        <a:lumMod val="10000"/>
                        <a:lumOff val="90000"/>
                      </a:schemeClr>
                    </a:solidFill>
                  </a:tcPr>
                </a:tc>
                <a:tc>
                  <a:txBody>
                    <a:bodyPr/>
                    <a:lstStyle/>
                    <a:p>
                      <a:pPr>
                        <a:buNone/>
                      </a:pPr>
                      <a:r>
                        <a:rPr lang="en-US" sz="1400" dirty="0">
                          <a:solidFill>
                            <a:schemeClr val="tx2">
                              <a:lumMod val="90000"/>
                              <a:lumOff val="10000"/>
                            </a:schemeClr>
                          </a:solidFill>
                          <a:latin typeface="Arial" panose="020B0604020202020204" pitchFamily="34" charset="0"/>
                          <a:cs typeface="Arial" panose="020B0604020202020204" pitchFamily="34" charset="0"/>
                        </a:rPr>
                        <a:t>Helps employers, jobseekers and employment services match skills with vacancies more accurately, reducing mismatches</a:t>
                      </a:r>
                    </a:p>
                  </a:txBody>
                  <a:tcPr marL="58802" marR="58802" marT="29401" marB="29401"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tx2">
                        <a:lumMod val="10000"/>
                        <a:lumOff val="90000"/>
                      </a:schemeClr>
                    </a:solidFill>
                  </a:tcPr>
                </a:tc>
                <a:extLst>
                  <a:ext uri="{0D108BD9-81ED-4DB2-BD59-A6C34878D82A}">
                    <a16:rowId xmlns:a16="http://schemas.microsoft.com/office/drawing/2014/main" val="2742844135"/>
                  </a:ext>
                </a:extLst>
              </a:tr>
              <a:tr h="488411">
                <a:tc>
                  <a:txBody>
                    <a:bodyPr/>
                    <a:lstStyle/>
                    <a:p>
                      <a:pPr>
                        <a:buNone/>
                      </a:pPr>
                      <a:r>
                        <a:rPr lang="en-GB" sz="1400" b="0" noProof="0" dirty="0">
                          <a:solidFill>
                            <a:schemeClr val="tx2">
                              <a:lumMod val="90000"/>
                              <a:lumOff val="10000"/>
                            </a:schemeClr>
                          </a:solidFill>
                          <a:latin typeface="Arial" panose="020B0604020202020204" pitchFamily="34" charset="0"/>
                          <a:cs typeface="Arial" panose="020B0604020202020204" pitchFamily="34" charset="0"/>
                        </a:rPr>
                        <a:t>Interoperability across systems</a:t>
                      </a:r>
                    </a:p>
                  </a:txBody>
                  <a:tcPr marL="58802" marR="58802" marT="29401" marB="29401"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tx2">
                        <a:lumMod val="10000"/>
                        <a:lumOff val="90000"/>
                      </a:schemeClr>
                    </a:solidFill>
                  </a:tcPr>
                </a:tc>
                <a:tc>
                  <a:txBody>
                    <a:bodyPr/>
                    <a:lstStyle/>
                    <a:p>
                      <a:pPr>
                        <a:buNone/>
                      </a:pPr>
                      <a:r>
                        <a:rPr lang="en-GB" sz="1400" noProof="0" dirty="0">
                          <a:solidFill>
                            <a:schemeClr val="tx2">
                              <a:lumMod val="90000"/>
                              <a:lumOff val="10000"/>
                            </a:schemeClr>
                          </a:solidFill>
                          <a:latin typeface="Arial" panose="020B0604020202020204" pitchFamily="34" charset="0"/>
                          <a:cs typeface="Arial" panose="020B0604020202020204" pitchFamily="34" charset="0"/>
                        </a:rPr>
                        <a:t>Integrates seamlessly with EU tools and national digital platforms</a:t>
                      </a:r>
                    </a:p>
                  </a:txBody>
                  <a:tcPr marL="58802" marR="58802" marT="29401" marB="29401"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tx2">
                        <a:lumMod val="10000"/>
                        <a:lumOff val="90000"/>
                      </a:schemeClr>
                    </a:solidFill>
                  </a:tcPr>
                </a:tc>
                <a:extLst>
                  <a:ext uri="{0D108BD9-81ED-4DB2-BD59-A6C34878D82A}">
                    <a16:rowId xmlns:a16="http://schemas.microsoft.com/office/drawing/2014/main" val="1487397279"/>
                  </a:ext>
                </a:extLst>
              </a:tr>
              <a:tr h="472013">
                <a:tc>
                  <a:txBody>
                    <a:bodyPr/>
                    <a:lstStyle/>
                    <a:p>
                      <a:pPr>
                        <a:buNone/>
                      </a:pPr>
                      <a:r>
                        <a:rPr lang="en-US" sz="1400" b="0" dirty="0">
                          <a:solidFill>
                            <a:schemeClr val="tx2">
                              <a:lumMod val="90000"/>
                              <a:lumOff val="10000"/>
                            </a:schemeClr>
                          </a:solidFill>
                          <a:latin typeface="Arial" panose="020B0604020202020204" pitchFamily="34" charset="0"/>
                          <a:cs typeface="Arial" panose="020B0604020202020204" pitchFamily="34" charset="0"/>
                        </a:rPr>
                        <a:t>Transparency of skills and occupations</a:t>
                      </a:r>
                    </a:p>
                  </a:txBody>
                  <a:tcPr marL="58802" marR="58802" marT="29401" marB="29401"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tx2">
                        <a:lumMod val="10000"/>
                        <a:lumOff val="90000"/>
                      </a:schemeClr>
                    </a:solidFill>
                  </a:tcPr>
                </a:tc>
                <a:tc>
                  <a:txBody>
                    <a:bodyPr/>
                    <a:lstStyle/>
                    <a:p>
                      <a:pPr>
                        <a:buNone/>
                      </a:pPr>
                      <a:r>
                        <a:rPr lang="en-US" sz="1400" dirty="0">
                          <a:solidFill>
                            <a:schemeClr val="tx2">
                              <a:lumMod val="90000"/>
                              <a:lumOff val="10000"/>
                            </a:schemeClr>
                          </a:solidFill>
                          <a:latin typeface="Arial" panose="020B0604020202020204" pitchFamily="34" charset="0"/>
                          <a:cs typeface="Arial" panose="020B0604020202020204" pitchFamily="34" charset="0"/>
                        </a:rPr>
                        <a:t>Makes occupational profiles and skill requirements comparable across sectors and Member States</a:t>
                      </a:r>
                    </a:p>
                  </a:txBody>
                  <a:tcPr marL="58802" marR="58802" marT="29401" marB="29401"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tx2">
                        <a:lumMod val="10000"/>
                        <a:lumOff val="90000"/>
                      </a:schemeClr>
                    </a:solidFill>
                  </a:tcPr>
                </a:tc>
                <a:extLst>
                  <a:ext uri="{0D108BD9-81ED-4DB2-BD59-A6C34878D82A}">
                    <a16:rowId xmlns:a16="http://schemas.microsoft.com/office/drawing/2014/main" val="3280289022"/>
                  </a:ext>
                </a:extLst>
              </a:tr>
              <a:tr h="504700">
                <a:tc>
                  <a:txBody>
                    <a:bodyPr/>
                    <a:lstStyle/>
                    <a:p>
                      <a:pPr>
                        <a:buNone/>
                      </a:pPr>
                      <a:r>
                        <a:rPr lang="it-IT" sz="1400" b="0" dirty="0">
                          <a:solidFill>
                            <a:schemeClr val="tx2">
                              <a:lumMod val="90000"/>
                              <a:lumOff val="10000"/>
                            </a:schemeClr>
                          </a:solidFill>
                          <a:latin typeface="Arial" panose="020B0604020202020204" pitchFamily="34" charset="0"/>
                          <a:cs typeface="Arial" panose="020B0604020202020204" pitchFamily="34" charset="0"/>
                        </a:rPr>
                        <a:t>Support for </a:t>
                      </a:r>
                      <a:r>
                        <a:rPr lang="en-GB" sz="1400" b="0" noProof="0" dirty="0">
                          <a:solidFill>
                            <a:schemeClr val="tx2">
                              <a:lumMod val="90000"/>
                              <a:lumOff val="10000"/>
                            </a:schemeClr>
                          </a:solidFill>
                          <a:latin typeface="Arial" panose="020B0604020202020204" pitchFamily="34" charset="0"/>
                          <a:cs typeface="Arial" panose="020B0604020202020204" pitchFamily="34" charset="0"/>
                        </a:rPr>
                        <a:t>mobility</a:t>
                      </a:r>
                      <a:endParaRPr lang="it-IT" sz="1400" b="0" dirty="0">
                        <a:solidFill>
                          <a:schemeClr val="tx2">
                            <a:lumMod val="90000"/>
                            <a:lumOff val="10000"/>
                          </a:schemeClr>
                        </a:solidFill>
                        <a:latin typeface="Arial" panose="020B0604020202020204" pitchFamily="34" charset="0"/>
                        <a:cs typeface="Arial" panose="020B0604020202020204" pitchFamily="34" charset="0"/>
                      </a:endParaRPr>
                    </a:p>
                  </a:txBody>
                  <a:tcPr marL="58802" marR="58802" marT="29401" marB="29401"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tx2">
                        <a:lumMod val="10000"/>
                        <a:lumOff val="90000"/>
                      </a:schemeClr>
                    </a:solidFill>
                  </a:tcPr>
                </a:tc>
                <a:tc>
                  <a:txBody>
                    <a:bodyPr/>
                    <a:lstStyle/>
                    <a:p>
                      <a:pPr>
                        <a:buNone/>
                      </a:pPr>
                      <a:r>
                        <a:rPr lang="en-US" sz="1400" dirty="0">
                          <a:solidFill>
                            <a:schemeClr val="tx2">
                              <a:lumMod val="90000"/>
                              <a:lumOff val="10000"/>
                            </a:schemeClr>
                          </a:solidFill>
                          <a:latin typeface="Arial" panose="020B0604020202020204" pitchFamily="34" charset="0"/>
                          <a:cs typeface="Arial" panose="020B0604020202020204" pitchFamily="34" charset="0"/>
                        </a:rPr>
                        <a:t>Facilitates geographic and professional mobility by helping individuals communicate their skills in different countries</a:t>
                      </a:r>
                    </a:p>
                  </a:txBody>
                  <a:tcPr marL="58802" marR="58802" marT="29401" marB="29401"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tx2">
                        <a:lumMod val="10000"/>
                        <a:lumOff val="90000"/>
                      </a:schemeClr>
                    </a:solidFill>
                  </a:tcPr>
                </a:tc>
                <a:extLst>
                  <a:ext uri="{0D108BD9-81ED-4DB2-BD59-A6C34878D82A}">
                    <a16:rowId xmlns:a16="http://schemas.microsoft.com/office/drawing/2014/main" val="2961624890"/>
                  </a:ext>
                </a:extLst>
              </a:tr>
              <a:tr h="504700">
                <a:tc>
                  <a:txBody>
                    <a:bodyPr/>
                    <a:lstStyle/>
                    <a:p>
                      <a:pPr>
                        <a:buNone/>
                      </a:pPr>
                      <a:r>
                        <a:rPr lang="en-US" sz="1400" b="0" dirty="0">
                          <a:solidFill>
                            <a:schemeClr val="tx2">
                              <a:lumMod val="90000"/>
                              <a:lumOff val="10000"/>
                            </a:schemeClr>
                          </a:solidFill>
                          <a:latin typeface="Arial" panose="020B0604020202020204" pitchFamily="34" charset="0"/>
                          <a:cs typeface="Arial" panose="020B0604020202020204" pitchFamily="34" charset="0"/>
                        </a:rPr>
                        <a:t>Alignment of education and </a:t>
                      </a:r>
                      <a:r>
                        <a:rPr lang="en-GB" sz="1400" b="0" noProof="0" dirty="0">
                          <a:solidFill>
                            <a:schemeClr val="tx2">
                              <a:lumMod val="90000"/>
                              <a:lumOff val="10000"/>
                            </a:schemeClr>
                          </a:solidFill>
                          <a:latin typeface="Arial" panose="020B0604020202020204" pitchFamily="34" charset="0"/>
                          <a:cs typeface="Arial" panose="020B0604020202020204" pitchFamily="34" charset="0"/>
                        </a:rPr>
                        <a:t>labour</a:t>
                      </a:r>
                      <a:r>
                        <a:rPr lang="en-US" sz="1400" b="0" dirty="0">
                          <a:solidFill>
                            <a:schemeClr val="tx2">
                              <a:lumMod val="90000"/>
                              <a:lumOff val="10000"/>
                            </a:schemeClr>
                          </a:solidFill>
                          <a:latin typeface="Arial" panose="020B0604020202020204" pitchFamily="34" charset="0"/>
                          <a:cs typeface="Arial" panose="020B0604020202020204" pitchFamily="34" charset="0"/>
                        </a:rPr>
                        <a:t> market</a:t>
                      </a:r>
                    </a:p>
                  </a:txBody>
                  <a:tcPr marL="58802" marR="58802" marT="29401" marB="29401"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tx2">
                        <a:lumMod val="10000"/>
                        <a:lumOff val="90000"/>
                      </a:schemeClr>
                    </a:solidFill>
                  </a:tcPr>
                </a:tc>
                <a:tc>
                  <a:txBody>
                    <a:bodyPr/>
                    <a:lstStyle/>
                    <a:p>
                      <a:pPr>
                        <a:buNone/>
                      </a:pPr>
                      <a:r>
                        <a:rPr lang="en-US" sz="1400" dirty="0">
                          <a:solidFill>
                            <a:schemeClr val="tx2">
                              <a:lumMod val="90000"/>
                              <a:lumOff val="10000"/>
                            </a:schemeClr>
                          </a:solidFill>
                          <a:latin typeface="Arial" panose="020B0604020202020204" pitchFamily="34" charset="0"/>
                          <a:cs typeface="Arial" panose="020B0604020202020204" pitchFamily="34" charset="0"/>
                        </a:rPr>
                        <a:t>Allows </a:t>
                      </a:r>
                      <a:r>
                        <a:rPr lang="en-GB" sz="1400" noProof="0" dirty="0">
                          <a:solidFill>
                            <a:schemeClr val="tx2">
                              <a:lumMod val="90000"/>
                              <a:lumOff val="10000"/>
                            </a:schemeClr>
                          </a:solidFill>
                          <a:latin typeface="Arial" panose="020B0604020202020204" pitchFamily="34" charset="0"/>
                          <a:cs typeface="Arial" panose="020B0604020202020204" pitchFamily="34" charset="0"/>
                        </a:rPr>
                        <a:t>training providers to design programmes based on real labour-market needs</a:t>
                      </a:r>
                      <a:r>
                        <a:rPr lang="en-US" sz="1400" dirty="0">
                          <a:solidFill>
                            <a:schemeClr val="tx2">
                              <a:lumMod val="90000"/>
                              <a:lumOff val="10000"/>
                            </a:schemeClr>
                          </a:solidFill>
                          <a:latin typeface="Arial" panose="020B0604020202020204" pitchFamily="34" charset="0"/>
                          <a:cs typeface="Arial" panose="020B0604020202020204" pitchFamily="34" charset="0"/>
                        </a:rPr>
                        <a:t>, improving relevance and employability</a:t>
                      </a:r>
                    </a:p>
                  </a:txBody>
                  <a:tcPr marL="58802" marR="58802" marT="29401" marB="29401"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tx2">
                        <a:lumMod val="10000"/>
                        <a:lumOff val="90000"/>
                      </a:schemeClr>
                    </a:solidFill>
                  </a:tcPr>
                </a:tc>
                <a:extLst>
                  <a:ext uri="{0D108BD9-81ED-4DB2-BD59-A6C34878D82A}">
                    <a16:rowId xmlns:a16="http://schemas.microsoft.com/office/drawing/2014/main" val="497806046"/>
                  </a:ext>
                </a:extLst>
              </a:tr>
              <a:tr h="504700">
                <a:tc>
                  <a:txBody>
                    <a:bodyPr/>
                    <a:lstStyle/>
                    <a:p>
                      <a:pPr>
                        <a:buNone/>
                      </a:pPr>
                      <a:r>
                        <a:rPr lang="en-GB" sz="1400" b="0" noProof="0" dirty="0">
                          <a:solidFill>
                            <a:schemeClr val="tx2">
                              <a:lumMod val="90000"/>
                              <a:lumOff val="10000"/>
                            </a:schemeClr>
                          </a:solidFill>
                          <a:latin typeface="Arial" panose="020B0604020202020204" pitchFamily="34" charset="0"/>
                          <a:cs typeface="Arial" panose="020B0604020202020204" pitchFamily="34" charset="0"/>
                        </a:rPr>
                        <a:t>Data-driven</a:t>
                      </a:r>
                      <a:r>
                        <a:rPr lang="it-IT" sz="1400" b="0" dirty="0">
                          <a:solidFill>
                            <a:schemeClr val="tx2">
                              <a:lumMod val="90000"/>
                              <a:lumOff val="10000"/>
                            </a:schemeClr>
                          </a:solidFill>
                          <a:latin typeface="Arial" panose="020B0604020202020204" pitchFamily="34" charset="0"/>
                          <a:cs typeface="Arial" panose="020B0604020202020204" pitchFamily="34" charset="0"/>
                        </a:rPr>
                        <a:t> insights</a:t>
                      </a:r>
                    </a:p>
                  </a:txBody>
                  <a:tcPr marL="58802" marR="58802" marT="29401" marB="29401"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tx2">
                        <a:lumMod val="10000"/>
                        <a:lumOff val="90000"/>
                      </a:schemeClr>
                    </a:solidFill>
                  </a:tcPr>
                </a:tc>
                <a:tc>
                  <a:txBody>
                    <a:bodyPr/>
                    <a:lstStyle/>
                    <a:p>
                      <a:pPr>
                        <a:buNone/>
                      </a:pPr>
                      <a:r>
                        <a:rPr lang="en-US" sz="1400" dirty="0">
                          <a:solidFill>
                            <a:schemeClr val="tx2">
                              <a:lumMod val="90000"/>
                              <a:lumOff val="10000"/>
                            </a:schemeClr>
                          </a:solidFill>
                          <a:latin typeface="Arial" panose="020B0604020202020204" pitchFamily="34" charset="0"/>
                          <a:cs typeface="Arial" panose="020B0604020202020204" pitchFamily="34" charset="0"/>
                        </a:rPr>
                        <a:t>Enables analysis of skills supply and demand using a consistent classification adopted in multiple </a:t>
                      </a:r>
                      <a:r>
                        <a:rPr lang="en-US" sz="1400" dirty="0" err="1">
                          <a:solidFill>
                            <a:schemeClr val="tx2">
                              <a:lumMod val="90000"/>
                              <a:lumOff val="10000"/>
                            </a:schemeClr>
                          </a:solidFill>
                          <a:latin typeface="Arial" panose="020B0604020202020204" pitchFamily="34" charset="0"/>
                          <a:cs typeface="Arial" panose="020B0604020202020204" pitchFamily="34" charset="0"/>
                        </a:rPr>
                        <a:t>labour</a:t>
                      </a:r>
                      <a:r>
                        <a:rPr lang="en-US" sz="1400" dirty="0">
                          <a:solidFill>
                            <a:schemeClr val="tx2">
                              <a:lumMod val="90000"/>
                              <a:lumOff val="10000"/>
                            </a:schemeClr>
                          </a:solidFill>
                          <a:latin typeface="Arial" panose="020B0604020202020204" pitchFamily="34" charset="0"/>
                          <a:cs typeface="Arial" panose="020B0604020202020204" pitchFamily="34" charset="0"/>
                        </a:rPr>
                        <a:t>-market and education systems</a:t>
                      </a:r>
                    </a:p>
                  </a:txBody>
                  <a:tcPr marL="58802" marR="58802" marT="29401" marB="29401"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tx2">
                        <a:lumMod val="10000"/>
                        <a:lumOff val="90000"/>
                      </a:schemeClr>
                    </a:solidFill>
                  </a:tcPr>
                </a:tc>
                <a:extLst>
                  <a:ext uri="{0D108BD9-81ED-4DB2-BD59-A6C34878D82A}">
                    <a16:rowId xmlns:a16="http://schemas.microsoft.com/office/drawing/2014/main" val="3916449986"/>
                  </a:ext>
                </a:extLst>
              </a:tr>
            </a:tbl>
          </a:graphicData>
        </a:graphic>
      </p:graphicFrame>
    </p:spTree>
    <p:extLst>
      <p:ext uri="{BB962C8B-B14F-4D97-AF65-F5344CB8AC3E}">
        <p14:creationId xmlns:p14="http://schemas.microsoft.com/office/powerpoint/2010/main" val="129741036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1BC57A-A0CB-E172-756E-891353DEAF7B}"/>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0A0B95DF-41F8-BC50-D9BC-789137D789D5}"/>
              </a:ext>
            </a:extLst>
          </p:cNvPr>
          <p:cNvSpPr>
            <a:spLocks noGrp="1"/>
          </p:cNvSpPr>
          <p:nvPr>
            <p:ph type="title"/>
          </p:nvPr>
        </p:nvSpPr>
        <p:spPr>
          <a:xfrm>
            <a:off x="838200" y="2766219"/>
            <a:ext cx="10515600" cy="1325563"/>
          </a:xfrm>
          <a:solidFill>
            <a:srgbClr val="0069B8"/>
          </a:solidFill>
        </p:spPr>
        <p:txBody>
          <a:bodyPr>
            <a:normAutofit/>
          </a:bodyPr>
          <a:lstStyle/>
          <a:p>
            <a:pPr algn="ctr"/>
            <a:r>
              <a:rPr lang="en-GB" sz="5400" noProof="0" dirty="0">
                <a:solidFill>
                  <a:schemeClr val="bg1"/>
                </a:solidFill>
              </a:rPr>
              <a:t>EQF</a:t>
            </a:r>
          </a:p>
        </p:txBody>
      </p:sp>
    </p:spTree>
    <p:extLst>
      <p:ext uri="{BB962C8B-B14F-4D97-AF65-F5344CB8AC3E}">
        <p14:creationId xmlns:p14="http://schemas.microsoft.com/office/powerpoint/2010/main" val="113425526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40161A-B05F-CBBF-1719-478F3A1BE54A}"/>
            </a:ext>
          </a:extLst>
        </p:cNvPr>
        <p:cNvGrpSpPr/>
        <p:nvPr/>
      </p:nvGrpSpPr>
      <p:grpSpPr>
        <a:xfrm>
          <a:off x="0" y="0"/>
          <a:ext cx="0" cy="0"/>
          <a:chOff x="0" y="0"/>
          <a:chExt cx="0" cy="0"/>
        </a:xfrm>
      </p:grpSpPr>
      <p:sp>
        <p:nvSpPr>
          <p:cNvPr id="2" name="Segnaposto contenuto 2">
            <a:extLst>
              <a:ext uri="{FF2B5EF4-FFF2-40B4-BE49-F238E27FC236}">
                <a16:creationId xmlns:a16="http://schemas.microsoft.com/office/drawing/2014/main" id="{D05E9807-079C-C154-1DFA-EDFB2FB2C877}"/>
              </a:ext>
            </a:extLst>
          </p:cNvPr>
          <p:cNvSpPr txBox="1">
            <a:spLocks/>
          </p:cNvSpPr>
          <p:nvPr/>
        </p:nvSpPr>
        <p:spPr>
          <a:xfrm>
            <a:off x="838200" y="1153061"/>
            <a:ext cx="10515600" cy="210829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buNone/>
            </a:pPr>
            <a:r>
              <a:rPr lang="en-US" sz="1400" noProof="0" dirty="0">
                <a:solidFill>
                  <a:schemeClr val="tx2">
                    <a:lumMod val="90000"/>
                    <a:lumOff val="10000"/>
                  </a:schemeClr>
                </a:solidFill>
                <a:latin typeface="Arial" panose="020B0604020202020204" pitchFamily="34" charset="0"/>
                <a:cs typeface="Arial" panose="020B0604020202020204" pitchFamily="34" charset="0"/>
              </a:rPr>
              <a:t>The European Qualifications Framework (EQF) is the European Union’s common reference framework that makes national qualifications more transparent and comparable across countries. </a:t>
            </a:r>
            <a:r>
              <a:rPr lang="en-US" sz="1400" dirty="0">
                <a:solidFill>
                  <a:schemeClr val="tx2">
                    <a:lumMod val="90000"/>
                    <a:lumOff val="10000"/>
                  </a:schemeClr>
                </a:solidFill>
                <a:latin typeface="Arial" panose="020B0604020202020204" pitchFamily="34" charset="0"/>
                <a:cs typeface="Arial" panose="020B0604020202020204" pitchFamily="34" charset="0"/>
              </a:rPr>
              <a:t>It links national qualifications systems, enabling a shared understanding of what learners know, understand and are able to do, regardless of where a qualification was issued.</a:t>
            </a:r>
          </a:p>
          <a:p>
            <a:pPr marL="0" indent="0">
              <a:lnSpc>
                <a:spcPct val="100000"/>
              </a:lnSpc>
              <a:buNone/>
            </a:pPr>
            <a:endParaRPr lang="en-US" sz="1400" dirty="0">
              <a:solidFill>
                <a:schemeClr val="tx2">
                  <a:lumMod val="90000"/>
                  <a:lumOff val="10000"/>
                </a:schemeClr>
              </a:solidFill>
              <a:latin typeface="Arial" panose="020B0604020202020204" pitchFamily="34" charset="0"/>
              <a:cs typeface="Arial" panose="020B0604020202020204" pitchFamily="34" charset="0"/>
            </a:endParaRPr>
          </a:p>
          <a:p>
            <a:pPr marL="0" indent="0">
              <a:lnSpc>
                <a:spcPct val="100000"/>
              </a:lnSpc>
              <a:buNone/>
            </a:pPr>
            <a:r>
              <a:rPr lang="en-US" sz="1400" dirty="0">
                <a:solidFill>
                  <a:schemeClr val="tx2">
                    <a:lumMod val="90000"/>
                    <a:lumOff val="10000"/>
                  </a:schemeClr>
                </a:solidFill>
                <a:latin typeface="Arial" panose="020B0604020202020204" pitchFamily="34" charset="0"/>
                <a:cs typeface="Arial" panose="020B0604020202020204" pitchFamily="34" charset="0"/>
              </a:rPr>
              <a:t>It defines eight reference levels </a:t>
            </a:r>
            <a:r>
              <a:rPr lang="en-US" sz="1400" noProof="0" dirty="0">
                <a:solidFill>
                  <a:schemeClr val="tx2">
                    <a:lumMod val="90000"/>
                    <a:lumOff val="10000"/>
                  </a:schemeClr>
                </a:solidFill>
                <a:latin typeface="Arial" panose="020B0604020202020204" pitchFamily="34" charset="0"/>
                <a:cs typeface="Arial" panose="020B0604020202020204" pitchFamily="34" charset="0"/>
              </a:rPr>
              <a:t>describing learning outcomes in terms of knowledge, skills and responsibility/autonomy. </a:t>
            </a:r>
          </a:p>
          <a:p>
            <a:pPr marL="0" indent="0">
              <a:lnSpc>
                <a:spcPct val="100000"/>
              </a:lnSpc>
              <a:buNone/>
            </a:pPr>
            <a:endParaRPr lang="en-US" sz="1400" noProof="0" dirty="0">
              <a:solidFill>
                <a:schemeClr val="tx2">
                  <a:lumMod val="90000"/>
                  <a:lumOff val="10000"/>
                </a:schemeClr>
              </a:solidFill>
              <a:latin typeface="Arial" panose="020B0604020202020204" pitchFamily="34" charset="0"/>
              <a:cs typeface="Arial" panose="020B0604020202020204" pitchFamily="34" charset="0"/>
            </a:endParaRPr>
          </a:p>
          <a:p>
            <a:pPr marL="0" indent="0">
              <a:lnSpc>
                <a:spcPct val="100000"/>
              </a:lnSpc>
              <a:buNone/>
            </a:pPr>
            <a:endParaRPr lang="en-GB" sz="1400" noProof="0" dirty="0">
              <a:solidFill>
                <a:schemeClr val="tx2">
                  <a:lumMod val="90000"/>
                  <a:lumOff val="10000"/>
                </a:schemeClr>
              </a:solidFill>
              <a:latin typeface="Arial" panose="020B0604020202020204" pitchFamily="34" charset="0"/>
              <a:cs typeface="Arial" panose="020B0604020202020204" pitchFamily="34" charset="0"/>
            </a:endParaRPr>
          </a:p>
        </p:txBody>
      </p:sp>
      <p:graphicFrame>
        <p:nvGraphicFramePr>
          <p:cNvPr id="10" name="Tabella 9">
            <a:extLst>
              <a:ext uri="{FF2B5EF4-FFF2-40B4-BE49-F238E27FC236}">
                <a16:creationId xmlns:a16="http://schemas.microsoft.com/office/drawing/2014/main" id="{B7B6685D-53AF-61B4-3321-FA15036E858F}"/>
              </a:ext>
            </a:extLst>
          </p:cNvPr>
          <p:cNvGraphicFramePr>
            <a:graphicFrameLocks noGrp="1"/>
          </p:cNvGraphicFramePr>
          <p:nvPr>
            <p:extLst>
              <p:ext uri="{D42A27DB-BD31-4B8C-83A1-F6EECF244321}">
                <p14:modId xmlns:p14="http://schemas.microsoft.com/office/powerpoint/2010/main" val="233578519"/>
              </p:ext>
            </p:extLst>
          </p:nvPr>
        </p:nvGraphicFramePr>
        <p:xfrm>
          <a:off x="838200" y="2630906"/>
          <a:ext cx="10515600" cy="3585395"/>
        </p:xfrm>
        <a:graphic>
          <a:graphicData uri="http://schemas.openxmlformats.org/drawingml/2006/table">
            <a:tbl>
              <a:tblPr firstRow="1" bandRow="1">
                <a:tableStyleId>{5C22544A-7EE6-4342-B048-85BDC9FD1C3A}</a:tableStyleId>
              </a:tblPr>
              <a:tblGrid>
                <a:gridCol w="1287379">
                  <a:extLst>
                    <a:ext uri="{9D8B030D-6E8A-4147-A177-3AD203B41FA5}">
                      <a16:colId xmlns:a16="http://schemas.microsoft.com/office/drawing/2014/main" val="1529257942"/>
                    </a:ext>
                  </a:extLst>
                </a:gridCol>
                <a:gridCol w="1042737">
                  <a:extLst>
                    <a:ext uri="{9D8B030D-6E8A-4147-A177-3AD203B41FA5}">
                      <a16:colId xmlns:a16="http://schemas.microsoft.com/office/drawing/2014/main" val="1723365941"/>
                    </a:ext>
                  </a:extLst>
                </a:gridCol>
                <a:gridCol w="1175084">
                  <a:extLst>
                    <a:ext uri="{9D8B030D-6E8A-4147-A177-3AD203B41FA5}">
                      <a16:colId xmlns:a16="http://schemas.microsoft.com/office/drawing/2014/main" val="1094667420"/>
                    </a:ext>
                  </a:extLst>
                </a:gridCol>
                <a:gridCol w="1168400">
                  <a:extLst>
                    <a:ext uri="{9D8B030D-6E8A-4147-A177-3AD203B41FA5}">
                      <a16:colId xmlns:a16="http://schemas.microsoft.com/office/drawing/2014/main" val="556821316"/>
                    </a:ext>
                  </a:extLst>
                </a:gridCol>
                <a:gridCol w="1168400">
                  <a:extLst>
                    <a:ext uri="{9D8B030D-6E8A-4147-A177-3AD203B41FA5}">
                      <a16:colId xmlns:a16="http://schemas.microsoft.com/office/drawing/2014/main" val="4187836458"/>
                    </a:ext>
                  </a:extLst>
                </a:gridCol>
                <a:gridCol w="1168400">
                  <a:extLst>
                    <a:ext uri="{9D8B030D-6E8A-4147-A177-3AD203B41FA5}">
                      <a16:colId xmlns:a16="http://schemas.microsoft.com/office/drawing/2014/main" val="1092487577"/>
                    </a:ext>
                  </a:extLst>
                </a:gridCol>
                <a:gridCol w="1168400">
                  <a:extLst>
                    <a:ext uri="{9D8B030D-6E8A-4147-A177-3AD203B41FA5}">
                      <a16:colId xmlns:a16="http://schemas.microsoft.com/office/drawing/2014/main" val="3099108250"/>
                    </a:ext>
                  </a:extLst>
                </a:gridCol>
                <a:gridCol w="1168400">
                  <a:extLst>
                    <a:ext uri="{9D8B030D-6E8A-4147-A177-3AD203B41FA5}">
                      <a16:colId xmlns:a16="http://schemas.microsoft.com/office/drawing/2014/main" val="523936440"/>
                    </a:ext>
                  </a:extLst>
                </a:gridCol>
                <a:gridCol w="1168400">
                  <a:extLst>
                    <a:ext uri="{9D8B030D-6E8A-4147-A177-3AD203B41FA5}">
                      <a16:colId xmlns:a16="http://schemas.microsoft.com/office/drawing/2014/main" val="2124854665"/>
                    </a:ext>
                  </a:extLst>
                </a:gridCol>
              </a:tblGrid>
              <a:tr h="339415">
                <a:tc>
                  <a:txBody>
                    <a:bodyPr/>
                    <a:lstStyle/>
                    <a:p>
                      <a:pPr algn="ctr"/>
                      <a:r>
                        <a:rPr lang="it-IT" sz="1400" dirty="0">
                          <a:latin typeface="Arial" panose="020B0604020202020204" pitchFamily="34" charset="0"/>
                          <a:cs typeface="Arial" panose="020B0604020202020204" pitchFamily="34" charset="0"/>
                        </a:rPr>
                        <a:t>LEVEL</a:t>
                      </a:r>
                    </a:p>
                  </a:txBody>
                  <a:tcPr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accent4"/>
                    </a:solidFill>
                  </a:tcPr>
                </a:tc>
                <a:tc>
                  <a:txBody>
                    <a:bodyPr/>
                    <a:lstStyle/>
                    <a:p>
                      <a:pPr algn="ctr"/>
                      <a:r>
                        <a:rPr lang="it-IT" sz="1200" dirty="0">
                          <a:latin typeface="Arial" panose="020B0604020202020204" pitchFamily="34" charset="0"/>
                          <a:cs typeface="Arial" panose="020B0604020202020204" pitchFamily="34" charset="0"/>
                        </a:rPr>
                        <a:t>1</a:t>
                      </a:r>
                    </a:p>
                  </a:txBody>
                  <a:tcPr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tx2">
                        <a:lumMod val="90000"/>
                        <a:lumOff val="10000"/>
                      </a:schemeClr>
                    </a:solidFill>
                  </a:tcPr>
                </a:tc>
                <a:tc>
                  <a:txBody>
                    <a:bodyPr/>
                    <a:lstStyle/>
                    <a:p>
                      <a:pPr algn="ctr"/>
                      <a:r>
                        <a:rPr lang="it-IT" sz="1200" dirty="0">
                          <a:latin typeface="Arial" panose="020B0604020202020204" pitchFamily="34" charset="0"/>
                          <a:cs typeface="Arial" panose="020B0604020202020204" pitchFamily="34" charset="0"/>
                        </a:rPr>
                        <a:t>2</a:t>
                      </a:r>
                    </a:p>
                  </a:txBody>
                  <a:tcPr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tx2">
                        <a:lumMod val="90000"/>
                        <a:lumOff val="10000"/>
                      </a:schemeClr>
                    </a:solidFill>
                  </a:tcPr>
                </a:tc>
                <a:tc>
                  <a:txBody>
                    <a:bodyPr/>
                    <a:lstStyle/>
                    <a:p>
                      <a:pPr algn="ctr"/>
                      <a:r>
                        <a:rPr lang="it-IT" sz="1200" dirty="0">
                          <a:latin typeface="Arial" panose="020B0604020202020204" pitchFamily="34" charset="0"/>
                          <a:cs typeface="Arial" panose="020B0604020202020204" pitchFamily="34" charset="0"/>
                        </a:rPr>
                        <a:t>3</a:t>
                      </a:r>
                    </a:p>
                  </a:txBody>
                  <a:tcPr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tx2">
                        <a:lumMod val="90000"/>
                        <a:lumOff val="10000"/>
                      </a:schemeClr>
                    </a:solidFill>
                  </a:tcPr>
                </a:tc>
                <a:tc>
                  <a:txBody>
                    <a:bodyPr/>
                    <a:lstStyle/>
                    <a:p>
                      <a:pPr algn="ctr"/>
                      <a:r>
                        <a:rPr lang="it-IT" sz="1200" dirty="0">
                          <a:latin typeface="Arial" panose="020B0604020202020204" pitchFamily="34" charset="0"/>
                          <a:cs typeface="Arial" panose="020B0604020202020204" pitchFamily="34" charset="0"/>
                        </a:rPr>
                        <a:t>4</a:t>
                      </a:r>
                    </a:p>
                  </a:txBody>
                  <a:tcPr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tx2">
                        <a:lumMod val="90000"/>
                        <a:lumOff val="10000"/>
                      </a:schemeClr>
                    </a:solidFill>
                  </a:tcPr>
                </a:tc>
                <a:tc>
                  <a:txBody>
                    <a:bodyPr/>
                    <a:lstStyle/>
                    <a:p>
                      <a:pPr algn="ctr"/>
                      <a:r>
                        <a:rPr lang="it-IT" sz="1200" dirty="0">
                          <a:latin typeface="Arial" panose="020B0604020202020204" pitchFamily="34" charset="0"/>
                          <a:cs typeface="Arial" panose="020B0604020202020204" pitchFamily="34" charset="0"/>
                        </a:rPr>
                        <a:t>5</a:t>
                      </a:r>
                    </a:p>
                  </a:txBody>
                  <a:tcPr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tx2">
                        <a:lumMod val="90000"/>
                        <a:lumOff val="10000"/>
                      </a:schemeClr>
                    </a:solidFill>
                  </a:tcPr>
                </a:tc>
                <a:tc>
                  <a:txBody>
                    <a:bodyPr/>
                    <a:lstStyle/>
                    <a:p>
                      <a:pPr algn="ctr"/>
                      <a:r>
                        <a:rPr lang="it-IT" sz="1200" dirty="0">
                          <a:latin typeface="Arial" panose="020B0604020202020204" pitchFamily="34" charset="0"/>
                          <a:cs typeface="Arial" panose="020B0604020202020204" pitchFamily="34" charset="0"/>
                        </a:rPr>
                        <a:t>6</a:t>
                      </a:r>
                    </a:p>
                  </a:txBody>
                  <a:tcPr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tx2">
                        <a:lumMod val="90000"/>
                        <a:lumOff val="10000"/>
                      </a:schemeClr>
                    </a:solidFill>
                  </a:tcPr>
                </a:tc>
                <a:tc>
                  <a:txBody>
                    <a:bodyPr/>
                    <a:lstStyle/>
                    <a:p>
                      <a:pPr algn="ctr"/>
                      <a:r>
                        <a:rPr lang="it-IT" sz="1200" dirty="0">
                          <a:latin typeface="Arial" panose="020B0604020202020204" pitchFamily="34" charset="0"/>
                          <a:cs typeface="Arial" panose="020B0604020202020204" pitchFamily="34" charset="0"/>
                        </a:rPr>
                        <a:t>7</a:t>
                      </a:r>
                    </a:p>
                  </a:txBody>
                  <a:tcPr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tx2">
                        <a:lumMod val="90000"/>
                        <a:lumOff val="10000"/>
                      </a:schemeClr>
                    </a:solidFill>
                  </a:tcPr>
                </a:tc>
                <a:tc>
                  <a:txBody>
                    <a:bodyPr/>
                    <a:lstStyle/>
                    <a:p>
                      <a:pPr algn="ctr"/>
                      <a:r>
                        <a:rPr lang="it-IT" sz="1200" dirty="0">
                          <a:latin typeface="Arial" panose="020B0604020202020204" pitchFamily="34" charset="0"/>
                          <a:cs typeface="Arial" panose="020B0604020202020204" pitchFamily="34" charset="0"/>
                        </a:rPr>
                        <a:t>8</a:t>
                      </a:r>
                    </a:p>
                  </a:txBody>
                  <a:tcPr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tx2">
                        <a:lumMod val="90000"/>
                        <a:lumOff val="10000"/>
                      </a:schemeClr>
                    </a:solidFill>
                  </a:tcPr>
                </a:tc>
                <a:extLst>
                  <a:ext uri="{0D108BD9-81ED-4DB2-BD59-A6C34878D82A}">
                    <a16:rowId xmlns:a16="http://schemas.microsoft.com/office/drawing/2014/main" val="272832735"/>
                  </a:ext>
                </a:extLst>
              </a:tr>
              <a:tr h="1120070">
                <a:tc>
                  <a:txBody>
                    <a:bodyPr/>
                    <a:lstStyle/>
                    <a:p>
                      <a:pPr algn="ctr"/>
                      <a:r>
                        <a:rPr lang="it-IT" sz="1000" b="1" dirty="0">
                          <a:solidFill>
                            <a:schemeClr val="tx2">
                              <a:lumMod val="90000"/>
                              <a:lumOff val="10000"/>
                            </a:schemeClr>
                          </a:solidFill>
                          <a:latin typeface="Arial" panose="020B0604020202020204" pitchFamily="34" charset="0"/>
                          <a:cs typeface="Arial" panose="020B0604020202020204" pitchFamily="34" charset="0"/>
                        </a:rPr>
                        <a:t>KNOWLEDGE</a:t>
                      </a:r>
                    </a:p>
                  </a:txBody>
                  <a:tcPr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tx2">
                        <a:lumMod val="25000"/>
                        <a:lumOff val="75000"/>
                      </a:schemeClr>
                    </a:solidFill>
                  </a:tcPr>
                </a:tc>
                <a:tc>
                  <a:txBody>
                    <a:bodyPr/>
                    <a:lstStyle/>
                    <a:p>
                      <a:r>
                        <a:rPr lang="it-IT" sz="1200" dirty="0">
                          <a:solidFill>
                            <a:schemeClr val="tx2">
                              <a:lumMod val="90000"/>
                              <a:lumOff val="10000"/>
                            </a:schemeClr>
                          </a:solidFill>
                          <a:latin typeface="Arial" panose="020B0604020202020204" pitchFamily="34" charset="0"/>
                          <a:cs typeface="Arial" panose="020B0604020202020204" pitchFamily="34" charset="0"/>
                        </a:rPr>
                        <a:t>Basic general knowledge</a:t>
                      </a:r>
                    </a:p>
                  </a:txBody>
                  <a:tcPr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tx2">
                        <a:lumMod val="10000"/>
                        <a:lumOff val="90000"/>
                      </a:schemeClr>
                    </a:solidFill>
                  </a:tcPr>
                </a:tc>
                <a:tc>
                  <a:txBody>
                    <a:bodyPr/>
                    <a:lstStyle/>
                    <a:p>
                      <a:r>
                        <a:rPr lang="it-IT" sz="1200" dirty="0">
                          <a:solidFill>
                            <a:schemeClr val="tx2">
                              <a:lumMod val="90000"/>
                              <a:lumOff val="10000"/>
                            </a:schemeClr>
                          </a:solidFill>
                          <a:latin typeface="Arial" panose="020B0604020202020204" pitchFamily="34" charset="0"/>
                          <a:cs typeface="Arial" panose="020B0604020202020204" pitchFamily="34" charset="0"/>
                        </a:rPr>
                        <a:t>Basic </a:t>
                      </a:r>
                      <a:r>
                        <a:rPr lang="en-GB" sz="1200" noProof="0" dirty="0">
                          <a:solidFill>
                            <a:schemeClr val="tx2">
                              <a:lumMod val="90000"/>
                              <a:lumOff val="10000"/>
                            </a:schemeClr>
                          </a:solidFill>
                          <a:latin typeface="Arial" panose="020B0604020202020204" pitchFamily="34" charset="0"/>
                          <a:cs typeface="Arial" panose="020B0604020202020204" pitchFamily="34" charset="0"/>
                        </a:rPr>
                        <a:t>factual knowledge</a:t>
                      </a:r>
                      <a:endParaRPr lang="it-IT" sz="1200" dirty="0">
                        <a:solidFill>
                          <a:schemeClr val="tx2">
                            <a:lumMod val="90000"/>
                            <a:lumOff val="10000"/>
                          </a:schemeClr>
                        </a:solidFill>
                        <a:latin typeface="Arial" panose="020B0604020202020204" pitchFamily="34" charset="0"/>
                        <a:cs typeface="Arial" panose="020B0604020202020204" pitchFamily="34" charset="0"/>
                      </a:endParaRPr>
                    </a:p>
                  </a:txBody>
                  <a:tcPr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tx2">
                        <a:lumMod val="10000"/>
                        <a:lumOff val="90000"/>
                      </a:schemeClr>
                    </a:solidFill>
                  </a:tcPr>
                </a:tc>
                <a:tc>
                  <a:txBody>
                    <a:bodyPr/>
                    <a:lstStyle/>
                    <a:p>
                      <a:r>
                        <a:rPr lang="en-US" sz="1200" dirty="0">
                          <a:solidFill>
                            <a:schemeClr val="tx2">
                              <a:lumMod val="90000"/>
                              <a:lumOff val="10000"/>
                            </a:schemeClr>
                          </a:solidFill>
                          <a:latin typeface="Arial" panose="020B0604020202020204" pitchFamily="34" charset="0"/>
                          <a:cs typeface="Arial" panose="020B0604020202020204" pitchFamily="34" charset="0"/>
                        </a:rPr>
                        <a:t>Knowledge of facts, principles and processes</a:t>
                      </a:r>
                      <a:endParaRPr lang="it-IT" sz="1200" dirty="0">
                        <a:solidFill>
                          <a:schemeClr val="tx2">
                            <a:lumMod val="90000"/>
                            <a:lumOff val="10000"/>
                          </a:schemeClr>
                        </a:solidFill>
                        <a:latin typeface="Arial" panose="020B0604020202020204" pitchFamily="34" charset="0"/>
                        <a:cs typeface="Arial" panose="020B0604020202020204" pitchFamily="34" charset="0"/>
                      </a:endParaRPr>
                    </a:p>
                  </a:txBody>
                  <a:tcPr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tx2">
                        <a:lumMod val="10000"/>
                        <a:lumOff val="90000"/>
                      </a:schemeClr>
                    </a:solidFill>
                  </a:tcPr>
                </a:tc>
                <a:tc>
                  <a:txBody>
                    <a:bodyPr/>
                    <a:lstStyle/>
                    <a:p>
                      <a:r>
                        <a:rPr lang="en-US" sz="1200" dirty="0">
                          <a:solidFill>
                            <a:schemeClr val="tx2">
                              <a:lumMod val="90000"/>
                              <a:lumOff val="10000"/>
                            </a:schemeClr>
                          </a:solidFill>
                          <a:latin typeface="Arial" panose="020B0604020202020204" pitchFamily="34" charset="0"/>
                          <a:cs typeface="Arial" panose="020B0604020202020204" pitchFamily="34" charset="0"/>
                        </a:rPr>
                        <a:t>Factual and theoretical knowledge in broad contexts</a:t>
                      </a:r>
                      <a:endParaRPr lang="it-IT" sz="1200" dirty="0">
                        <a:solidFill>
                          <a:schemeClr val="tx2">
                            <a:lumMod val="90000"/>
                            <a:lumOff val="10000"/>
                          </a:schemeClr>
                        </a:solidFill>
                        <a:latin typeface="Arial" panose="020B0604020202020204" pitchFamily="34" charset="0"/>
                        <a:cs typeface="Arial" panose="020B0604020202020204" pitchFamily="34" charset="0"/>
                      </a:endParaRPr>
                    </a:p>
                  </a:txBody>
                  <a:tcPr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tx2">
                        <a:lumMod val="10000"/>
                        <a:lumOff val="90000"/>
                      </a:schemeClr>
                    </a:solidFill>
                  </a:tcPr>
                </a:tc>
                <a:tc>
                  <a:txBody>
                    <a:bodyPr/>
                    <a:lstStyle/>
                    <a:p>
                      <a:r>
                        <a:rPr lang="it-IT" sz="1200" dirty="0">
                          <a:solidFill>
                            <a:schemeClr val="tx2">
                              <a:lumMod val="90000"/>
                              <a:lumOff val="10000"/>
                            </a:schemeClr>
                          </a:solidFill>
                          <a:latin typeface="Arial" panose="020B0604020202020204" pitchFamily="34" charset="0"/>
                          <a:cs typeface="Arial" panose="020B0604020202020204" pitchFamily="34" charset="0"/>
                        </a:rPr>
                        <a:t>Comprehensive, </a:t>
                      </a:r>
                      <a:r>
                        <a:rPr lang="en-GB" sz="1200" noProof="0" dirty="0">
                          <a:solidFill>
                            <a:schemeClr val="tx2">
                              <a:lumMod val="90000"/>
                              <a:lumOff val="10000"/>
                            </a:schemeClr>
                          </a:solidFill>
                          <a:latin typeface="Arial" panose="020B0604020202020204" pitchFamily="34" charset="0"/>
                          <a:cs typeface="Arial" panose="020B0604020202020204" pitchFamily="34" charset="0"/>
                        </a:rPr>
                        <a:t>specialised</a:t>
                      </a:r>
                      <a:r>
                        <a:rPr lang="it-IT" sz="1200" dirty="0">
                          <a:solidFill>
                            <a:schemeClr val="tx2">
                              <a:lumMod val="90000"/>
                              <a:lumOff val="10000"/>
                            </a:schemeClr>
                          </a:solidFill>
                          <a:latin typeface="Arial" panose="020B0604020202020204" pitchFamily="34" charset="0"/>
                          <a:cs typeface="Arial" panose="020B0604020202020204" pitchFamily="34" charset="0"/>
                        </a:rPr>
                        <a:t> knowledge</a:t>
                      </a:r>
                    </a:p>
                  </a:txBody>
                  <a:tcPr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tx2">
                        <a:lumMod val="10000"/>
                        <a:lumOff val="90000"/>
                      </a:schemeClr>
                    </a:solidFill>
                  </a:tcPr>
                </a:tc>
                <a:tc>
                  <a:txBody>
                    <a:bodyPr/>
                    <a:lstStyle/>
                    <a:p>
                      <a:r>
                        <a:rPr lang="en-US" sz="1200" dirty="0">
                          <a:solidFill>
                            <a:schemeClr val="tx2">
                              <a:lumMod val="90000"/>
                              <a:lumOff val="10000"/>
                            </a:schemeClr>
                          </a:solidFill>
                          <a:latin typeface="Arial" panose="020B0604020202020204" pitchFamily="34" charset="0"/>
                          <a:cs typeface="Arial" panose="020B0604020202020204" pitchFamily="34" charset="0"/>
                        </a:rPr>
                        <a:t>Advanced knowledge and critical understanding</a:t>
                      </a:r>
                      <a:endParaRPr lang="it-IT" sz="1200" dirty="0">
                        <a:solidFill>
                          <a:schemeClr val="tx2">
                            <a:lumMod val="90000"/>
                            <a:lumOff val="10000"/>
                          </a:schemeClr>
                        </a:solidFill>
                        <a:latin typeface="Arial" panose="020B0604020202020204" pitchFamily="34" charset="0"/>
                        <a:cs typeface="Arial" panose="020B0604020202020204" pitchFamily="34" charset="0"/>
                      </a:endParaRPr>
                    </a:p>
                  </a:txBody>
                  <a:tcPr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tx2">
                        <a:lumMod val="10000"/>
                        <a:lumOff val="90000"/>
                      </a:schemeClr>
                    </a:solidFill>
                  </a:tcPr>
                </a:tc>
                <a:tc>
                  <a:txBody>
                    <a:bodyPr/>
                    <a:lstStyle/>
                    <a:p>
                      <a:r>
                        <a:rPr lang="en-US" sz="1200" dirty="0">
                          <a:solidFill>
                            <a:schemeClr val="tx2">
                              <a:lumMod val="90000"/>
                              <a:lumOff val="10000"/>
                            </a:schemeClr>
                          </a:solidFill>
                          <a:latin typeface="Arial" panose="020B0604020202020204" pitchFamily="34" charset="0"/>
                          <a:cs typeface="Arial" panose="020B0604020202020204" pitchFamily="34" charset="0"/>
                        </a:rPr>
                        <a:t>Highly </a:t>
                      </a:r>
                      <a:r>
                        <a:rPr lang="en-GB" sz="1200" noProof="0" dirty="0">
                          <a:solidFill>
                            <a:schemeClr val="tx2">
                              <a:lumMod val="90000"/>
                              <a:lumOff val="10000"/>
                            </a:schemeClr>
                          </a:solidFill>
                          <a:latin typeface="Arial" panose="020B0604020202020204" pitchFamily="34" charset="0"/>
                          <a:cs typeface="Arial" panose="020B0604020202020204" pitchFamily="34" charset="0"/>
                        </a:rPr>
                        <a:t>specialised knowledge</a:t>
                      </a:r>
                      <a:endParaRPr lang="it-IT" sz="1200" dirty="0">
                        <a:solidFill>
                          <a:schemeClr val="tx2">
                            <a:lumMod val="90000"/>
                            <a:lumOff val="10000"/>
                          </a:schemeClr>
                        </a:solidFill>
                        <a:latin typeface="Arial" panose="020B0604020202020204" pitchFamily="34" charset="0"/>
                        <a:cs typeface="Arial" panose="020B0604020202020204" pitchFamily="34" charset="0"/>
                      </a:endParaRPr>
                    </a:p>
                  </a:txBody>
                  <a:tcPr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tx2">
                        <a:lumMod val="10000"/>
                        <a:lumOff val="90000"/>
                      </a:schemeClr>
                    </a:solidFill>
                  </a:tcPr>
                </a:tc>
                <a:tc>
                  <a:txBody>
                    <a:bodyPr/>
                    <a:lstStyle/>
                    <a:p>
                      <a:r>
                        <a:rPr lang="en-US" sz="1200" dirty="0">
                          <a:solidFill>
                            <a:schemeClr val="tx2">
                              <a:lumMod val="90000"/>
                              <a:lumOff val="10000"/>
                            </a:schemeClr>
                          </a:solidFill>
                          <a:latin typeface="Arial" panose="020B0604020202020204" pitchFamily="34" charset="0"/>
                          <a:cs typeface="Arial" panose="020B0604020202020204" pitchFamily="34" charset="0"/>
                        </a:rPr>
                        <a:t>Knowledge at the most advanced frontier</a:t>
                      </a:r>
                      <a:endParaRPr lang="it-IT" sz="1200" dirty="0">
                        <a:solidFill>
                          <a:schemeClr val="tx2">
                            <a:lumMod val="90000"/>
                            <a:lumOff val="10000"/>
                          </a:schemeClr>
                        </a:solidFill>
                        <a:latin typeface="Arial" panose="020B0604020202020204" pitchFamily="34" charset="0"/>
                        <a:cs typeface="Arial" panose="020B0604020202020204" pitchFamily="34" charset="0"/>
                      </a:endParaRPr>
                    </a:p>
                  </a:txBody>
                  <a:tcPr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tx2">
                        <a:lumMod val="10000"/>
                        <a:lumOff val="90000"/>
                      </a:schemeClr>
                    </a:solidFill>
                  </a:tcPr>
                </a:tc>
                <a:extLst>
                  <a:ext uri="{0D108BD9-81ED-4DB2-BD59-A6C34878D82A}">
                    <a16:rowId xmlns:a16="http://schemas.microsoft.com/office/drawing/2014/main" val="1014943185"/>
                  </a:ext>
                </a:extLst>
              </a:tr>
              <a:tr h="1120070">
                <a:tc>
                  <a:txBody>
                    <a:bodyPr/>
                    <a:lstStyle/>
                    <a:p>
                      <a:pPr algn="ctr"/>
                      <a:r>
                        <a:rPr lang="it-IT" sz="1000" b="1" dirty="0">
                          <a:solidFill>
                            <a:schemeClr val="tx2">
                              <a:lumMod val="90000"/>
                              <a:lumOff val="10000"/>
                            </a:schemeClr>
                          </a:solidFill>
                          <a:latin typeface="Arial" panose="020B0604020202020204" pitchFamily="34" charset="0"/>
                          <a:cs typeface="Arial" panose="020B0604020202020204" pitchFamily="34" charset="0"/>
                        </a:rPr>
                        <a:t>SKILLS</a:t>
                      </a:r>
                    </a:p>
                  </a:txBody>
                  <a:tcPr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tx2">
                        <a:lumMod val="25000"/>
                        <a:lumOff val="75000"/>
                      </a:schemeClr>
                    </a:solidFill>
                  </a:tcPr>
                </a:tc>
                <a:tc>
                  <a:txBody>
                    <a:bodyPr/>
                    <a:lstStyle/>
                    <a:p>
                      <a:r>
                        <a:rPr lang="en-US" sz="1200" dirty="0">
                          <a:solidFill>
                            <a:schemeClr val="tx2">
                              <a:lumMod val="90000"/>
                              <a:lumOff val="10000"/>
                            </a:schemeClr>
                          </a:solidFill>
                          <a:latin typeface="Arial" panose="020B0604020202020204" pitchFamily="34" charset="0"/>
                          <a:cs typeface="Arial" panose="020B0604020202020204" pitchFamily="34" charset="0"/>
                        </a:rPr>
                        <a:t>Basic skills for simple tasks</a:t>
                      </a:r>
                      <a:endParaRPr lang="it-IT" sz="1200" dirty="0">
                        <a:solidFill>
                          <a:schemeClr val="tx2">
                            <a:lumMod val="90000"/>
                            <a:lumOff val="10000"/>
                          </a:schemeClr>
                        </a:solidFill>
                        <a:latin typeface="Arial" panose="020B0604020202020204" pitchFamily="34" charset="0"/>
                        <a:cs typeface="Arial" panose="020B0604020202020204" pitchFamily="34" charset="0"/>
                      </a:endParaRPr>
                    </a:p>
                  </a:txBody>
                  <a:tcPr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tx2">
                        <a:lumMod val="10000"/>
                        <a:lumOff val="90000"/>
                      </a:schemeClr>
                    </a:solidFill>
                  </a:tcPr>
                </a:tc>
                <a:tc>
                  <a:txBody>
                    <a:bodyPr/>
                    <a:lstStyle/>
                    <a:p>
                      <a:r>
                        <a:rPr lang="en-US" sz="1200" dirty="0">
                          <a:solidFill>
                            <a:schemeClr val="tx2">
                              <a:lumMod val="90000"/>
                              <a:lumOff val="10000"/>
                            </a:schemeClr>
                          </a:solidFill>
                          <a:latin typeface="Arial" panose="020B0604020202020204" pitchFamily="34" charset="0"/>
                          <a:cs typeface="Arial" panose="020B0604020202020204" pitchFamily="34" charset="0"/>
                        </a:rPr>
                        <a:t>Basic practical and cognitive skills</a:t>
                      </a:r>
                      <a:endParaRPr lang="it-IT" sz="1200" dirty="0">
                        <a:solidFill>
                          <a:schemeClr val="tx2">
                            <a:lumMod val="90000"/>
                            <a:lumOff val="10000"/>
                          </a:schemeClr>
                        </a:solidFill>
                        <a:latin typeface="Arial" panose="020B0604020202020204" pitchFamily="34" charset="0"/>
                        <a:cs typeface="Arial" panose="020B0604020202020204" pitchFamily="34" charset="0"/>
                      </a:endParaRPr>
                    </a:p>
                  </a:txBody>
                  <a:tcPr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tx2">
                        <a:lumMod val="10000"/>
                        <a:lumOff val="90000"/>
                      </a:schemeClr>
                    </a:solidFill>
                  </a:tcPr>
                </a:tc>
                <a:tc>
                  <a:txBody>
                    <a:bodyPr/>
                    <a:lstStyle/>
                    <a:p>
                      <a:r>
                        <a:rPr lang="en-US" sz="1200" dirty="0">
                          <a:solidFill>
                            <a:schemeClr val="tx2">
                              <a:lumMod val="90000"/>
                              <a:lumOff val="10000"/>
                            </a:schemeClr>
                          </a:solidFill>
                          <a:latin typeface="Arial" panose="020B0604020202020204" pitchFamily="34" charset="0"/>
                          <a:cs typeface="Arial" panose="020B0604020202020204" pitchFamily="34" charset="0"/>
                        </a:rPr>
                        <a:t>Range of practical and cognitive skills</a:t>
                      </a:r>
                      <a:endParaRPr lang="it-IT" sz="1200" dirty="0">
                        <a:solidFill>
                          <a:schemeClr val="tx2">
                            <a:lumMod val="90000"/>
                            <a:lumOff val="10000"/>
                          </a:schemeClr>
                        </a:solidFill>
                        <a:latin typeface="Arial" panose="020B0604020202020204" pitchFamily="34" charset="0"/>
                        <a:cs typeface="Arial" panose="020B0604020202020204" pitchFamily="34" charset="0"/>
                      </a:endParaRPr>
                    </a:p>
                  </a:txBody>
                  <a:tcPr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tx2">
                        <a:lumMod val="10000"/>
                        <a:lumOff val="90000"/>
                      </a:schemeClr>
                    </a:solidFill>
                  </a:tcPr>
                </a:tc>
                <a:tc>
                  <a:txBody>
                    <a:bodyPr/>
                    <a:lstStyle/>
                    <a:p>
                      <a:r>
                        <a:rPr lang="en-US" sz="1200" dirty="0">
                          <a:solidFill>
                            <a:schemeClr val="tx2">
                              <a:lumMod val="90000"/>
                              <a:lumOff val="10000"/>
                            </a:schemeClr>
                          </a:solidFill>
                          <a:latin typeface="Arial" panose="020B0604020202020204" pitchFamily="34" charset="0"/>
                          <a:cs typeface="Arial" panose="020B0604020202020204" pitchFamily="34" charset="0"/>
                        </a:rPr>
                        <a:t>Problem-solving with cognitive and practical skills</a:t>
                      </a:r>
                      <a:endParaRPr lang="it-IT" sz="1200" dirty="0">
                        <a:solidFill>
                          <a:schemeClr val="tx2">
                            <a:lumMod val="90000"/>
                            <a:lumOff val="10000"/>
                          </a:schemeClr>
                        </a:solidFill>
                        <a:latin typeface="Arial" panose="020B0604020202020204" pitchFamily="34" charset="0"/>
                        <a:cs typeface="Arial" panose="020B0604020202020204" pitchFamily="34" charset="0"/>
                      </a:endParaRPr>
                    </a:p>
                  </a:txBody>
                  <a:tcPr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tx2">
                        <a:lumMod val="10000"/>
                        <a:lumOff val="90000"/>
                      </a:schemeClr>
                    </a:solidFill>
                  </a:tcPr>
                </a:tc>
                <a:tc>
                  <a:txBody>
                    <a:bodyPr/>
                    <a:lstStyle/>
                    <a:p>
                      <a:r>
                        <a:rPr lang="it-IT" sz="1200" dirty="0">
                          <a:solidFill>
                            <a:schemeClr val="tx2">
                              <a:lumMod val="90000"/>
                              <a:lumOff val="10000"/>
                            </a:schemeClr>
                          </a:solidFill>
                          <a:latin typeface="Arial" panose="020B0604020202020204" pitchFamily="34" charset="0"/>
                          <a:cs typeface="Arial" panose="020B0604020202020204" pitchFamily="34" charset="0"/>
                        </a:rPr>
                        <a:t>Creative </a:t>
                      </a:r>
                      <a:r>
                        <a:rPr lang="en-GB" sz="1200" noProof="0" dirty="0">
                          <a:solidFill>
                            <a:schemeClr val="tx2">
                              <a:lumMod val="90000"/>
                              <a:lumOff val="10000"/>
                            </a:schemeClr>
                          </a:solidFill>
                          <a:latin typeface="Arial" panose="020B0604020202020204" pitchFamily="34" charset="0"/>
                          <a:cs typeface="Arial" panose="020B0604020202020204" pitchFamily="34" charset="0"/>
                        </a:rPr>
                        <a:t>problem</a:t>
                      </a:r>
                      <a:r>
                        <a:rPr lang="it-IT" sz="1200" dirty="0">
                          <a:solidFill>
                            <a:schemeClr val="tx2">
                              <a:lumMod val="90000"/>
                              <a:lumOff val="10000"/>
                            </a:schemeClr>
                          </a:solidFill>
                          <a:latin typeface="Arial" panose="020B0604020202020204" pitchFamily="34" charset="0"/>
                          <a:cs typeface="Arial" panose="020B0604020202020204" pitchFamily="34" charset="0"/>
                        </a:rPr>
                        <a:t>-solving skills</a:t>
                      </a:r>
                    </a:p>
                  </a:txBody>
                  <a:tcPr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tx2">
                        <a:lumMod val="10000"/>
                        <a:lumOff val="90000"/>
                      </a:schemeClr>
                    </a:solidFill>
                  </a:tcPr>
                </a:tc>
                <a:tc>
                  <a:txBody>
                    <a:bodyPr/>
                    <a:lstStyle/>
                    <a:p>
                      <a:r>
                        <a:rPr lang="en-US" sz="1200" dirty="0">
                          <a:solidFill>
                            <a:schemeClr val="tx2">
                              <a:lumMod val="90000"/>
                              <a:lumOff val="10000"/>
                            </a:schemeClr>
                          </a:solidFill>
                          <a:latin typeface="Arial" panose="020B0604020202020204" pitchFamily="34" charset="0"/>
                          <a:cs typeface="Arial" panose="020B0604020202020204" pitchFamily="34" charset="0"/>
                        </a:rPr>
                        <a:t>Advanced skills for complex problem-solving</a:t>
                      </a:r>
                      <a:endParaRPr lang="it-IT" sz="1200" dirty="0">
                        <a:solidFill>
                          <a:schemeClr val="tx2">
                            <a:lumMod val="90000"/>
                            <a:lumOff val="10000"/>
                          </a:schemeClr>
                        </a:solidFill>
                        <a:latin typeface="Arial" panose="020B0604020202020204" pitchFamily="34" charset="0"/>
                        <a:cs typeface="Arial" panose="020B0604020202020204" pitchFamily="34" charset="0"/>
                      </a:endParaRPr>
                    </a:p>
                  </a:txBody>
                  <a:tcPr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tx2">
                        <a:lumMod val="10000"/>
                        <a:lumOff val="90000"/>
                      </a:schemeClr>
                    </a:solidFill>
                  </a:tcPr>
                </a:tc>
                <a:tc>
                  <a:txBody>
                    <a:bodyPr/>
                    <a:lstStyle/>
                    <a:p>
                      <a:r>
                        <a:rPr lang="en-GB" sz="1200" noProof="0" dirty="0">
                          <a:solidFill>
                            <a:schemeClr val="tx2">
                              <a:lumMod val="90000"/>
                              <a:lumOff val="10000"/>
                            </a:schemeClr>
                          </a:solidFill>
                          <a:latin typeface="Arial" panose="020B0604020202020204" pitchFamily="34" charset="0"/>
                          <a:cs typeface="Arial" panose="020B0604020202020204" pitchFamily="34" charset="0"/>
                        </a:rPr>
                        <a:t>Specialised, integrated problem-solving </a:t>
                      </a:r>
                      <a:r>
                        <a:rPr lang="it-IT" sz="1200" dirty="0">
                          <a:solidFill>
                            <a:schemeClr val="tx2">
                              <a:lumMod val="90000"/>
                              <a:lumOff val="10000"/>
                            </a:schemeClr>
                          </a:solidFill>
                          <a:latin typeface="Arial" panose="020B0604020202020204" pitchFamily="34" charset="0"/>
                          <a:cs typeface="Arial" panose="020B0604020202020204" pitchFamily="34" charset="0"/>
                        </a:rPr>
                        <a:t>skills</a:t>
                      </a:r>
                    </a:p>
                  </a:txBody>
                  <a:tcPr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tx2">
                        <a:lumMod val="10000"/>
                        <a:lumOff val="90000"/>
                      </a:schemeClr>
                    </a:solidFill>
                  </a:tcPr>
                </a:tc>
                <a:tc>
                  <a:txBody>
                    <a:bodyPr/>
                    <a:lstStyle/>
                    <a:p>
                      <a:r>
                        <a:rPr lang="it-IT" sz="1200" dirty="0">
                          <a:solidFill>
                            <a:schemeClr val="tx2">
                              <a:lumMod val="90000"/>
                              <a:lumOff val="10000"/>
                            </a:schemeClr>
                          </a:solidFill>
                          <a:latin typeface="Arial" panose="020B0604020202020204" pitchFamily="34" charset="0"/>
                          <a:cs typeface="Arial" panose="020B0604020202020204" pitchFamily="34" charset="0"/>
                        </a:rPr>
                        <a:t>Highly </a:t>
                      </a:r>
                      <a:r>
                        <a:rPr lang="en-GB" sz="1200" noProof="0" dirty="0">
                          <a:solidFill>
                            <a:schemeClr val="tx2">
                              <a:lumMod val="90000"/>
                              <a:lumOff val="10000"/>
                            </a:schemeClr>
                          </a:solidFill>
                          <a:latin typeface="Arial" panose="020B0604020202020204" pitchFamily="34" charset="0"/>
                          <a:cs typeface="Arial" panose="020B0604020202020204" pitchFamily="34" charset="0"/>
                        </a:rPr>
                        <a:t>specialised</a:t>
                      </a:r>
                      <a:r>
                        <a:rPr lang="it-IT" sz="1200" dirty="0">
                          <a:solidFill>
                            <a:schemeClr val="tx2">
                              <a:lumMod val="90000"/>
                              <a:lumOff val="10000"/>
                            </a:schemeClr>
                          </a:solidFill>
                          <a:latin typeface="Arial" panose="020B0604020202020204" pitchFamily="34" charset="0"/>
                          <a:cs typeface="Arial" panose="020B0604020202020204" pitchFamily="34" charset="0"/>
                        </a:rPr>
                        <a:t>, innovative skills</a:t>
                      </a:r>
                    </a:p>
                  </a:txBody>
                  <a:tcPr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tx2">
                        <a:lumMod val="10000"/>
                        <a:lumOff val="90000"/>
                      </a:schemeClr>
                    </a:solidFill>
                  </a:tcPr>
                </a:tc>
                <a:extLst>
                  <a:ext uri="{0D108BD9-81ED-4DB2-BD59-A6C34878D82A}">
                    <a16:rowId xmlns:a16="http://schemas.microsoft.com/office/drawing/2014/main" val="3077475584"/>
                  </a:ext>
                </a:extLst>
              </a:tr>
              <a:tr h="925646">
                <a:tc>
                  <a:txBody>
                    <a:bodyPr/>
                    <a:lstStyle/>
                    <a:p>
                      <a:pPr algn="ctr"/>
                      <a:r>
                        <a:rPr lang="it-IT" sz="1000" b="1" dirty="0">
                          <a:solidFill>
                            <a:schemeClr val="tx2">
                              <a:lumMod val="90000"/>
                              <a:lumOff val="10000"/>
                            </a:schemeClr>
                          </a:solidFill>
                          <a:latin typeface="Arial" panose="020B0604020202020204" pitchFamily="34" charset="0"/>
                          <a:cs typeface="Arial" panose="020B0604020202020204" pitchFamily="34" charset="0"/>
                        </a:rPr>
                        <a:t>RESPONSIBILITY</a:t>
                      </a:r>
                    </a:p>
                  </a:txBody>
                  <a:tcPr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tx2">
                        <a:lumMod val="25000"/>
                        <a:lumOff val="75000"/>
                      </a:schemeClr>
                    </a:solidFill>
                  </a:tcPr>
                </a:tc>
                <a:tc>
                  <a:txBody>
                    <a:bodyPr/>
                    <a:lstStyle/>
                    <a:p>
                      <a:r>
                        <a:rPr lang="en-US" sz="1200" dirty="0">
                          <a:solidFill>
                            <a:schemeClr val="tx2">
                              <a:lumMod val="90000"/>
                              <a:lumOff val="10000"/>
                            </a:schemeClr>
                          </a:solidFill>
                          <a:latin typeface="Arial" panose="020B0604020202020204" pitchFamily="34" charset="0"/>
                          <a:cs typeface="Arial" panose="020B0604020202020204" pitchFamily="34" charset="0"/>
                        </a:rPr>
                        <a:t>Work/study under direct supervision</a:t>
                      </a:r>
                      <a:endParaRPr lang="it-IT" sz="1200" dirty="0">
                        <a:solidFill>
                          <a:schemeClr val="tx2">
                            <a:lumMod val="90000"/>
                            <a:lumOff val="10000"/>
                          </a:schemeClr>
                        </a:solidFill>
                        <a:latin typeface="Arial" panose="020B0604020202020204" pitchFamily="34" charset="0"/>
                        <a:cs typeface="Arial" panose="020B0604020202020204" pitchFamily="34" charset="0"/>
                      </a:endParaRPr>
                    </a:p>
                  </a:txBody>
                  <a:tcPr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tx2">
                        <a:lumMod val="10000"/>
                        <a:lumOff val="90000"/>
                      </a:schemeClr>
                    </a:solidFill>
                  </a:tcPr>
                </a:tc>
                <a:tc>
                  <a:txBody>
                    <a:bodyPr/>
                    <a:lstStyle/>
                    <a:p>
                      <a:r>
                        <a:rPr lang="en-US" sz="1200" dirty="0">
                          <a:solidFill>
                            <a:schemeClr val="tx2">
                              <a:lumMod val="90000"/>
                              <a:lumOff val="10000"/>
                            </a:schemeClr>
                          </a:solidFill>
                          <a:latin typeface="Arial" panose="020B0604020202020204" pitchFamily="34" charset="0"/>
                          <a:cs typeface="Arial" panose="020B0604020202020204" pitchFamily="34" charset="0"/>
                        </a:rPr>
                        <a:t>Work/study with limited autonomy</a:t>
                      </a:r>
                      <a:endParaRPr lang="it-IT" sz="1200" dirty="0">
                        <a:solidFill>
                          <a:schemeClr val="tx2">
                            <a:lumMod val="90000"/>
                            <a:lumOff val="10000"/>
                          </a:schemeClr>
                        </a:solidFill>
                        <a:latin typeface="Arial" panose="020B0604020202020204" pitchFamily="34" charset="0"/>
                        <a:cs typeface="Arial" panose="020B0604020202020204" pitchFamily="34" charset="0"/>
                      </a:endParaRPr>
                    </a:p>
                  </a:txBody>
                  <a:tcPr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tx2">
                        <a:lumMod val="10000"/>
                        <a:lumOff val="90000"/>
                      </a:schemeClr>
                    </a:solidFill>
                  </a:tcPr>
                </a:tc>
                <a:tc>
                  <a:txBody>
                    <a:bodyPr/>
                    <a:lstStyle/>
                    <a:p>
                      <a:r>
                        <a:rPr lang="en-US" sz="1200" dirty="0">
                          <a:solidFill>
                            <a:schemeClr val="tx2">
                              <a:lumMod val="90000"/>
                              <a:lumOff val="10000"/>
                            </a:schemeClr>
                          </a:solidFill>
                          <a:latin typeface="Arial" panose="020B0604020202020204" pitchFamily="34" charset="0"/>
                          <a:cs typeface="Arial" panose="020B0604020202020204" pitchFamily="34" charset="0"/>
                        </a:rPr>
                        <a:t>Responsibility for completing tasks; adapt </a:t>
                      </a:r>
                      <a:r>
                        <a:rPr lang="en-GB" sz="1200" noProof="0" dirty="0">
                          <a:solidFill>
                            <a:schemeClr val="tx2">
                              <a:lumMod val="90000"/>
                              <a:lumOff val="10000"/>
                            </a:schemeClr>
                          </a:solidFill>
                          <a:latin typeface="Arial" panose="020B0604020202020204" pitchFamily="34" charset="0"/>
                          <a:cs typeface="Arial" panose="020B0604020202020204" pitchFamily="34" charset="0"/>
                        </a:rPr>
                        <a:t>behaviour</a:t>
                      </a:r>
                      <a:endParaRPr lang="it-IT" sz="1200" dirty="0">
                        <a:solidFill>
                          <a:schemeClr val="tx2">
                            <a:lumMod val="90000"/>
                            <a:lumOff val="10000"/>
                          </a:schemeClr>
                        </a:solidFill>
                        <a:latin typeface="Arial" panose="020B0604020202020204" pitchFamily="34" charset="0"/>
                        <a:cs typeface="Arial" panose="020B0604020202020204" pitchFamily="34" charset="0"/>
                      </a:endParaRPr>
                    </a:p>
                  </a:txBody>
                  <a:tcPr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tx2">
                        <a:lumMod val="10000"/>
                        <a:lumOff val="90000"/>
                      </a:schemeClr>
                    </a:solidFill>
                  </a:tcPr>
                </a:tc>
                <a:tc>
                  <a:txBody>
                    <a:bodyPr/>
                    <a:lstStyle/>
                    <a:p>
                      <a:r>
                        <a:rPr lang="it-IT" sz="1200" dirty="0">
                          <a:solidFill>
                            <a:schemeClr val="tx2">
                              <a:lumMod val="90000"/>
                              <a:lumOff val="10000"/>
                            </a:schemeClr>
                          </a:solidFill>
                          <a:latin typeface="Arial" panose="020B0604020202020204" pitchFamily="34" charset="0"/>
                          <a:cs typeface="Arial" panose="020B0604020202020204" pitchFamily="34" charset="0"/>
                        </a:rPr>
                        <a:t>Self-management,</a:t>
                      </a:r>
                      <a:r>
                        <a:rPr lang="en-GB" sz="1200" noProof="0" dirty="0">
                          <a:solidFill>
                            <a:schemeClr val="tx2">
                              <a:lumMod val="90000"/>
                              <a:lumOff val="10000"/>
                            </a:schemeClr>
                          </a:solidFill>
                          <a:latin typeface="Arial" panose="020B0604020202020204" pitchFamily="34" charset="0"/>
                          <a:cs typeface="Arial" panose="020B0604020202020204" pitchFamily="34" charset="0"/>
                        </a:rPr>
                        <a:t>supervise others</a:t>
                      </a:r>
                      <a:endParaRPr lang="it-IT" sz="1200" dirty="0">
                        <a:solidFill>
                          <a:schemeClr val="tx2">
                            <a:lumMod val="90000"/>
                            <a:lumOff val="10000"/>
                          </a:schemeClr>
                        </a:solidFill>
                        <a:latin typeface="Arial" panose="020B0604020202020204" pitchFamily="34" charset="0"/>
                        <a:cs typeface="Arial" panose="020B0604020202020204" pitchFamily="34" charset="0"/>
                      </a:endParaRPr>
                    </a:p>
                  </a:txBody>
                  <a:tcPr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tx2">
                        <a:lumMod val="10000"/>
                        <a:lumOff val="90000"/>
                      </a:schemeClr>
                    </a:solidFill>
                  </a:tcPr>
                </a:tc>
                <a:tc>
                  <a:txBody>
                    <a:bodyPr/>
                    <a:lstStyle/>
                    <a:p>
                      <a:r>
                        <a:rPr lang="en-US" sz="1200" dirty="0">
                          <a:solidFill>
                            <a:schemeClr val="tx2">
                              <a:lumMod val="90000"/>
                              <a:lumOff val="10000"/>
                            </a:schemeClr>
                          </a:solidFill>
                          <a:latin typeface="Arial" panose="020B0604020202020204" pitchFamily="34" charset="0"/>
                          <a:cs typeface="Arial" panose="020B0604020202020204" pitchFamily="34" charset="0"/>
                        </a:rPr>
                        <a:t>Manage/</a:t>
                      </a:r>
                    </a:p>
                    <a:p>
                      <a:r>
                        <a:rPr lang="en-US" sz="1200" dirty="0">
                          <a:solidFill>
                            <a:schemeClr val="tx2">
                              <a:lumMod val="90000"/>
                              <a:lumOff val="10000"/>
                            </a:schemeClr>
                          </a:solidFill>
                          <a:latin typeface="Arial" panose="020B0604020202020204" pitchFamily="34" charset="0"/>
                          <a:cs typeface="Arial" panose="020B0604020202020204" pitchFamily="34" charset="0"/>
                        </a:rPr>
                        <a:t>supervise in changing contexts</a:t>
                      </a:r>
                      <a:endParaRPr lang="it-IT" sz="1200" dirty="0">
                        <a:solidFill>
                          <a:schemeClr val="tx2">
                            <a:lumMod val="90000"/>
                            <a:lumOff val="10000"/>
                          </a:schemeClr>
                        </a:solidFill>
                        <a:latin typeface="Arial" panose="020B0604020202020204" pitchFamily="34" charset="0"/>
                        <a:cs typeface="Arial" panose="020B0604020202020204" pitchFamily="34" charset="0"/>
                      </a:endParaRPr>
                    </a:p>
                  </a:txBody>
                  <a:tcPr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tx2">
                        <a:lumMod val="10000"/>
                        <a:lumOff val="90000"/>
                      </a:schemeClr>
                    </a:solidFill>
                  </a:tcPr>
                </a:tc>
                <a:tc>
                  <a:txBody>
                    <a:bodyPr/>
                    <a:lstStyle/>
                    <a:p>
                      <a:r>
                        <a:rPr lang="en-US" sz="1200" dirty="0">
                          <a:solidFill>
                            <a:schemeClr val="tx2">
                              <a:lumMod val="90000"/>
                              <a:lumOff val="10000"/>
                            </a:schemeClr>
                          </a:solidFill>
                          <a:latin typeface="Arial" panose="020B0604020202020204" pitchFamily="34" charset="0"/>
                          <a:cs typeface="Arial" panose="020B0604020202020204" pitchFamily="34" charset="0"/>
                        </a:rPr>
                        <a:t>Manage complex activities</a:t>
                      </a:r>
                      <a:endParaRPr lang="it-IT" sz="1200" dirty="0">
                        <a:solidFill>
                          <a:schemeClr val="tx2">
                            <a:lumMod val="90000"/>
                            <a:lumOff val="10000"/>
                          </a:schemeClr>
                        </a:solidFill>
                        <a:latin typeface="Arial" panose="020B0604020202020204" pitchFamily="34" charset="0"/>
                        <a:cs typeface="Arial" panose="020B0604020202020204" pitchFamily="34" charset="0"/>
                      </a:endParaRPr>
                    </a:p>
                  </a:txBody>
                  <a:tcPr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tx2">
                        <a:lumMod val="10000"/>
                        <a:lumOff val="90000"/>
                      </a:schemeClr>
                    </a:solidFill>
                  </a:tcPr>
                </a:tc>
                <a:tc>
                  <a:txBody>
                    <a:bodyPr/>
                    <a:lstStyle/>
                    <a:p>
                      <a:r>
                        <a:rPr lang="en-US" sz="1200" dirty="0">
                          <a:solidFill>
                            <a:schemeClr val="tx2">
                              <a:lumMod val="90000"/>
                              <a:lumOff val="10000"/>
                            </a:schemeClr>
                          </a:solidFill>
                          <a:latin typeface="Arial" panose="020B0604020202020204" pitchFamily="34" charset="0"/>
                          <a:cs typeface="Arial" panose="020B0604020202020204" pitchFamily="34" charset="0"/>
                        </a:rPr>
                        <a:t>Lead and manage professional development</a:t>
                      </a:r>
                      <a:endParaRPr lang="it-IT" sz="1200" dirty="0">
                        <a:solidFill>
                          <a:schemeClr val="tx2">
                            <a:lumMod val="90000"/>
                            <a:lumOff val="10000"/>
                          </a:schemeClr>
                        </a:solidFill>
                        <a:latin typeface="Arial" panose="020B0604020202020204" pitchFamily="34" charset="0"/>
                        <a:cs typeface="Arial" panose="020B0604020202020204" pitchFamily="34" charset="0"/>
                      </a:endParaRPr>
                    </a:p>
                  </a:txBody>
                  <a:tcPr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tx2">
                        <a:lumMod val="10000"/>
                        <a:lumOff val="90000"/>
                      </a:schemeClr>
                    </a:solidFill>
                  </a:tcPr>
                </a:tc>
                <a:tc>
                  <a:txBody>
                    <a:bodyPr/>
                    <a:lstStyle/>
                    <a:p>
                      <a:r>
                        <a:rPr lang="en-US" sz="1200" dirty="0">
                          <a:solidFill>
                            <a:schemeClr val="tx2">
                              <a:lumMod val="90000"/>
                              <a:lumOff val="10000"/>
                            </a:schemeClr>
                          </a:solidFill>
                          <a:latin typeface="Arial" panose="020B0604020202020204" pitchFamily="34" charset="0"/>
                          <a:cs typeface="Arial" panose="020B0604020202020204" pitchFamily="34" charset="0"/>
                        </a:rPr>
                        <a:t>Lead and transform complex, unpredictable contexts</a:t>
                      </a:r>
                      <a:endParaRPr lang="it-IT" sz="1200" dirty="0">
                        <a:solidFill>
                          <a:schemeClr val="tx2">
                            <a:lumMod val="90000"/>
                            <a:lumOff val="10000"/>
                          </a:schemeClr>
                        </a:solidFill>
                        <a:latin typeface="Arial" panose="020B0604020202020204" pitchFamily="34" charset="0"/>
                        <a:cs typeface="Arial" panose="020B0604020202020204" pitchFamily="34" charset="0"/>
                      </a:endParaRPr>
                    </a:p>
                  </a:txBody>
                  <a:tcPr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tx2">
                        <a:lumMod val="10000"/>
                        <a:lumOff val="90000"/>
                      </a:schemeClr>
                    </a:solidFill>
                  </a:tcPr>
                </a:tc>
                <a:extLst>
                  <a:ext uri="{0D108BD9-81ED-4DB2-BD59-A6C34878D82A}">
                    <a16:rowId xmlns:a16="http://schemas.microsoft.com/office/drawing/2014/main" val="1358493317"/>
                  </a:ext>
                </a:extLst>
              </a:tr>
            </a:tbl>
          </a:graphicData>
        </a:graphic>
      </p:graphicFrame>
      <p:sp>
        <p:nvSpPr>
          <p:cNvPr id="12" name="Titolo 1">
            <a:extLst>
              <a:ext uri="{FF2B5EF4-FFF2-40B4-BE49-F238E27FC236}">
                <a16:creationId xmlns:a16="http://schemas.microsoft.com/office/drawing/2014/main" id="{5A951FFB-32EF-1858-65B6-9F7FF747ED65}"/>
              </a:ext>
            </a:extLst>
          </p:cNvPr>
          <p:cNvSpPr>
            <a:spLocks noGrp="1"/>
          </p:cNvSpPr>
          <p:nvPr>
            <p:ph type="title"/>
          </p:nvPr>
        </p:nvSpPr>
        <p:spPr>
          <a:xfrm>
            <a:off x="838200" y="365125"/>
            <a:ext cx="10515600" cy="585053"/>
          </a:xfrm>
        </p:spPr>
        <p:txBody>
          <a:bodyPr>
            <a:normAutofit fontScale="90000"/>
          </a:bodyPr>
          <a:lstStyle/>
          <a:p>
            <a:r>
              <a:rPr lang="en-GB" sz="3600" dirty="0">
                <a:solidFill>
                  <a:srgbClr val="0069B8"/>
                </a:solidFill>
                <a:latin typeface="Arial" panose="020B0604020202020204" pitchFamily="34" charset="0"/>
                <a:cs typeface="Arial" panose="020B0604020202020204" pitchFamily="34" charset="0"/>
              </a:rPr>
              <a:t>WHAT IT IS</a:t>
            </a:r>
            <a:endParaRPr lang="en-GB" sz="3600" noProof="0" dirty="0">
              <a:solidFill>
                <a:srgbClr val="0069B8"/>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7575755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EAF22C-8037-D2F5-99B7-1658E61D96B6}"/>
            </a:ext>
          </a:extLst>
        </p:cNvPr>
        <p:cNvGrpSpPr/>
        <p:nvPr/>
      </p:nvGrpSpPr>
      <p:grpSpPr>
        <a:xfrm>
          <a:off x="0" y="0"/>
          <a:ext cx="0" cy="0"/>
          <a:chOff x="0" y="0"/>
          <a:chExt cx="0" cy="0"/>
        </a:xfrm>
      </p:grpSpPr>
      <p:sp>
        <p:nvSpPr>
          <p:cNvPr id="8" name="Titolo 1">
            <a:extLst>
              <a:ext uri="{FF2B5EF4-FFF2-40B4-BE49-F238E27FC236}">
                <a16:creationId xmlns:a16="http://schemas.microsoft.com/office/drawing/2014/main" id="{68A216C0-C12F-CD14-A1C5-3DAA3BD36590}"/>
              </a:ext>
            </a:extLst>
          </p:cNvPr>
          <p:cNvSpPr>
            <a:spLocks noGrp="1"/>
          </p:cNvSpPr>
          <p:nvPr>
            <p:ph type="title"/>
          </p:nvPr>
        </p:nvSpPr>
        <p:spPr>
          <a:xfrm>
            <a:off x="838200" y="365125"/>
            <a:ext cx="10515600" cy="585053"/>
          </a:xfrm>
        </p:spPr>
        <p:txBody>
          <a:bodyPr>
            <a:normAutofit fontScale="90000"/>
          </a:bodyPr>
          <a:lstStyle/>
          <a:p>
            <a:r>
              <a:rPr lang="en-GB" sz="3600" dirty="0">
                <a:solidFill>
                  <a:srgbClr val="0069B8"/>
                </a:solidFill>
                <a:latin typeface="Arial" panose="020B0604020202020204" pitchFamily="34" charset="0"/>
                <a:cs typeface="Arial" panose="020B0604020202020204" pitchFamily="34" charset="0"/>
              </a:rPr>
              <a:t>WHAT IT IS FOR</a:t>
            </a:r>
            <a:endParaRPr lang="en-GB" sz="3600" noProof="0" dirty="0">
              <a:solidFill>
                <a:srgbClr val="0069B8"/>
              </a:solidFill>
              <a:latin typeface="Arial" panose="020B0604020202020204" pitchFamily="34" charset="0"/>
              <a:cs typeface="Arial" panose="020B0604020202020204" pitchFamily="34" charset="0"/>
            </a:endParaRPr>
          </a:p>
        </p:txBody>
      </p:sp>
      <p:sp>
        <p:nvSpPr>
          <p:cNvPr id="2" name="Segnaposto contenuto 2">
            <a:extLst>
              <a:ext uri="{FF2B5EF4-FFF2-40B4-BE49-F238E27FC236}">
                <a16:creationId xmlns:a16="http://schemas.microsoft.com/office/drawing/2014/main" id="{40CFCC1F-7A48-7469-26DA-8F78EFED6C9B}"/>
              </a:ext>
            </a:extLst>
          </p:cNvPr>
          <p:cNvSpPr txBox="1">
            <a:spLocks/>
          </p:cNvSpPr>
          <p:nvPr/>
        </p:nvSpPr>
        <p:spPr>
          <a:xfrm>
            <a:off x="838200" y="1153061"/>
            <a:ext cx="10515600" cy="435133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10000"/>
              </a:lnSpc>
              <a:spcBef>
                <a:spcPts val="0"/>
              </a:spcBef>
              <a:buNone/>
            </a:pPr>
            <a:r>
              <a:rPr lang="en-US" sz="1400" noProof="0" dirty="0">
                <a:solidFill>
                  <a:schemeClr val="tx2">
                    <a:lumMod val="90000"/>
                    <a:lumOff val="10000"/>
                  </a:schemeClr>
                </a:solidFill>
                <a:latin typeface="Arial" panose="020B0604020202020204" pitchFamily="34" charset="0"/>
                <a:cs typeface="Arial" panose="020B0604020202020204" pitchFamily="34" charset="0"/>
              </a:rPr>
              <a:t>The EQF is designed to improve the transparency, comparability and portability of qualifications across Europe. Its main purposes are to:</a:t>
            </a:r>
          </a:p>
          <a:p>
            <a:pPr>
              <a:lnSpc>
                <a:spcPct val="110000"/>
              </a:lnSpc>
              <a:spcBef>
                <a:spcPts val="0"/>
              </a:spcBef>
              <a:buClr>
                <a:schemeClr val="tx2">
                  <a:lumMod val="90000"/>
                  <a:lumOff val="10000"/>
                </a:schemeClr>
              </a:buClr>
              <a:buFont typeface="Courier New" panose="02070309020205020404" pitchFamily="49" charset="0"/>
              <a:buChar char="o"/>
            </a:pPr>
            <a:endParaRPr lang="en-US" sz="1400" noProof="0" dirty="0">
              <a:solidFill>
                <a:schemeClr val="tx2">
                  <a:lumMod val="90000"/>
                  <a:lumOff val="10000"/>
                </a:schemeClr>
              </a:solidFill>
              <a:latin typeface="Arial" panose="020B0604020202020204" pitchFamily="34" charset="0"/>
              <a:cs typeface="Arial" panose="020B0604020202020204" pitchFamily="34" charset="0"/>
            </a:endParaRPr>
          </a:p>
          <a:p>
            <a:pPr>
              <a:lnSpc>
                <a:spcPct val="110000"/>
              </a:lnSpc>
              <a:spcBef>
                <a:spcPts val="0"/>
              </a:spcBef>
              <a:buClr>
                <a:schemeClr val="tx2">
                  <a:lumMod val="90000"/>
                  <a:lumOff val="10000"/>
                </a:schemeClr>
              </a:buClr>
              <a:buFont typeface="Courier New" panose="02070309020205020404" pitchFamily="49" charset="0"/>
              <a:buChar char="o"/>
            </a:pPr>
            <a:r>
              <a:rPr lang="en-US" sz="1400" noProof="0" dirty="0">
                <a:solidFill>
                  <a:schemeClr val="tx2">
                    <a:lumMod val="90000"/>
                    <a:lumOff val="10000"/>
                  </a:schemeClr>
                </a:solidFill>
                <a:latin typeface="Arial" panose="020B0604020202020204" pitchFamily="34" charset="0"/>
                <a:cs typeface="Arial" panose="020B0604020202020204" pitchFamily="34" charset="0"/>
              </a:rPr>
              <a:t>Provide a common reference framework that makes national qualifications easier to understand across countries</a:t>
            </a:r>
          </a:p>
          <a:p>
            <a:pPr>
              <a:lnSpc>
                <a:spcPct val="110000"/>
              </a:lnSpc>
              <a:spcBef>
                <a:spcPts val="0"/>
              </a:spcBef>
              <a:buClr>
                <a:schemeClr val="tx2">
                  <a:lumMod val="90000"/>
                  <a:lumOff val="10000"/>
                </a:schemeClr>
              </a:buClr>
              <a:buFont typeface="Courier New" panose="02070309020205020404" pitchFamily="49" charset="0"/>
              <a:buChar char="o"/>
            </a:pPr>
            <a:endParaRPr lang="en-US" sz="1400" noProof="0" dirty="0">
              <a:solidFill>
                <a:schemeClr val="tx2">
                  <a:lumMod val="90000"/>
                  <a:lumOff val="10000"/>
                </a:schemeClr>
              </a:solidFill>
              <a:latin typeface="Arial" panose="020B0604020202020204" pitchFamily="34" charset="0"/>
              <a:cs typeface="Arial" panose="020B0604020202020204" pitchFamily="34" charset="0"/>
            </a:endParaRPr>
          </a:p>
          <a:p>
            <a:pPr>
              <a:lnSpc>
                <a:spcPct val="110000"/>
              </a:lnSpc>
              <a:spcBef>
                <a:spcPts val="0"/>
              </a:spcBef>
              <a:buClr>
                <a:schemeClr val="tx2">
                  <a:lumMod val="90000"/>
                  <a:lumOff val="10000"/>
                </a:schemeClr>
              </a:buClr>
              <a:buFont typeface="Courier New" panose="02070309020205020404" pitchFamily="49" charset="0"/>
              <a:buChar char="o"/>
            </a:pPr>
            <a:r>
              <a:rPr lang="en-GB" sz="1400" noProof="0" dirty="0">
                <a:solidFill>
                  <a:schemeClr val="tx2">
                    <a:lumMod val="90000"/>
                    <a:lumOff val="10000"/>
                  </a:schemeClr>
                </a:solidFill>
                <a:latin typeface="Arial" panose="020B0604020202020204" pitchFamily="34" charset="0"/>
                <a:cs typeface="Arial" panose="020B0604020202020204" pitchFamily="34" charset="0"/>
              </a:rPr>
              <a:t>Support geographical and professional mobility by enabling employers, education providers and individuals to compare learning outcomes internationally</a:t>
            </a:r>
          </a:p>
          <a:p>
            <a:pPr>
              <a:lnSpc>
                <a:spcPct val="110000"/>
              </a:lnSpc>
              <a:spcBef>
                <a:spcPts val="0"/>
              </a:spcBef>
              <a:buClr>
                <a:schemeClr val="tx2">
                  <a:lumMod val="90000"/>
                  <a:lumOff val="10000"/>
                </a:schemeClr>
              </a:buClr>
              <a:buFont typeface="Courier New" panose="02070309020205020404" pitchFamily="49" charset="0"/>
              <a:buChar char="o"/>
            </a:pPr>
            <a:endParaRPr lang="en-GB" sz="1400" noProof="0" dirty="0">
              <a:solidFill>
                <a:schemeClr val="tx2">
                  <a:lumMod val="90000"/>
                  <a:lumOff val="10000"/>
                </a:schemeClr>
              </a:solidFill>
              <a:latin typeface="Arial" panose="020B0604020202020204" pitchFamily="34" charset="0"/>
              <a:cs typeface="Arial" panose="020B0604020202020204" pitchFamily="34" charset="0"/>
            </a:endParaRPr>
          </a:p>
          <a:p>
            <a:pPr>
              <a:lnSpc>
                <a:spcPct val="110000"/>
              </a:lnSpc>
              <a:spcBef>
                <a:spcPts val="0"/>
              </a:spcBef>
              <a:buClr>
                <a:schemeClr val="tx2">
                  <a:lumMod val="90000"/>
                  <a:lumOff val="10000"/>
                </a:schemeClr>
              </a:buClr>
              <a:buFont typeface="Courier New" panose="02070309020205020404" pitchFamily="49" charset="0"/>
              <a:buChar char="o"/>
            </a:pPr>
            <a:r>
              <a:rPr lang="en-GB" sz="1400" noProof="0" dirty="0">
                <a:solidFill>
                  <a:schemeClr val="tx2">
                    <a:lumMod val="90000"/>
                    <a:lumOff val="10000"/>
                  </a:schemeClr>
                </a:solidFill>
                <a:latin typeface="Arial" panose="020B0604020202020204" pitchFamily="34" charset="0"/>
                <a:cs typeface="Arial" panose="020B0604020202020204" pitchFamily="34" charset="0"/>
              </a:rPr>
              <a:t>Strengthen the link between education, training and the labour market through a shared language based on learning outcomes</a:t>
            </a:r>
          </a:p>
          <a:p>
            <a:pPr>
              <a:lnSpc>
                <a:spcPct val="110000"/>
              </a:lnSpc>
              <a:spcBef>
                <a:spcPts val="0"/>
              </a:spcBef>
              <a:buClr>
                <a:schemeClr val="tx2">
                  <a:lumMod val="90000"/>
                  <a:lumOff val="10000"/>
                </a:schemeClr>
              </a:buClr>
              <a:buFont typeface="Courier New" panose="02070309020205020404" pitchFamily="49" charset="0"/>
              <a:buChar char="o"/>
            </a:pPr>
            <a:endParaRPr lang="en-GB" sz="1400" noProof="0" dirty="0">
              <a:solidFill>
                <a:schemeClr val="tx2">
                  <a:lumMod val="90000"/>
                  <a:lumOff val="10000"/>
                </a:schemeClr>
              </a:solidFill>
              <a:latin typeface="Arial" panose="020B0604020202020204" pitchFamily="34" charset="0"/>
              <a:cs typeface="Arial" panose="020B0604020202020204" pitchFamily="34" charset="0"/>
            </a:endParaRPr>
          </a:p>
          <a:p>
            <a:pPr>
              <a:lnSpc>
                <a:spcPct val="110000"/>
              </a:lnSpc>
              <a:spcBef>
                <a:spcPts val="0"/>
              </a:spcBef>
              <a:buClr>
                <a:schemeClr val="tx2">
                  <a:lumMod val="90000"/>
                  <a:lumOff val="10000"/>
                </a:schemeClr>
              </a:buClr>
              <a:buFont typeface="Courier New" panose="02070309020205020404" pitchFamily="49" charset="0"/>
              <a:buChar char="o"/>
            </a:pPr>
            <a:r>
              <a:rPr lang="en-GB" sz="1400" noProof="0" dirty="0">
                <a:solidFill>
                  <a:schemeClr val="tx2">
                    <a:lumMod val="90000"/>
                    <a:lumOff val="10000"/>
                  </a:schemeClr>
                </a:solidFill>
                <a:latin typeface="Arial" panose="020B0604020202020204" pitchFamily="34" charset="0"/>
                <a:cs typeface="Arial" panose="020B0604020202020204" pitchFamily="34" charset="0"/>
              </a:rPr>
              <a:t>Facilitate the recognition of qualifications and prior learning, including skills acquired in non-formal and informal contexts</a:t>
            </a:r>
          </a:p>
          <a:p>
            <a:pPr>
              <a:lnSpc>
                <a:spcPct val="110000"/>
              </a:lnSpc>
              <a:spcBef>
                <a:spcPts val="0"/>
              </a:spcBef>
              <a:buClr>
                <a:schemeClr val="tx2">
                  <a:lumMod val="90000"/>
                  <a:lumOff val="10000"/>
                </a:schemeClr>
              </a:buClr>
              <a:buFont typeface="Courier New" panose="02070309020205020404" pitchFamily="49" charset="0"/>
              <a:buChar char="o"/>
            </a:pPr>
            <a:endParaRPr lang="en-GB" sz="1400" noProof="0" dirty="0">
              <a:solidFill>
                <a:schemeClr val="tx2">
                  <a:lumMod val="90000"/>
                  <a:lumOff val="10000"/>
                </a:schemeClr>
              </a:solidFill>
              <a:latin typeface="Arial" panose="020B0604020202020204" pitchFamily="34" charset="0"/>
              <a:cs typeface="Arial" panose="020B0604020202020204" pitchFamily="34" charset="0"/>
            </a:endParaRPr>
          </a:p>
          <a:p>
            <a:pPr>
              <a:lnSpc>
                <a:spcPct val="110000"/>
              </a:lnSpc>
              <a:spcBef>
                <a:spcPts val="0"/>
              </a:spcBef>
              <a:buClr>
                <a:schemeClr val="tx2">
                  <a:lumMod val="90000"/>
                  <a:lumOff val="10000"/>
                </a:schemeClr>
              </a:buClr>
              <a:buFont typeface="Courier New" panose="02070309020205020404" pitchFamily="49" charset="0"/>
              <a:buChar char="o"/>
            </a:pPr>
            <a:r>
              <a:rPr lang="en-GB" sz="1400" noProof="0" dirty="0">
                <a:solidFill>
                  <a:schemeClr val="tx2">
                    <a:lumMod val="90000"/>
                    <a:lumOff val="10000"/>
                  </a:schemeClr>
                </a:solidFill>
                <a:latin typeface="Arial" panose="020B0604020202020204" pitchFamily="34" charset="0"/>
                <a:cs typeface="Arial" panose="020B0604020202020204" pitchFamily="34" charset="0"/>
              </a:rPr>
              <a:t>Guide national reforms by helping countries align and modernise their qualifications systems through referencing to EQF levels</a:t>
            </a:r>
          </a:p>
          <a:p>
            <a:pPr>
              <a:lnSpc>
                <a:spcPct val="110000"/>
              </a:lnSpc>
              <a:spcBef>
                <a:spcPts val="0"/>
              </a:spcBef>
              <a:buClr>
                <a:schemeClr val="tx2">
                  <a:lumMod val="90000"/>
                  <a:lumOff val="10000"/>
                </a:schemeClr>
              </a:buClr>
              <a:buFont typeface="Courier New" panose="02070309020205020404" pitchFamily="49" charset="0"/>
              <a:buChar char="o"/>
            </a:pPr>
            <a:endParaRPr lang="en-GB" sz="1400" noProof="0" dirty="0">
              <a:solidFill>
                <a:schemeClr val="tx2">
                  <a:lumMod val="90000"/>
                  <a:lumOff val="10000"/>
                </a:schemeClr>
              </a:solidFill>
              <a:latin typeface="Arial" panose="020B0604020202020204" pitchFamily="34" charset="0"/>
              <a:cs typeface="Arial" panose="020B0604020202020204" pitchFamily="34" charset="0"/>
            </a:endParaRPr>
          </a:p>
          <a:p>
            <a:pPr>
              <a:lnSpc>
                <a:spcPct val="110000"/>
              </a:lnSpc>
              <a:spcBef>
                <a:spcPts val="0"/>
              </a:spcBef>
              <a:buClr>
                <a:schemeClr val="tx2">
                  <a:lumMod val="90000"/>
                  <a:lumOff val="10000"/>
                </a:schemeClr>
              </a:buClr>
              <a:buFont typeface="Courier New" panose="02070309020205020404" pitchFamily="49" charset="0"/>
              <a:buChar char="o"/>
            </a:pPr>
            <a:r>
              <a:rPr lang="en-GB" sz="1400" noProof="0" dirty="0">
                <a:solidFill>
                  <a:schemeClr val="tx2">
                    <a:lumMod val="90000"/>
                    <a:lumOff val="10000"/>
                  </a:schemeClr>
                </a:solidFill>
                <a:latin typeface="Arial" panose="020B0604020202020204" pitchFamily="34" charset="0"/>
                <a:cs typeface="Arial" panose="020B0604020202020204" pitchFamily="34" charset="0"/>
              </a:rPr>
              <a:t>Enhance the quality, relevance and credibility of qualifications through the promotion of outcome-based approaches</a:t>
            </a:r>
          </a:p>
        </p:txBody>
      </p:sp>
    </p:spTree>
    <p:extLst>
      <p:ext uri="{BB962C8B-B14F-4D97-AF65-F5344CB8AC3E}">
        <p14:creationId xmlns:p14="http://schemas.microsoft.com/office/powerpoint/2010/main" val="219473793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58631A-7D1D-7C06-B302-EEA7FA348A2D}"/>
            </a:ext>
          </a:extLst>
        </p:cNvPr>
        <p:cNvGrpSpPr/>
        <p:nvPr/>
      </p:nvGrpSpPr>
      <p:grpSpPr>
        <a:xfrm>
          <a:off x="0" y="0"/>
          <a:ext cx="0" cy="0"/>
          <a:chOff x="0" y="0"/>
          <a:chExt cx="0" cy="0"/>
        </a:xfrm>
      </p:grpSpPr>
      <p:sp>
        <p:nvSpPr>
          <p:cNvPr id="8" name="Titolo 1">
            <a:extLst>
              <a:ext uri="{FF2B5EF4-FFF2-40B4-BE49-F238E27FC236}">
                <a16:creationId xmlns:a16="http://schemas.microsoft.com/office/drawing/2014/main" id="{613A9B58-9FDF-D7E6-0EC0-12C9455F6A06}"/>
              </a:ext>
            </a:extLst>
          </p:cNvPr>
          <p:cNvSpPr>
            <a:spLocks noGrp="1"/>
          </p:cNvSpPr>
          <p:nvPr>
            <p:ph type="title"/>
          </p:nvPr>
        </p:nvSpPr>
        <p:spPr>
          <a:xfrm>
            <a:off x="838200" y="365125"/>
            <a:ext cx="10515600" cy="585053"/>
          </a:xfrm>
        </p:spPr>
        <p:txBody>
          <a:bodyPr>
            <a:normAutofit fontScale="90000"/>
          </a:bodyPr>
          <a:lstStyle/>
          <a:p>
            <a:r>
              <a:rPr lang="en-GB" sz="3600" noProof="0" dirty="0">
                <a:solidFill>
                  <a:srgbClr val="0069B8"/>
                </a:solidFill>
                <a:latin typeface="Arial" panose="020B0604020202020204" pitchFamily="34" charset="0"/>
                <a:cs typeface="Arial" panose="020B0604020202020204" pitchFamily="34" charset="0"/>
              </a:rPr>
              <a:t>HOW IT IS USED</a:t>
            </a:r>
          </a:p>
        </p:txBody>
      </p:sp>
      <p:graphicFrame>
        <p:nvGraphicFramePr>
          <p:cNvPr id="3" name="Tabella 2">
            <a:extLst>
              <a:ext uri="{FF2B5EF4-FFF2-40B4-BE49-F238E27FC236}">
                <a16:creationId xmlns:a16="http://schemas.microsoft.com/office/drawing/2014/main" id="{67F4E999-39DF-5D59-8AE2-8FAA6C0185A4}"/>
              </a:ext>
            </a:extLst>
          </p:cNvPr>
          <p:cNvGraphicFramePr>
            <a:graphicFrameLocks noGrp="1"/>
          </p:cNvGraphicFramePr>
          <p:nvPr>
            <p:extLst>
              <p:ext uri="{D42A27DB-BD31-4B8C-83A1-F6EECF244321}">
                <p14:modId xmlns:p14="http://schemas.microsoft.com/office/powerpoint/2010/main" val="698068592"/>
              </p:ext>
            </p:extLst>
          </p:nvPr>
        </p:nvGraphicFramePr>
        <p:xfrm>
          <a:off x="891540" y="1738114"/>
          <a:ext cx="10462260" cy="4129287"/>
        </p:xfrm>
        <a:graphic>
          <a:graphicData uri="http://schemas.openxmlformats.org/drawingml/2006/table">
            <a:tbl>
              <a:tblPr/>
              <a:tblGrid>
                <a:gridCol w="3505928">
                  <a:extLst>
                    <a:ext uri="{9D8B030D-6E8A-4147-A177-3AD203B41FA5}">
                      <a16:colId xmlns:a16="http://schemas.microsoft.com/office/drawing/2014/main" val="3646937947"/>
                    </a:ext>
                  </a:extLst>
                </a:gridCol>
                <a:gridCol w="6956332">
                  <a:extLst>
                    <a:ext uri="{9D8B030D-6E8A-4147-A177-3AD203B41FA5}">
                      <a16:colId xmlns:a16="http://schemas.microsoft.com/office/drawing/2014/main" val="552480264"/>
                    </a:ext>
                  </a:extLst>
                </a:gridCol>
              </a:tblGrid>
              <a:tr h="441087">
                <a:tc>
                  <a:txBody>
                    <a:bodyPr/>
                    <a:lstStyle/>
                    <a:p>
                      <a:pPr algn="ctr">
                        <a:buNone/>
                      </a:pPr>
                      <a:r>
                        <a:rPr lang="en-GB" sz="1400" b="1" noProof="0" dirty="0">
                          <a:solidFill>
                            <a:schemeClr val="bg1"/>
                          </a:solidFill>
                          <a:latin typeface="Arial" panose="020B0604020202020204" pitchFamily="34" charset="0"/>
                          <a:cs typeface="Arial" panose="020B0604020202020204" pitchFamily="34" charset="0"/>
                        </a:rPr>
                        <a:t>USE</a:t>
                      </a:r>
                      <a:endParaRPr lang="en-GB" sz="1400" noProof="0" dirty="0">
                        <a:solidFill>
                          <a:schemeClr val="bg1"/>
                        </a:solidFill>
                        <a:latin typeface="Arial" panose="020B0604020202020204" pitchFamily="34" charset="0"/>
                        <a:cs typeface="Arial" panose="020B0604020202020204" pitchFamily="34" charset="0"/>
                      </a:endParaRPr>
                    </a:p>
                  </a:txBody>
                  <a:tcPr marL="71333" marR="71333" marT="35667" marB="35667"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tx2">
                        <a:lumMod val="90000"/>
                        <a:lumOff val="10000"/>
                      </a:schemeClr>
                    </a:solidFill>
                  </a:tcPr>
                </a:tc>
                <a:tc>
                  <a:txBody>
                    <a:bodyPr/>
                    <a:lstStyle/>
                    <a:p>
                      <a:pPr algn="ctr">
                        <a:buNone/>
                      </a:pPr>
                      <a:r>
                        <a:rPr lang="it-IT" sz="1400" b="1" dirty="0">
                          <a:solidFill>
                            <a:schemeClr val="bg1"/>
                          </a:solidFill>
                          <a:latin typeface="Arial" panose="020B0604020202020204" pitchFamily="34" charset="0"/>
                          <a:cs typeface="Arial" panose="020B0604020202020204" pitchFamily="34" charset="0"/>
                        </a:rPr>
                        <a:t>DESCRIPTION</a:t>
                      </a:r>
                      <a:endParaRPr lang="it-IT" sz="1400" dirty="0">
                        <a:solidFill>
                          <a:schemeClr val="bg1"/>
                        </a:solidFill>
                        <a:latin typeface="Arial" panose="020B0604020202020204" pitchFamily="34" charset="0"/>
                        <a:cs typeface="Arial" panose="020B0604020202020204" pitchFamily="34" charset="0"/>
                      </a:endParaRPr>
                    </a:p>
                  </a:txBody>
                  <a:tcPr marL="71333" marR="71333" marT="35667" marB="35667"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tx2">
                        <a:lumMod val="90000"/>
                        <a:lumOff val="10000"/>
                      </a:schemeClr>
                    </a:solidFill>
                  </a:tcPr>
                </a:tc>
                <a:extLst>
                  <a:ext uri="{0D108BD9-81ED-4DB2-BD59-A6C34878D82A}">
                    <a16:rowId xmlns:a16="http://schemas.microsoft.com/office/drawing/2014/main" val="1146174743"/>
                  </a:ext>
                </a:extLst>
              </a:tr>
              <a:tr h="614700">
                <a:tc>
                  <a:txBody>
                    <a:bodyPr/>
                    <a:lstStyle/>
                    <a:p>
                      <a:pPr>
                        <a:buNone/>
                      </a:pPr>
                      <a:r>
                        <a:rPr lang="en-GB" sz="1400" b="0" noProof="0" dirty="0">
                          <a:solidFill>
                            <a:schemeClr val="tx2">
                              <a:lumMod val="90000"/>
                              <a:lumOff val="10000"/>
                            </a:schemeClr>
                          </a:solidFill>
                          <a:latin typeface="Arial" panose="020B0604020202020204" pitchFamily="34" charset="0"/>
                          <a:cs typeface="Arial" panose="020B0604020202020204" pitchFamily="34" charset="0"/>
                        </a:rPr>
                        <a:t>Referencing of NQFs</a:t>
                      </a:r>
                    </a:p>
                  </a:txBody>
                  <a:tcPr marL="71333" marR="71333" marT="35667" marB="35667"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tx2">
                        <a:lumMod val="10000"/>
                        <a:lumOff val="90000"/>
                      </a:schemeClr>
                    </a:solidFill>
                  </a:tcPr>
                </a:tc>
                <a:tc>
                  <a:txBody>
                    <a:bodyPr/>
                    <a:lstStyle/>
                    <a:p>
                      <a:pPr>
                        <a:buNone/>
                      </a:pPr>
                      <a:r>
                        <a:rPr lang="en-GB" sz="1400" noProof="0" dirty="0">
                          <a:solidFill>
                            <a:schemeClr val="tx2">
                              <a:lumMod val="90000"/>
                              <a:lumOff val="10000"/>
                            </a:schemeClr>
                          </a:solidFill>
                          <a:latin typeface="Arial" panose="020B0604020202020204" pitchFamily="34" charset="0"/>
                          <a:cs typeface="Arial" panose="020B0604020202020204" pitchFamily="34" charset="0"/>
                        </a:rPr>
                        <a:t>Countries align their National Qualifications Frameworks (NQFs) to the eight EQF levels through an official referencing process</a:t>
                      </a:r>
                    </a:p>
                  </a:txBody>
                  <a:tcPr marL="71333" marR="71333" marT="35667" marB="35667"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tx2">
                        <a:lumMod val="10000"/>
                        <a:lumOff val="90000"/>
                      </a:schemeClr>
                    </a:solidFill>
                  </a:tcPr>
                </a:tc>
                <a:extLst>
                  <a:ext uri="{0D108BD9-81ED-4DB2-BD59-A6C34878D82A}">
                    <a16:rowId xmlns:a16="http://schemas.microsoft.com/office/drawing/2014/main" val="3992251525"/>
                  </a:ext>
                </a:extLst>
              </a:tr>
              <a:tr h="614700">
                <a:tc>
                  <a:txBody>
                    <a:bodyPr/>
                    <a:lstStyle/>
                    <a:p>
                      <a:pPr>
                        <a:buNone/>
                      </a:pPr>
                      <a:r>
                        <a:rPr lang="en-GB" sz="1400" b="0" noProof="0" dirty="0">
                          <a:solidFill>
                            <a:schemeClr val="tx2">
                              <a:lumMod val="90000"/>
                              <a:lumOff val="10000"/>
                            </a:schemeClr>
                          </a:solidFill>
                          <a:latin typeface="Arial" panose="020B0604020202020204" pitchFamily="34" charset="0"/>
                          <a:cs typeface="Arial" panose="020B0604020202020204" pitchFamily="34" charset="0"/>
                        </a:rPr>
                        <a:t>EQF level on qualifications</a:t>
                      </a:r>
                    </a:p>
                  </a:txBody>
                  <a:tcPr marL="71333" marR="71333" marT="35667" marB="35667"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tx2">
                        <a:lumMod val="10000"/>
                        <a:lumOff val="90000"/>
                      </a:schemeClr>
                    </a:solidFill>
                  </a:tcPr>
                </a:tc>
                <a:tc>
                  <a:txBody>
                    <a:bodyPr/>
                    <a:lstStyle/>
                    <a:p>
                      <a:pPr>
                        <a:buNone/>
                      </a:pPr>
                      <a:r>
                        <a:rPr lang="en-GB" sz="1400" noProof="0" dirty="0">
                          <a:solidFill>
                            <a:schemeClr val="tx2">
                              <a:lumMod val="90000"/>
                              <a:lumOff val="10000"/>
                            </a:schemeClr>
                          </a:solidFill>
                          <a:latin typeface="Arial" panose="020B0604020202020204" pitchFamily="34" charset="0"/>
                          <a:cs typeface="Arial" panose="020B0604020202020204" pitchFamily="34" charset="0"/>
                        </a:rPr>
                        <a:t>Certificates, diplomas and national databases display the corresponding EQF level to ensure cross-border transparency</a:t>
                      </a:r>
                    </a:p>
                  </a:txBody>
                  <a:tcPr marL="71333" marR="71333" marT="35667" marB="35667"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tx2">
                        <a:lumMod val="10000"/>
                        <a:lumOff val="90000"/>
                      </a:schemeClr>
                    </a:solidFill>
                  </a:tcPr>
                </a:tc>
                <a:extLst>
                  <a:ext uri="{0D108BD9-81ED-4DB2-BD59-A6C34878D82A}">
                    <a16:rowId xmlns:a16="http://schemas.microsoft.com/office/drawing/2014/main" val="4162615049"/>
                  </a:ext>
                </a:extLst>
              </a:tr>
              <a:tr h="614700">
                <a:tc>
                  <a:txBody>
                    <a:bodyPr/>
                    <a:lstStyle/>
                    <a:p>
                      <a:pPr>
                        <a:buNone/>
                      </a:pPr>
                      <a:r>
                        <a:rPr lang="en-GB" sz="1400" b="0" noProof="0" dirty="0">
                          <a:solidFill>
                            <a:schemeClr val="tx2">
                              <a:lumMod val="90000"/>
                              <a:lumOff val="10000"/>
                            </a:schemeClr>
                          </a:solidFill>
                          <a:latin typeface="Arial" panose="020B0604020202020204" pitchFamily="34" charset="0"/>
                          <a:cs typeface="Arial" panose="020B0604020202020204" pitchFamily="34" charset="0"/>
                        </a:rPr>
                        <a:t>Learning-outcomes alignment</a:t>
                      </a:r>
                    </a:p>
                  </a:txBody>
                  <a:tcPr marL="71333" marR="71333" marT="35667" marB="35667"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tx2">
                        <a:lumMod val="10000"/>
                        <a:lumOff val="90000"/>
                      </a:schemeClr>
                    </a:solidFill>
                  </a:tcPr>
                </a:tc>
                <a:tc>
                  <a:txBody>
                    <a:bodyPr/>
                    <a:lstStyle/>
                    <a:p>
                      <a:pPr>
                        <a:buNone/>
                      </a:pPr>
                      <a:r>
                        <a:rPr lang="en-GB" sz="1400" noProof="0" dirty="0">
                          <a:solidFill>
                            <a:schemeClr val="tx2">
                              <a:lumMod val="90000"/>
                              <a:lumOff val="10000"/>
                            </a:schemeClr>
                          </a:solidFill>
                          <a:latin typeface="Arial" panose="020B0604020202020204" pitchFamily="34" charset="0"/>
                          <a:cs typeface="Arial" panose="020B0604020202020204" pitchFamily="34" charset="0"/>
                        </a:rPr>
                        <a:t>Providers design curricula, assessments and qualifications based on learning outcomes consistent with EQF descriptors</a:t>
                      </a:r>
                    </a:p>
                  </a:txBody>
                  <a:tcPr marL="71333" marR="71333" marT="35667" marB="35667"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tx2">
                        <a:lumMod val="10000"/>
                        <a:lumOff val="90000"/>
                      </a:schemeClr>
                    </a:solidFill>
                  </a:tcPr>
                </a:tc>
                <a:extLst>
                  <a:ext uri="{0D108BD9-81ED-4DB2-BD59-A6C34878D82A}">
                    <a16:rowId xmlns:a16="http://schemas.microsoft.com/office/drawing/2014/main" val="3257568124"/>
                  </a:ext>
                </a:extLst>
              </a:tr>
              <a:tr h="614700">
                <a:tc>
                  <a:txBody>
                    <a:bodyPr/>
                    <a:lstStyle/>
                    <a:p>
                      <a:pPr>
                        <a:buNone/>
                      </a:pPr>
                      <a:r>
                        <a:rPr lang="en-GB" sz="1400" b="0" noProof="0" dirty="0">
                          <a:solidFill>
                            <a:schemeClr val="tx2">
                              <a:lumMod val="90000"/>
                              <a:lumOff val="10000"/>
                            </a:schemeClr>
                          </a:solidFill>
                          <a:latin typeface="Arial" panose="020B0604020202020204" pitchFamily="34" charset="0"/>
                          <a:cs typeface="Arial" panose="020B0604020202020204" pitchFamily="34" charset="0"/>
                        </a:rPr>
                        <a:t>Interoperability with EU tools</a:t>
                      </a:r>
                    </a:p>
                  </a:txBody>
                  <a:tcPr marL="71333" marR="71333" marT="35667" marB="35667"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tx2">
                        <a:lumMod val="10000"/>
                        <a:lumOff val="90000"/>
                      </a:schemeClr>
                    </a:solidFill>
                  </a:tcPr>
                </a:tc>
                <a:tc>
                  <a:txBody>
                    <a:bodyPr/>
                    <a:lstStyle/>
                    <a:p>
                      <a:pPr>
                        <a:buNone/>
                      </a:pPr>
                      <a:r>
                        <a:rPr lang="en-GB" sz="1400" noProof="0" dirty="0">
                          <a:solidFill>
                            <a:schemeClr val="tx2">
                              <a:lumMod val="90000"/>
                              <a:lumOff val="10000"/>
                            </a:schemeClr>
                          </a:solidFill>
                          <a:latin typeface="Arial" panose="020B0604020202020204" pitchFamily="34" charset="0"/>
                          <a:cs typeface="Arial" panose="020B0604020202020204" pitchFamily="34" charset="0"/>
                        </a:rPr>
                        <a:t>The EQF is integrated into </a:t>
                      </a:r>
                      <a:r>
                        <a:rPr lang="en-GB" sz="1400" noProof="0" dirty="0" err="1">
                          <a:solidFill>
                            <a:schemeClr val="tx2">
                              <a:lumMod val="90000"/>
                              <a:lumOff val="10000"/>
                            </a:schemeClr>
                          </a:solidFill>
                          <a:latin typeface="Arial" panose="020B0604020202020204" pitchFamily="34" charset="0"/>
                          <a:cs typeface="Arial" panose="020B0604020202020204" pitchFamily="34" charset="0"/>
                        </a:rPr>
                        <a:t>Europass</a:t>
                      </a:r>
                      <a:r>
                        <a:rPr lang="en-GB" sz="1400" noProof="0" dirty="0">
                          <a:solidFill>
                            <a:schemeClr val="tx2">
                              <a:lumMod val="90000"/>
                              <a:lumOff val="10000"/>
                            </a:schemeClr>
                          </a:solidFill>
                          <a:latin typeface="Arial" panose="020B0604020202020204" pitchFamily="34" charset="0"/>
                          <a:cs typeface="Arial" panose="020B0604020202020204" pitchFamily="34" charset="0"/>
                        </a:rPr>
                        <a:t>, ESCO, Cedefop skills intelligence, micro-credentials and EU Digital Credentials</a:t>
                      </a:r>
                    </a:p>
                  </a:txBody>
                  <a:tcPr marL="71333" marR="71333" marT="35667" marB="35667"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tx2">
                        <a:lumMod val="10000"/>
                        <a:lumOff val="90000"/>
                      </a:schemeClr>
                    </a:solidFill>
                  </a:tcPr>
                </a:tc>
                <a:extLst>
                  <a:ext uri="{0D108BD9-81ED-4DB2-BD59-A6C34878D82A}">
                    <a16:rowId xmlns:a16="http://schemas.microsoft.com/office/drawing/2014/main" val="3664569821"/>
                  </a:ext>
                </a:extLst>
              </a:tr>
              <a:tr h="614700">
                <a:tc>
                  <a:txBody>
                    <a:bodyPr/>
                    <a:lstStyle/>
                    <a:p>
                      <a:pPr>
                        <a:buNone/>
                      </a:pPr>
                      <a:r>
                        <a:rPr lang="en-GB" sz="1400" b="0" noProof="0" dirty="0">
                          <a:solidFill>
                            <a:schemeClr val="tx2">
                              <a:lumMod val="90000"/>
                              <a:lumOff val="10000"/>
                            </a:schemeClr>
                          </a:solidFill>
                          <a:latin typeface="Arial" panose="020B0604020202020204" pitchFamily="34" charset="0"/>
                          <a:cs typeface="Arial" panose="020B0604020202020204" pitchFamily="34" charset="0"/>
                        </a:rPr>
                        <a:t>Recognition of qualifications</a:t>
                      </a:r>
                    </a:p>
                  </a:txBody>
                  <a:tcPr marL="71333" marR="71333" marT="35667" marB="35667"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tx2">
                        <a:lumMod val="10000"/>
                        <a:lumOff val="90000"/>
                      </a:schemeClr>
                    </a:solidFill>
                  </a:tcPr>
                </a:tc>
                <a:tc>
                  <a:txBody>
                    <a:bodyPr/>
                    <a:lstStyle/>
                    <a:p>
                      <a:pPr>
                        <a:buNone/>
                      </a:pPr>
                      <a:r>
                        <a:rPr lang="en-GB" sz="1400" noProof="0" dirty="0">
                          <a:solidFill>
                            <a:schemeClr val="tx2">
                              <a:lumMod val="90000"/>
                              <a:lumOff val="10000"/>
                            </a:schemeClr>
                          </a:solidFill>
                          <a:latin typeface="Arial" panose="020B0604020202020204" pitchFamily="34" charset="0"/>
                          <a:cs typeface="Arial" panose="020B0604020202020204" pitchFamily="34" charset="0"/>
                        </a:rPr>
                        <a:t>Employers, universities and training bodies use EQF levels to compare and evaluate foreign qualifications</a:t>
                      </a:r>
                    </a:p>
                  </a:txBody>
                  <a:tcPr marL="71333" marR="71333" marT="35667" marB="35667"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tx2">
                        <a:lumMod val="10000"/>
                        <a:lumOff val="90000"/>
                      </a:schemeClr>
                    </a:solidFill>
                  </a:tcPr>
                </a:tc>
                <a:extLst>
                  <a:ext uri="{0D108BD9-81ED-4DB2-BD59-A6C34878D82A}">
                    <a16:rowId xmlns:a16="http://schemas.microsoft.com/office/drawing/2014/main" val="945300565"/>
                  </a:ext>
                </a:extLst>
              </a:tr>
              <a:tr h="614700">
                <a:tc>
                  <a:txBody>
                    <a:bodyPr/>
                    <a:lstStyle/>
                    <a:p>
                      <a:pPr>
                        <a:buNone/>
                      </a:pPr>
                      <a:r>
                        <a:rPr lang="en-GB" sz="1400" b="0" noProof="0" dirty="0">
                          <a:solidFill>
                            <a:schemeClr val="tx2">
                              <a:lumMod val="90000"/>
                              <a:lumOff val="10000"/>
                            </a:schemeClr>
                          </a:solidFill>
                          <a:latin typeface="Arial" panose="020B0604020202020204" pitchFamily="34" charset="0"/>
                          <a:cs typeface="Arial" panose="020B0604020202020204" pitchFamily="34" charset="0"/>
                        </a:rPr>
                        <a:t>Policy development &amp; reforms</a:t>
                      </a:r>
                    </a:p>
                  </a:txBody>
                  <a:tcPr marL="71333" marR="71333" marT="35667" marB="35667"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tx2">
                        <a:lumMod val="10000"/>
                        <a:lumOff val="90000"/>
                      </a:schemeClr>
                    </a:solidFill>
                  </a:tcPr>
                </a:tc>
                <a:tc>
                  <a:txBody>
                    <a:bodyPr/>
                    <a:lstStyle/>
                    <a:p>
                      <a:pPr>
                        <a:buNone/>
                      </a:pPr>
                      <a:r>
                        <a:rPr lang="en-GB" sz="1400" noProof="0" dirty="0">
                          <a:solidFill>
                            <a:schemeClr val="tx2">
                              <a:lumMod val="90000"/>
                              <a:lumOff val="10000"/>
                            </a:schemeClr>
                          </a:solidFill>
                          <a:latin typeface="Arial" panose="020B0604020202020204" pitchFamily="34" charset="0"/>
                          <a:cs typeface="Arial" panose="020B0604020202020204" pitchFamily="34" charset="0"/>
                        </a:rPr>
                        <a:t>Governments use EQF as a reference to modernise, align and improve national qualifications systems</a:t>
                      </a:r>
                    </a:p>
                  </a:txBody>
                  <a:tcPr marL="71333" marR="71333" marT="35667" marB="35667"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tx2">
                        <a:lumMod val="10000"/>
                        <a:lumOff val="90000"/>
                      </a:schemeClr>
                    </a:solidFill>
                  </a:tcPr>
                </a:tc>
                <a:extLst>
                  <a:ext uri="{0D108BD9-81ED-4DB2-BD59-A6C34878D82A}">
                    <a16:rowId xmlns:a16="http://schemas.microsoft.com/office/drawing/2014/main" val="1411630117"/>
                  </a:ext>
                </a:extLst>
              </a:tr>
            </a:tbl>
          </a:graphicData>
        </a:graphic>
      </p:graphicFrame>
      <p:sp>
        <p:nvSpPr>
          <p:cNvPr id="4" name="Segnaposto contenuto 2">
            <a:extLst>
              <a:ext uri="{FF2B5EF4-FFF2-40B4-BE49-F238E27FC236}">
                <a16:creationId xmlns:a16="http://schemas.microsoft.com/office/drawing/2014/main" id="{7244E610-4BFA-08E5-BEDB-AEC33AC64130}"/>
              </a:ext>
            </a:extLst>
          </p:cNvPr>
          <p:cNvSpPr txBox="1">
            <a:spLocks/>
          </p:cNvSpPr>
          <p:nvPr/>
        </p:nvSpPr>
        <p:spPr>
          <a:xfrm>
            <a:off x="891540" y="1153061"/>
            <a:ext cx="10462260" cy="585053"/>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buNone/>
            </a:pPr>
            <a:r>
              <a:rPr lang="en-US" sz="1400" noProof="0" dirty="0">
                <a:solidFill>
                  <a:schemeClr val="tx2">
                    <a:lumMod val="90000"/>
                    <a:lumOff val="10000"/>
                  </a:schemeClr>
                </a:solidFill>
                <a:latin typeface="Arial" panose="020B0604020202020204" pitchFamily="34" charset="0"/>
                <a:cs typeface="Arial" panose="020B0604020202020204" pitchFamily="34" charset="0"/>
              </a:rPr>
              <a:t>Practical implementation of the EQF by national authorities and institutions, enabling consistent use of learning outcomes and cross-border qualification transparency.</a:t>
            </a:r>
          </a:p>
          <a:p>
            <a:pPr marL="0" indent="0">
              <a:lnSpc>
                <a:spcPct val="100000"/>
              </a:lnSpc>
              <a:buNone/>
            </a:pPr>
            <a:endParaRPr lang="en-GB" sz="1400" noProof="0" dirty="0">
              <a:solidFill>
                <a:schemeClr val="tx2">
                  <a:lumMod val="90000"/>
                  <a:lumOff val="10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196824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9844F9-1CE6-840E-4308-604CB4EAC691}"/>
            </a:ext>
          </a:extLst>
        </p:cNvPr>
        <p:cNvGrpSpPr/>
        <p:nvPr/>
      </p:nvGrpSpPr>
      <p:grpSpPr>
        <a:xfrm>
          <a:off x="0" y="0"/>
          <a:ext cx="0" cy="0"/>
          <a:chOff x="0" y="0"/>
          <a:chExt cx="0" cy="0"/>
        </a:xfrm>
      </p:grpSpPr>
      <p:sp>
        <p:nvSpPr>
          <p:cNvPr id="8" name="Titolo 1">
            <a:extLst>
              <a:ext uri="{FF2B5EF4-FFF2-40B4-BE49-F238E27FC236}">
                <a16:creationId xmlns:a16="http://schemas.microsoft.com/office/drawing/2014/main" id="{6BAF2823-ACD4-AF75-3002-65330E3259ED}"/>
              </a:ext>
            </a:extLst>
          </p:cNvPr>
          <p:cNvSpPr>
            <a:spLocks noGrp="1"/>
          </p:cNvSpPr>
          <p:nvPr>
            <p:ph type="title"/>
          </p:nvPr>
        </p:nvSpPr>
        <p:spPr>
          <a:xfrm>
            <a:off x="838200" y="365125"/>
            <a:ext cx="10515600" cy="585053"/>
          </a:xfrm>
        </p:spPr>
        <p:txBody>
          <a:bodyPr>
            <a:normAutofit fontScale="90000"/>
          </a:bodyPr>
          <a:lstStyle/>
          <a:p>
            <a:r>
              <a:rPr lang="en-GB" sz="3600" noProof="0" dirty="0">
                <a:solidFill>
                  <a:srgbClr val="0069B8"/>
                </a:solidFill>
                <a:latin typeface="Arial" panose="020B0604020202020204" pitchFamily="34" charset="0"/>
                <a:cs typeface="Arial" panose="020B0604020202020204" pitchFamily="34" charset="0"/>
              </a:rPr>
              <a:t>WHAT BENEFITS IT PROVIDES</a:t>
            </a:r>
          </a:p>
        </p:txBody>
      </p:sp>
      <p:sp>
        <p:nvSpPr>
          <p:cNvPr id="2" name="Segnaposto contenuto 2">
            <a:extLst>
              <a:ext uri="{FF2B5EF4-FFF2-40B4-BE49-F238E27FC236}">
                <a16:creationId xmlns:a16="http://schemas.microsoft.com/office/drawing/2014/main" id="{80A33D1A-B1E8-3B61-FF5F-47BE41429F23}"/>
              </a:ext>
            </a:extLst>
          </p:cNvPr>
          <p:cNvSpPr txBox="1">
            <a:spLocks/>
          </p:cNvSpPr>
          <p:nvPr/>
        </p:nvSpPr>
        <p:spPr>
          <a:xfrm>
            <a:off x="838200" y="1153061"/>
            <a:ext cx="10515600" cy="106075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buNone/>
            </a:pPr>
            <a:r>
              <a:rPr lang="en-US" sz="1400" noProof="0" dirty="0">
                <a:solidFill>
                  <a:schemeClr val="tx2">
                    <a:lumMod val="90000"/>
                    <a:lumOff val="10000"/>
                  </a:schemeClr>
                </a:solidFill>
                <a:latin typeface="Arial" panose="020B0604020202020204" pitchFamily="34" charset="0"/>
                <a:cs typeface="Arial" panose="020B0604020202020204" pitchFamily="34" charset="0"/>
              </a:rPr>
              <a:t>The EQF provides a set of concrete benefits for learners, employers, education providers and policy-makers across Europe. It offers a common reference based on learning outcomes, so then it enhances the transparency, comparability and trustworthiness of qualifications, supports mobility and recognition and strengthens the alignment between education, training and </a:t>
            </a:r>
            <a:r>
              <a:rPr lang="en-GB" sz="1400" noProof="0" dirty="0">
                <a:solidFill>
                  <a:schemeClr val="tx2">
                    <a:lumMod val="90000"/>
                    <a:lumOff val="10000"/>
                  </a:schemeClr>
                </a:solidFill>
                <a:latin typeface="Arial" panose="020B0604020202020204" pitchFamily="34" charset="0"/>
                <a:cs typeface="Arial" panose="020B0604020202020204" pitchFamily="34" charset="0"/>
              </a:rPr>
              <a:t>labour-market</a:t>
            </a:r>
            <a:r>
              <a:rPr lang="en-US" sz="1400" noProof="0" dirty="0">
                <a:solidFill>
                  <a:schemeClr val="tx2">
                    <a:lumMod val="90000"/>
                    <a:lumOff val="10000"/>
                  </a:schemeClr>
                </a:solidFill>
                <a:latin typeface="Arial" panose="020B0604020202020204" pitchFamily="34" charset="0"/>
                <a:cs typeface="Arial" panose="020B0604020202020204" pitchFamily="34" charset="0"/>
              </a:rPr>
              <a:t> needs.</a:t>
            </a:r>
          </a:p>
        </p:txBody>
      </p:sp>
      <p:graphicFrame>
        <p:nvGraphicFramePr>
          <p:cNvPr id="3" name="Tabella 2">
            <a:extLst>
              <a:ext uri="{FF2B5EF4-FFF2-40B4-BE49-F238E27FC236}">
                <a16:creationId xmlns:a16="http://schemas.microsoft.com/office/drawing/2014/main" id="{64172433-3333-2C6E-17D2-5F7D20104ED6}"/>
              </a:ext>
            </a:extLst>
          </p:cNvPr>
          <p:cNvGraphicFramePr>
            <a:graphicFrameLocks noGrp="1"/>
          </p:cNvGraphicFramePr>
          <p:nvPr>
            <p:extLst>
              <p:ext uri="{D42A27DB-BD31-4B8C-83A1-F6EECF244321}">
                <p14:modId xmlns:p14="http://schemas.microsoft.com/office/powerpoint/2010/main" val="1836592913"/>
              </p:ext>
            </p:extLst>
          </p:nvPr>
        </p:nvGraphicFramePr>
        <p:xfrm>
          <a:off x="838200" y="2213811"/>
          <a:ext cx="10515600" cy="3716633"/>
        </p:xfrm>
        <a:graphic>
          <a:graphicData uri="http://schemas.openxmlformats.org/drawingml/2006/table">
            <a:tbl>
              <a:tblPr/>
              <a:tblGrid>
                <a:gridCol w="2565715">
                  <a:extLst>
                    <a:ext uri="{9D8B030D-6E8A-4147-A177-3AD203B41FA5}">
                      <a16:colId xmlns:a16="http://schemas.microsoft.com/office/drawing/2014/main" val="4102041488"/>
                    </a:ext>
                  </a:extLst>
                </a:gridCol>
                <a:gridCol w="7949885">
                  <a:extLst>
                    <a:ext uri="{9D8B030D-6E8A-4147-A177-3AD203B41FA5}">
                      <a16:colId xmlns:a16="http://schemas.microsoft.com/office/drawing/2014/main" val="2879523783"/>
                    </a:ext>
                  </a:extLst>
                </a:gridCol>
              </a:tblGrid>
              <a:tr h="422709">
                <a:tc>
                  <a:txBody>
                    <a:bodyPr/>
                    <a:lstStyle/>
                    <a:p>
                      <a:pPr algn="ctr">
                        <a:buNone/>
                      </a:pPr>
                      <a:r>
                        <a:rPr lang="it-IT" sz="1400" b="1" dirty="0">
                          <a:solidFill>
                            <a:schemeClr val="bg1"/>
                          </a:solidFill>
                          <a:latin typeface="Arial" panose="020B0604020202020204" pitchFamily="34" charset="0"/>
                          <a:cs typeface="Arial" panose="020B0604020202020204" pitchFamily="34" charset="0"/>
                        </a:rPr>
                        <a:t>BENEFIT</a:t>
                      </a:r>
                      <a:endParaRPr lang="it-IT" sz="1400" dirty="0">
                        <a:solidFill>
                          <a:schemeClr val="bg1"/>
                        </a:solidFill>
                        <a:latin typeface="Arial" panose="020B0604020202020204" pitchFamily="34" charset="0"/>
                        <a:cs typeface="Arial" panose="020B0604020202020204" pitchFamily="34" charset="0"/>
                      </a:endParaRPr>
                    </a:p>
                  </a:txBody>
                  <a:tcPr marL="61286" marR="61286" marT="30643" marB="30643"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tx2">
                        <a:lumMod val="90000"/>
                        <a:lumOff val="10000"/>
                      </a:schemeClr>
                    </a:solidFill>
                  </a:tcPr>
                </a:tc>
                <a:tc>
                  <a:txBody>
                    <a:bodyPr/>
                    <a:lstStyle/>
                    <a:p>
                      <a:pPr algn="ctr">
                        <a:buNone/>
                      </a:pPr>
                      <a:r>
                        <a:rPr lang="it-IT" sz="1400" b="1" dirty="0">
                          <a:solidFill>
                            <a:schemeClr val="bg1"/>
                          </a:solidFill>
                          <a:latin typeface="Arial" panose="020B0604020202020204" pitchFamily="34" charset="0"/>
                          <a:cs typeface="Arial" panose="020B0604020202020204" pitchFamily="34" charset="0"/>
                        </a:rPr>
                        <a:t>DESCRIPTION</a:t>
                      </a:r>
                      <a:endParaRPr lang="it-IT" sz="1400" dirty="0">
                        <a:solidFill>
                          <a:schemeClr val="bg1"/>
                        </a:solidFill>
                        <a:latin typeface="Arial" panose="020B0604020202020204" pitchFamily="34" charset="0"/>
                        <a:cs typeface="Arial" panose="020B0604020202020204" pitchFamily="34" charset="0"/>
                      </a:endParaRPr>
                    </a:p>
                  </a:txBody>
                  <a:tcPr marL="61286" marR="61286" marT="30643" marB="30643"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tx2">
                        <a:lumMod val="90000"/>
                        <a:lumOff val="10000"/>
                      </a:schemeClr>
                    </a:solidFill>
                  </a:tcPr>
                </a:tc>
                <a:extLst>
                  <a:ext uri="{0D108BD9-81ED-4DB2-BD59-A6C34878D82A}">
                    <a16:rowId xmlns:a16="http://schemas.microsoft.com/office/drawing/2014/main" val="1883159727"/>
                  </a:ext>
                </a:extLst>
              </a:tr>
              <a:tr h="579062">
                <a:tc>
                  <a:txBody>
                    <a:bodyPr/>
                    <a:lstStyle/>
                    <a:p>
                      <a:pPr>
                        <a:buNone/>
                      </a:pPr>
                      <a:r>
                        <a:rPr lang="en-GB" sz="1400" b="0" noProof="0" dirty="0">
                          <a:solidFill>
                            <a:schemeClr val="tx2">
                              <a:lumMod val="90000"/>
                              <a:lumOff val="10000"/>
                            </a:schemeClr>
                          </a:solidFill>
                          <a:latin typeface="Arial" panose="020B0604020202020204" pitchFamily="34" charset="0"/>
                          <a:cs typeface="Arial" panose="020B0604020202020204" pitchFamily="34" charset="0"/>
                        </a:rPr>
                        <a:t>Greater transparency</a:t>
                      </a:r>
                    </a:p>
                  </a:txBody>
                  <a:tcPr marL="61286" marR="61286" marT="30643" marB="30643"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tx2">
                        <a:lumMod val="10000"/>
                        <a:lumOff val="90000"/>
                      </a:schemeClr>
                    </a:solidFill>
                  </a:tcPr>
                </a:tc>
                <a:tc>
                  <a:txBody>
                    <a:bodyPr/>
                    <a:lstStyle/>
                    <a:p>
                      <a:pPr>
                        <a:buNone/>
                      </a:pPr>
                      <a:r>
                        <a:rPr lang="en-US" sz="1400" dirty="0">
                          <a:solidFill>
                            <a:schemeClr val="tx2">
                              <a:lumMod val="90000"/>
                              <a:lumOff val="10000"/>
                            </a:schemeClr>
                          </a:solidFill>
                          <a:latin typeface="Arial" panose="020B0604020202020204" pitchFamily="34" charset="0"/>
                          <a:cs typeface="Arial" panose="020B0604020202020204" pitchFamily="34" charset="0"/>
                        </a:rPr>
                        <a:t>Makes qualifications easier to understand and compare across countries thanks to a shared 8-level reference structure</a:t>
                      </a:r>
                    </a:p>
                  </a:txBody>
                  <a:tcPr marL="61286" marR="61286" marT="30643" marB="30643"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tx2">
                        <a:lumMod val="10000"/>
                        <a:lumOff val="90000"/>
                      </a:schemeClr>
                    </a:solidFill>
                  </a:tcPr>
                </a:tc>
                <a:extLst>
                  <a:ext uri="{0D108BD9-81ED-4DB2-BD59-A6C34878D82A}">
                    <a16:rowId xmlns:a16="http://schemas.microsoft.com/office/drawing/2014/main" val="1345898360"/>
                  </a:ext>
                </a:extLst>
              </a:tr>
              <a:tr h="325892">
                <a:tc>
                  <a:txBody>
                    <a:bodyPr/>
                    <a:lstStyle/>
                    <a:p>
                      <a:pPr>
                        <a:buNone/>
                      </a:pPr>
                      <a:r>
                        <a:rPr lang="en-GB" sz="1400" b="0" noProof="0" dirty="0">
                          <a:solidFill>
                            <a:schemeClr val="tx2">
                              <a:lumMod val="90000"/>
                              <a:lumOff val="10000"/>
                            </a:schemeClr>
                          </a:solidFill>
                          <a:latin typeface="Arial" panose="020B0604020202020204" pitchFamily="34" charset="0"/>
                          <a:cs typeface="Arial" panose="020B0604020202020204" pitchFamily="34" charset="0"/>
                        </a:rPr>
                        <a:t>Improved mobility</a:t>
                      </a:r>
                    </a:p>
                  </a:txBody>
                  <a:tcPr marL="61286" marR="61286" marT="30643" marB="30643"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tx2">
                        <a:lumMod val="10000"/>
                        <a:lumOff val="90000"/>
                      </a:schemeClr>
                    </a:solidFill>
                  </a:tcPr>
                </a:tc>
                <a:tc>
                  <a:txBody>
                    <a:bodyPr/>
                    <a:lstStyle/>
                    <a:p>
                      <a:pPr>
                        <a:buNone/>
                      </a:pPr>
                      <a:r>
                        <a:rPr lang="en-US" sz="1400" dirty="0">
                          <a:solidFill>
                            <a:schemeClr val="tx2">
                              <a:lumMod val="90000"/>
                              <a:lumOff val="10000"/>
                            </a:schemeClr>
                          </a:solidFill>
                          <a:latin typeface="Arial" panose="020B0604020202020204" pitchFamily="34" charset="0"/>
                          <a:cs typeface="Arial" panose="020B0604020202020204" pitchFamily="34" charset="0"/>
                        </a:rPr>
                        <a:t>Facilitates cross-border mobility for learners and workers</a:t>
                      </a:r>
                    </a:p>
                  </a:txBody>
                  <a:tcPr marL="61286" marR="61286" marT="30643" marB="30643"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tx2">
                        <a:lumMod val="10000"/>
                        <a:lumOff val="90000"/>
                      </a:schemeClr>
                    </a:solidFill>
                  </a:tcPr>
                </a:tc>
                <a:extLst>
                  <a:ext uri="{0D108BD9-81ED-4DB2-BD59-A6C34878D82A}">
                    <a16:rowId xmlns:a16="http://schemas.microsoft.com/office/drawing/2014/main" val="3473319203"/>
                  </a:ext>
                </a:extLst>
              </a:tr>
              <a:tr h="325892">
                <a:tc>
                  <a:txBody>
                    <a:bodyPr/>
                    <a:lstStyle/>
                    <a:p>
                      <a:pPr>
                        <a:buNone/>
                      </a:pPr>
                      <a:r>
                        <a:rPr lang="en-GB" sz="1400" b="0" noProof="0" dirty="0">
                          <a:solidFill>
                            <a:schemeClr val="tx2">
                              <a:lumMod val="90000"/>
                              <a:lumOff val="10000"/>
                            </a:schemeClr>
                          </a:solidFill>
                          <a:latin typeface="Arial" panose="020B0604020202020204" pitchFamily="34" charset="0"/>
                          <a:cs typeface="Arial" panose="020B0604020202020204" pitchFamily="34" charset="0"/>
                        </a:rPr>
                        <a:t>Fair recognition</a:t>
                      </a:r>
                    </a:p>
                  </a:txBody>
                  <a:tcPr marL="61286" marR="61286" marT="30643" marB="30643"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tx2">
                        <a:lumMod val="10000"/>
                        <a:lumOff val="90000"/>
                      </a:schemeClr>
                    </a:solidFill>
                  </a:tcPr>
                </a:tc>
                <a:tc>
                  <a:txBody>
                    <a:bodyPr/>
                    <a:lstStyle/>
                    <a:p>
                      <a:pPr>
                        <a:buNone/>
                      </a:pPr>
                      <a:r>
                        <a:rPr lang="en-US" sz="1400" dirty="0">
                          <a:solidFill>
                            <a:schemeClr val="tx2">
                              <a:lumMod val="90000"/>
                              <a:lumOff val="10000"/>
                            </a:schemeClr>
                          </a:solidFill>
                          <a:latin typeface="Arial" panose="020B0604020202020204" pitchFamily="34" charset="0"/>
                          <a:cs typeface="Arial" panose="020B0604020202020204" pitchFamily="34" charset="0"/>
                        </a:rPr>
                        <a:t>Supports recognition of learning outcomes acquired in formal, non-formal and informal settings</a:t>
                      </a:r>
                    </a:p>
                  </a:txBody>
                  <a:tcPr marL="61286" marR="61286" marT="30643" marB="30643"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tx2">
                        <a:lumMod val="10000"/>
                        <a:lumOff val="90000"/>
                      </a:schemeClr>
                    </a:solidFill>
                  </a:tcPr>
                </a:tc>
                <a:extLst>
                  <a:ext uri="{0D108BD9-81ED-4DB2-BD59-A6C34878D82A}">
                    <a16:rowId xmlns:a16="http://schemas.microsoft.com/office/drawing/2014/main" val="3753969572"/>
                  </a:ext>
                </a:extLst>
              </a:tr>
              <a:tr h="579062">
                <a:tc>
                  <a:txBody>
                    <a:bodyPr/>
                    <a:lstStyle/>
                    <a:p>
                      <a:pPr>
                        <a:buNone/>
                      </a:pPr>
                      <a:r>
                        <a:rPr lang="en-GB" sz="1400" b="0" noProof="0" dirty="0">
                          <a:solidFill>
                            <a:schemeClr val="tx2">
                              <a:lumMod val="90000"/>
                              <a:lumOff val="10000"/>
                            </a:schemeClr>
                          </a:solidFill>
                          <a:latin typeface="Arial" panose="020B0604020202020204" pitchFamily="34" charset="0"/>
                          <a:cs typeface="Arial" panose="020B0604020202020204" pitchFamily="34" charset="0"/>
                        </a:rPr>
                        <a:t>Labour-market relevance</a:t>
                      </a:r>
                    </a:p>
                  </a:txBody>
                  <a:tcPr marL="61286" marR="61286" marT="30643" marB="30643"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tx2">
                        <a:lumMod val="10000"/>
                        <a:lumOff val="90000"/>
                      </a:schemeClr>
                    </a:solidFill>
                  </a:tcPr>
                </a:tc>
                <a:tc>
                  <a:txBody>
                    <a:bodyPr/>
                    <a:lstStyle/>
                    <a:p>
                      <a:pPr>
                        <a:buNone/>
                      </a:pPr>
                      <a:r>
                        <a:rPr lang="en-US" sz="1400" dirty="0">
                          <a:solidFill>
                            <a:schemeClr val="tx2">
                              <a:lumMod val="90000"/>
                              <a:lumOff val="10000"/>
                            </a:schemeClr>
                          </a:solidFill>
                          <a:latin typeface="Arial" panose="020B0604020202020204" pitchFamily="34" charset="0"/>
                          <a:cs typeface="Arial" panose="020B0604020202020204" pitchFamily="34" charset="0"/>
                        </a:rPr>
                        <a:t>Encourages outcome-based design of </a:t>
                      </a:r>
                      <a:r>
                        <a:rPr lang="en-GB" sz="1400" noProof="0" dirty="0">
                          <a:solidFill>
                            <a:schemeClr val="tx2">
                              <a:lumMod val="90000"/>
                              <a:lumOff val="10000"/>
                            </a:schemeClr>
                          </a:solidFill>
                          <a:latin typeface="Arial" panose="020B0604020202020204" pitchFamily="34" charset="0"/>
                          <a:cs typeface="Arial" panose="020B0604020202020204" pitchFamily="34" charset="0"/>
                        </a:rPr>
                        <a:t>programmes</a:t>
                      </a:r>
                      <a:r>
                        <a:rPr lang="en-US" sz="1400" dirty="0">
                          <a:solidFill>
                            <a:schemeClr val="tx2">
                              <a:lumMod val="90000"/>
                              <a:lumOff val="10000"/>
                            </a:schemeClr>
                          </a:solidFill>
                          <a:latin typeface="Arial" panose="020B0604020202020204" pitchFamily="34" charset="0"/>
                          <a:cs typeface="Arial" panose="020B0604020202020204" pitchFamily="34" charset="0"/>
                        </a:rPr>
                        <a:t>, ensuring that qualifications reflect real </a:t>
                      </a:r>
                      <a:r>
                        <a:rPr lang="en-GB" sz="1400" noProof="0" dirty="0">
                          <a:solidFill>
                            <a:schemeClr val="tx2">
                              <a:lumMod val="90000"/>
                              <a:lumOff val="10000"/>
                            </a:schemeClr>
                          </a:solidFill>
                          <a:latin typeface="Arial" panose="020B0604020202020204" pitchFamily="34" charset="0"/>
                          <a:cs typeface="Arial" panose="020B0604020202020204" pitchFamily="34" charset="0"/>
                        </a:rPr>
                        <a:t>labour-market</a:t>
                      </a:r>
                      <a:r>
                        <a:rPr lang="en-US" sz="1400" dirty="0">
                          <a:solidFill>
                            <a:schemeClr val="tx2">
                              <a:lumMod val="90000"/>
                              <a:lumOff val="10000"/>
                            </a:schemeClr>
                          </a:solidFill>
                          <a:latin typeface="Arial" panose="020B0604020202020204" pitchFamily="34" charset="0"/>
                          <a:cs typeface="Arial" panose="020B0604020202020204" pitchFamily="34" charset="0"/>
                        </a:rPr>
                        <a:t> needs</a:t>
                      </a:r>
                    </a:p>
                  </a:txBody>
                  <a:tcPr marL="61286" marR="61286" marT="30643" marB="30643"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tx2">
                        <a:lumMod val="10000"/>
                        <a:lumOff val="90000"/>
                      </a:schemeClr>
                    </a:solidFill>
                  </a:tcPr>
                </a:tc>
                <a:extLst>
                  <a:ext uri="{0D108BD9-81ED-4DB2-BD59-A6C34878D82A}">
                    <a16:rowId xmlns:a16="http://schemas.microsoft.com/office/drawing/2014/main" val="2382572239"/>
                  </a:ext>
                </a:extLst>
              </a:tr>
              <a:tr h="579062">
                <a:tc>
                  <a:txBody>
                    <a:bodyPr/>
                    <a:lstStyle/>
                    <a:p>
                      <a:pPr>
                        <a:buNone/>
                      </a:pPr>
                      <a:r>
                        <a:rPr lang="en-GB" sz="1400" b="0" noProof="0" dirty="0">
                          <a:solidFill>
                            <a:schemeClr val="tx2">
                              <a:lumMod val="90000"/>
                              <a:lumOff val="10000"/>
                            </a:schemeClr>
                          </a:solidFill>
                          <a:latin typeface="Arial" panose="020B0604020202020204" pitchFamily="34" charset="0"/>
                          <a:cs typeface="Arial" panose="020B0604020202020204" pitchFamily="34" charset="0"/>
                        </a:rPr>
                        <a:t>Quality and consistency</a:t>
                      </a:r>
                    </a:p>
                  </a:txBody>
                  <a:tcPr marL="61286" marR="61286" marT="30643" marB="30643"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tx2">
                        <a:lumMod val="10000"/>
                        <a:lumOff val="90000"/>
                      </a:schemeClr>
                    </a:solidFill>
                  </a:tcPr>
                </a:tc>
                <a:tc>
                  <a:txBody>
                    <a:bodyPr/>
                    <a:lstStyle/>
                    <a:p>
                      <a:pPr>
                        <a:buNone/>
                      </a:pPr>
                      <a:r>
                        <a:rPr lang="en-US" sz="1400" dirty="0">
                          <a:solidFill>
                            <a:schemeClr val="tx2">
                              <a:lumMod val="90000"/>
                              <a:lumOff val="10000"/>
                            </a:schemeClr>
                          </a:solidFill>
                          <a:latin typeface="Arial" panose="020B0604020202020204" pitchFamily="34" charset="0"/>
                          <a:cs typeface="Arial" panose="020B0604020202020204" pitchFamily="34" charset="0"/>
                        </a:rPr>
                        <a:t>Promotes coherent approaches to assessment and qualification design, increasing trust between systems</a:t>
                      </a:r>
                    </a:p>
                  </a:txBody>
                  <a:tcPr marL="61286" marR="61286" marT="30643" marB="30643"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tx2">
                        <a:lumMod val="10000"/>
                        <a:lumOff val="90000"/>
                      </a:schemeClr>
                    </a:solidFill>
                  </a:tcPr>
                </a:tc>
                <a:extLst>
                  <a:ext uri="{0D108BD9-81ED-4DB2-BD59-A6C34878D82A}">
                    <a16:rowId xmlns:a16="http://schemas.microsoft.com/office/drawing/2014/main" val="482402993"/>
                  </a:ext>
                </a:extLst>
              </a:tr>
              <a:tr h="579062">
                <a:tc>
                  <a:txBody>
                    <a:bodyPr/>
                    <a:lstStyle/>
                    <a:p>
                      <a:pPr>
                        <a:buNone/>
                      </a:pPr>
                      <a:r>
                        <a:rPr lang="en-GB" sz="1400" b="0" noProof="0" dirty="0">
                          <a:solidFill>
                            <a:schemeClr val="tx2">
                              <a:lumMod val="90000"/>
                              <a:lumOff val="10000"/>
                            </a:schemeClr>
                          </a:solidFill>
                          <a:latin typeface="Arial" panose="020B0604020202020204" pitchFamily="34" charset="0"/>
                          <a:cs typeface="Arial" panose="020B0604020202020204" pitchFamily="34" charset="0"/>
                        </a:rPr>
                        <a:t>Support for system reforms</a:t>
                      </a:r>
                    </a:p>
                  </a:txBody>
                  <a:tcPr marL="61286" marR="61286" marT="30643" marB="30643"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tx2">
                        <a:lumMod val="10000"/>
                        <a:lumOff val="90000"/>
                      </a:schemeClr>
                    </a:solidFill>
                  </a:tcPr>
                </a:tc>
                <a:tc>
                  <a:txBody>
                    <a:bodyPr/>
                    <a:lstStyle/>
                    <a:p>
                      <a:pPr>
                        <a:buNone/>
                      </a:pPr>
                      <a:r>
                        <a:rPr lang="en-US" sz="1400" dirty="0">
                          <a:solidFill>
                            <a:schemeClr val="tx2">
                              <a:lumMod val="90000"/>
                              <a:lumOff val="10000"/>
                            </a:schemeClr>
                          </a:solidFill>
                          <a:latin typeface="Arial" panose="020B0604020202020204" pitchFamily="34" charset="0"/>
                          <a:cs typeface="Arial" panose="020B0604020202020204" pitchFamily="34" charset="0"/>
                        </a:rPr>
                        <a:t>Helps countries </a:t>
                      </a:r>
                      <a:r>
                        <a:rPr lang="en-GB" sz="1400" noProof="0" dirty="0">
                          <a:solidFill>
                            <a:schemeClr val="tx2">
                              <a:lumMod val="90000"/>
                              <a:lumOff val="10000"/>
                            </a:schemeClr>
                          </a:solidFill>
                          <a:latin typeface="Arial" panose="020B0604020202020204" pitchFamily="34" charset="0"/>
                          <a:cs typeface="Arial" panose="020B0604020202020204" pitchFamily="34" charset="0"/>
                        </a:rPr>
                        <a:t>modernise</a:t>
                      </a:r>
                      <a:r>
                        <a:rPr lang="en-US" sz="1400" dirty="0">
                          <a:solidFill>
                            <a:schemeClr val="tx2">
                              <a:lumMod val="90000"/>
                              <a:lumOff val="10000"/>
                            </a:schemeClr>
                          </a:solidFill>
                          <a:latin typeface="Arial" panose="020B0604020202020204" pitchFamily="34" charset="0"/>
                          <a:cs typeface="Arial" panose="020B0604020202020204" pitchFamily="34" charset="0"/>
                        </a:rPr>
                        <a:t> and align their national qualifications frameworks with shared European principles</a:t>
                      </a:r>
                    </a:p>
                  </a:txBody>
                  <a:tcPr marL="61286" marR="61286" marT="30643" marB="30643"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tx2">
                        <a:lumMod val="10000"/>
                        <a:lumOff val="90000"/>
                      </a:schemeClr>
                    </a:solidFill>
                  </a:tcPr>
                </a:tc>
                <a:extLst>
                  <a:ext uri="{0D108BD9-81ED-4DB2-BD59-A6C34878D82A}">
                    <a16:rowId xmlns:a16="http://schemas.microsoft.com/office/drawing/2014/main" val="1571803680"/>
                  </a:ext>
                </a:extLst>
              </a:tr>
              <a:tr h="325892">
                <a:tc>
                  <a:txBody>
                    <a:bodyPr/>
                    <a:lstStyle/>
                    <a:p>
                      <a:pPr>
                        <a:buNone/>
                      </a:pPr>
                      <a:r>
                        <a:rPr lang="en-GB" sz="1400" b="0" noProof="0" dirty="0">
                          <a:solidFill>
                            <a:schemeClr val="tx2">
                              <a:lumMod val="90000"/>
                              <a:lumOff val="10000"/>
                            </a:schemeClr>
                          </a:solidFill>
                          <a:latin typeface="Arial" panose="020B0604020202020204" pitchFamily="34" charset="0"/>
                          <a:cs typeface="Arial" panose="020B0604020202020204" pitchFamily="34" charset="0"/>
                        </a:rPr>
                        <a:t>Interoperability with EU tools</a:t>
                      </a:r>
                    </a:p>
                  </a:txBody>
                  <a:tcPr marL="61286" marR="61286" marT="30643" marB="30643"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tx2">
                        <a:lumMod val="10000"/>
                        <a:lumOff val="90000"/>
                      </a:schemeClr>
                    </a:solidFill>
                  </a:tcPr>
                </a:tc>
                <a:tc>
                  <a:txBody>
                    <a:bodyPr/>
                    <a:lstStyle/>
                    <a:p>
                      <a:pPr>
                        <a:buNone/>
                      </a:pPr>
                      <a:r>
                        <a:rPr lang="en-US" sz="1400" dirty="0">
                          <a:solidFill>
                            <a:schemeClr val="tx2">
                              <a:lumMod val="90000"/>
                              <a:lumOff val="10000"/>
                            </a:schemeClr>
                          </a:solidFill>
                          <a:latin typeface="Arial" panose="020B0604020202020204" pitchFamily="34" charset="0"/>
                          <a:cs typeface="Arial" panose="020B0604020202020204" pitchFamily="34" charset="0"/>
                        </a:rPr>
                        <a:t>Ensures compatibility with </a:t>
                      </a:r>
                      <a:r>
                        <a:rPr lang="en-US" sz="1400" dirty="0" err="1">
                          <a:solidFill>
                            <a:schemeClr val="tx2">
                              <a:lumMod val="90000"/>
                              <a:lumOff val="10000"/>
                            </a:schemeClr>
                          </a:solidFill>
                          <a:latin typeface="Arial" panose="020B0604020202020204" pitchFamily="34" charset="0"/>
                          <a:cs typeface="Arial" panose="020B0604020202020204" pitchFamily="34" charset="0"/>
                        </a:rPr>
                        <a:t>Europass</a:t>
                      </a:r>
                      <a:r>
                        <a:rPr lang="en-US" sz="1400" dirty="0">
                          <a:solidFill>
                            <a:schemeClr val="tx2">
                              <a:lumMod val="90000"/>
                              <a:lumOff val="10000"/>
                            </a:schemeClr>
                          </a:solidFill>
                          <a:latin typeface="Arial" panose="020B0604020202020204" pitchFamily="34" charset="0"/>
                          <a:cs typeface="Arial" panose="020B0604020202020204" pitchFamily="34" charset="0"/>
                        </a:rPr>
                        <a:t>, ESCO, Cedefop skills intelligence and Digital Credentials</a:t>
                      </a:r>
                    </a:p>
                  </a:txBody>
                  <a:tcPr marL="61286" marR="61286" marT="30643" marB="30643"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tx2">
                        <a:lumMod val="10000"/>
                        <a:lumOff val="90000"/>
                      </a:schemeClr>
                    </a:solidFill>
                  </a:tcPr>
                </a:tc>
                <a:extLst>
                  <a:ext uri="{0D108BD9-81ED-4DB2-BD59-A6C34878D82A}">
                    <a16:rowId xmlns:a16="http://schemas.microsoft.com/office/drawing/2014/main" val="4191303595"/>
                  </a:ext>
                </a:extLst>
              </a:tr>
            </a:tbl>
          </a:graphicData>
        </a:graphic>
      </p:graphicFrame>
    </p:spTree>
    <p:extLst>
      <p:ext uri="{BB962C8B-B14F-4D97-AF65-F5344CB8AC3E}">
        <p14:creationId xmlns:p14="http://schemas.microsoft.com/office/powerpoint/2010/main" val="94137292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EC20D3-AB85-DF32-5F25-E7D1927F9754}"/>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A6E2E6BD-EEC4-3A94-295E-92068A78C901}"/>
              </a:ext>
            </a:extLst>
          </p:cNvPr>
          <p:cNvSpPr>
            <a:spLocks noGrp="1"/>
          </p:cNvSpPr>
          <p:nvPr>
            <p:ph type="title"/>
          </p:nvPr>
        </p:nvSpPr>
        <p:spPr>
          <a:xfrm>
            <a:off x="838200" y="2766219"/>
            <a:ext cx="10515600" cy="1325563"/>
          </a:xfrm>
          <a:solidFill>
            <a:srgbClr val="0069B8"/>
          </a:solidFill>
        </p:spPr>
        <p:txBody>
          <a:bodyPr>
            <a:normAutofit/>
          </a:bodyPr>
          <a:lstStyle/>
          <a:p>
            <a:pPr algn="ctr"/>
            <a:r>
              <a:rPr lang="en-GB" sz="5400" noProof="0" dirty="0">
                <a:solidFill>
                  <a:schemeClr val="bg1"/>
                </a:solidFill>
              </a:rPr>
              <a:t>CEDEFOP</a:t>
            </a:r>
          </a:p>
        </p:txBody>
      </p:sp>
    </p:spTree>
    <p:extLst>
      <p:ext uri="{BB962C8B-B14F-4D97-AF65-F5344CB8AC3E}">
        <p14:creationId xmlns:p14="http://schemas.microsoft.com/office/powerpoint/2010/main" val="54597230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299FCD-8186-D920-0C80-42FC62DCCD3B}"/>
            </a:ext>
          </a:extLst>
        </p:cNvPr>
        <p:cNvGrpSpPr/>
        <p:nvPr/>
      </p:nvGrpSpPr>
      <p:grpSpPr>
        <a:xfrm>
          <a:off x="0" y="0"/>
          <a:ext cx="0" cy="0"/>
          <a:chOff x="0" y="0"/>
          <a:chExt cx="0" cy="0"/>
        </a:xfrm>
      </p:grpSpPr>
      <p:sp>
        <p:nvSpPr>
          <p:cNvPr id="6" name="CasellaDiTesto 5">
            <a:extLst>
              <a:ext uri="{FF2B5EF4-FFF2-40B4-BE49-F238E27FC236}">
                <a16:creationId xmlns:a16="http://schemas.microsoft.com/office/drawing/2014/main" id="{274A44A3-0EBB-D9C3-750F-2DA18E0CAD79}"/>
              </a:ext>
            </a:extLst>
          </p:cNvPr>
          <p:cNvSpPr txBox="1"/>
          <p:nvPr/>
        </p:nvSpPr>
        <p:spPr>
          <a:xfrm>
            <a:off x="4223749" y="1786908"/>
            <a:ext cx="6492640" cy="4185761"/>
          </a:xfrm>
          <a:prstGeom prst="rect">
            <a:avLst/>
          </a:prstGeom>
          <a:noFill/>
        </p:spPr>
        <p:txBody>
          <a:bodyPr wrap="square">
            <a:spAutoFit/>
          </a:bodyPr>
          <a:lstStyle/>
          <a:p>
            <a:pPr marL="0" indent="0">
              <a:lnSpc>
                <a:spcPct val="100000"/>
              </a:lnSpc>
              <a:buNone/>
            </a:pPr>
            <a:r>
              <a:rPr lang="en-US" sz="1400" noProof="0" dirty="0">
                <a:solidFill>
                  <a:schemeClr val="tx2">
                    <a:lumMod val="90000"/>
                    <a:lumOff val="10000"/>
                  </a:schemeClr>
                </a:solidFill>
                <a:latin typeface="Arial" panose="020B0604020202020204" pitchFamily="34" charset="0"/>
                <a:cs typeface="Arial" panose="020B0604020202020204" pitchFamily="34" charset="0"/>
              </a:rPr>
              <a:t>Cedefop provides evidence, research, data and technical expertise to help EU institutions, Member States and social partners improve the quality, relevance and attractiveness of VET systems. It</a:t>
            </a:r>
            <a:r>
              <a:rPr lang="en-US" sz="1400" dirty="0">
                <a:solidFill>
                  <a:schemeClr val="tx2">
                    <a:lumMod val="90000"/>
                    <a:lumOff val="10000"/>
                  </a:schemeClr>
                </a:solidFill>
                <a:latin typeface="Arial" panose="020B0604020202020204" pitchFamily="34" charset="0"/>
                <a:cs typeface="Arial" panose="020B0604020202020204" pitchFamily="34" charset="0"/>
              </a:rPr>
              <a:t> </a:t>
            </a:r>
            <a:r>
              <a:rPr lang="en-US" sz="1400" noProof="0" dirty="0">
                <a:solidFill>
                  <a:schemeClr val="tx2">
                    <a:lumMod val="90000"/>
                    <a:lumOff val="10000"/>
                  </a:schemeClr>
                </a:solidFill>
                <a:latin typeface="Arial" panose="020B0604020202020204" pitchFamily="34" charset="0"/>
                <a:cs typeface="Arial" panose="020B0604020202020204" pitchFamily="34" charset="0"/>
              </a:rPr>
              <a:t>focuses on monitoring </a:t>
            </a:r>
            <a:r>
              <a:rPr lang="en-GB" sz="1400" noProof="0" dirty="0">
                <a:solidFill>
                  <a:schemeClr val="tx2">
                    <a:lumMod val="90000"/>
                    <a:lumOff val="10000"/>
                  </a:schemeClr>
                </a:solidFill>
                <a:latin typeface="Arial" panose="020B0604020202020204" pitchFamily="34" charset="0"/>
                <a:cs typeface="Arial" panose="020B0604020202020204" pitchFamily="34" charset="0"/>
              </a:rPr>
              <a:t>labour-market trends, analysing </a:t>
            </a:r>
            <a:r>
              <a:rPr lang="en-US" sz="1400" noProof="0" dirty="0">
                <a:solidFill>
                  <a:schemeClr val="tx2">
                    <a:lumMod val="90000"/>
                    <a:lumOff val="10000"/>
                  </a:schemeClr>
                </a:solidFill>
                <a:latin typeface="Arial" panose="020B0604020202020204" pitchFamily="34" charset="0"/>
                <a:cs typeface="Arial" panose="020B0604020202020204" pitchFamily="34" charset="0"/>
              </a:rPr>
              <a:t>skills demand and supply, supporting qualifications frameworks and contributing to lifelong learning policies at European level.</a:t>
            </a:r>
          </a:p>
          <a:p>
            <a:pPr marL="0" indent="0">
              <a:lnSpc>
                <a:spcPct val="100000"/>
              </a:lnSpc>
              <a:buNone/>
            </a:pPr>
            <a:endParaRPr lang="en-US" sz="1400" dirty="0">
              <a:solidFill>
                <a:schemeClr val="tx2">
                  <a:lumMod val="90000"/>
                  <a:lumOff val="10000"/>
                </a:schemeClr>
              </a:solidFill>
              <a:latin typeface="Arial" panose="020B0604020202020204" pitchFamily="34" charset="0"/>
              <a:cs typeface="Arial" panose="020B0604020202020204" pitchFamily="34" charset="0"/>
            </a:endParaRPr>
          </a:p>
          <a:p>
            <a:pPr marL="0" indent="0">
              <a:lnSpc>
                <a:spcPct val="100000"/>
              </a:lnSpc>
              <a:buNone/>
            </a:pPr>
            <a:endParaRPr lang="en-US" sz="1400" noProof="0" dirty="0">
              <a:solidFill>
                <a:schemeClr val="tx2">
                  <a:lumMod val="90000"/>
                  <a:lumOff val="10000"/>
                </a:schemeClr>
              </a:solidFill>
              <a:latin typeface="Arial" panose="020B0604020202020204" pitchFamily="34" charset="0"/>
              <a:cs typeface="Arial" panose="020B0604020202020204" pitchFamily="34" charset="0"/>
            </a:endParaRPr>
          </a:p>
          <a:p>
            <a:pPr marL="0" indent="0" algn="ctr">
              <a:lnSpc>
                <a:spcPct val="100000"/>
              </a:lnSpc>
              <a:buNone/>
            </a:pPr>
            <a:r>
              <a:rPr lang="en-US" sz="1400" noProof="0" dirty="0">
                <a:solidFill>
                  <a:schemeClr val="tx2">
                    <a:lumMod val="90000"/>
                    <a:lumOff val="10000"/>
                  </a:schemeClr>
                </a:solidFill>
                <a:latin typeface="Arial" panose="020B0604020202020204" pitchFamily="34" charset="0"/>
                <a:cs typeface="Arial" panose="020B0604020202020204" pitchFamily="34" charset="0"/>
              </a:rPr>
              <a:t>The Cedefop Work </a:t>
            </a:r>
            <a:r>
              <a:rPr lang="en-GB" sz="1400" noProof="0" dirty="0">
                <a:solidFill>
                  <a:schemeClr val="tx2">
                    <a:lumMod val="90000"/>
                    <a:lumOff val="10000"/>
                  </a:schemeClr>
                </a:solidFill>
                <a:latin typeface="Arial" panose="020B0604020202020204" pitchFamily="34" charset="0"/>
                <a:cs typeface="Arial" panose="020B0604020202020204" pitchFamily="34" charset="0"/>
              </a:rPr>
              <a:t>Programme:</a:t>
            </a:r>
          </a:p>
          <a:p>
            <a:pPr marL="0" indent="0">
              <a:lnSpc>
                <a:spcPct val="100000"/>
              </a:lnSpc>
              <a:buNone/>
            </a:pPr>
            <a:endParaRPr lang="en-GB" sz="1400" noProof="0" dirty="0">
              <a:solidFill>
                <a:schemeClr val="tx2">
                  <a:lumMod val="90000"/>
                  <a:lumOff val="10000"/>
                </a:schemeClr>
              </a:solidFill>
              <a:latin typeface="Arial" panose="020B0604020202020204" pitchFamily="34" charset="0"/>
              <a:cs typeface="Arial" panose="020B0604020202020204" pitchFamily="34" charset="0"/>
            </a:endParaRPr>
          </a:p>
          <a:p>
            <a:pPr marL="285750" indent="-285750">
              <a:lnSpc>
                <a:spcPct val="100000"/>
              </a:lnSpc>
              <a:buFont typeface="Courier New" panose="02070309020205020404" pitchFamily="49" charset="0"/>
              <a:buChar char="o"/>
            </a:pPr>
            <a:r>
              <a:rPr lang="en-US" sz="1400" dirty="0">
                <a:solidFill>
                  <a:schemeClr val="tx2">
                    <a:lumMod val="90000"/>
                    <a:lumOff val="10000"/>
                  </a:schemeClr>
                </a:solidFill>
                <a:latin typeface="Arial" panose="020B0604020202020204" pitchFamily="34" charset="0"/>
                <a:cs typeface="Arial" panose="020B0604020202020204" pitchFamily="34" charset="0"/>
              </a:rPr>
              <a:t>Delivers annual research, data and analytical outputs to support EU policy-making on skills, qualifications and VET</a:t>
            </a:r>
          </a:p>
          <a:p>
            <a:pPr>
              <a:lnSpc>
                <a:spcPct val="100000"/>
              </a:lnSpc>
            </a:pPr>
            <a:endParaRPr lang="en-US" sz="1400" dirty="0">
              <a:solidFill>
                <a:schemeClr val="tx2">
                  <a:lumMod val="90000"/>
                  <a:lumOff val="10000"/>
                </a:schemeClr>
              </a:solidFill>
              <a:latin typeface="Arial" panose="020B0604020202020204" pitchFamily="34" charset="0"/>
              <a:cs typeface="Arial" panose="020B0604020202020204" pitchFamily="34" charset="0"/>
            </a:endParaRPr>
          </a:p>
          <a:p>
            <a:pPr marL="285750" indent="-285750">
              <a:lnSpc>
                <a:spcPct val="100000"/>
              </a:lnSpc>
              <a:buFont typeface="Courier New" panose="02070309020205020404" pitchFamily="49" charset="0"/>
              <a:buChar char="o"/>
            </a:pPr>
            <a:r>
              <a:rPr lang="en-US" sz="1400" dirty="0">
                <a:solidFill>
                  <a:schemeClr val="tx2">
                    <a:lumMod val="90000"/>
                    <a:lumOff val="10000"/>
                  </a:schemeClr>
                </a:solidFill>
                <a:latin typeface="Arial" panose="020B0604020202020204" pitchFamily="34" charset="0"/>
                <a:cs typeface="Arial" panose="020B0604020202020204" pitchFamily="34" charset="0"/>
              </a:rPr>
              <a:t>Implements multi-year projects and studies on skills intelligence, VET system reform, apprenticeships, qualifications frameworks and lifelong learning</a:t>
            </a:r>
          </a:p>
          <a:p>
            <a:pPr>
              <a:lnSpc>
                <a:spcPct val="100000"/>
              </a:lnSpc>
            </a:pPr>
            <a:endParaRPr lang="en-US" sz="1400" dirty="0">
              <a:solidFill>
                <a:schemeClr val="tx2">
                  <a:lumMod val="90000"/>
                  <a:lumOff val="10000"/>
                </a:schemeClr>
              </a:solidFill>
              <a:latin typeface="Arial" panose="020B0604020202020204" pitchFamily="34" charset="0"/>
              <a:cs typeface="Arial" panose="020B0604020202020204" pitchFamily="34" charset="0"/>
            </a:endParaRPr>
          </a:p>
          <a:p>
            <a:pPr marL="285750" indent="-285750">
              <a:lnSpc>
                <a:spcPct val="100000"/>
              </a:lnSpc>
              <a:buFont typeface="Courier New" panose="02070309020205020404" pitchFamily="49" charset="0"/>
              <a:buChar char="o"/>
            </a:pPr>
            <a:r>
              <a:rPr lang="en-US" sz="1400" dirty="0">
                <a:solidFill>
                  <a:schemeClr val="tx2">
                    <a:lumMod val="90000"/>
                    <a:lumOff val="10000"/>
                  </a:schemeClr>
                </a:solidFill>
                <a:latin typeface="Arial" panose="020B0604020202020204" pitchFamily="34" charset="0"/>
                <a:cs typeface="Arial" panose="020B0604020202020204" pitchFamily="34" charset="0"/>
              </a:rPr>
              <a:t>Provides technical and methodological support to the European Commission and Member States through expert groups, peer reviews, monitoring activities and evidence-based policy tools</a:t>
            </a:r>
          </a:p>
        </p:txBody>
      </p:sp>
      <p:sp>
        <p:nvSpPr>
          <p:cNvPr id="10" name="Rettangolo con angoli arrotondati 9">
            <a:extLst>
              <a:ext uri="{FF2B5EF4-FFF2-40B4-BE49-F238E27FC236}">
                <a16:creationId xmlns:a16="http://schemas.microsoft.com/office/drawing/2014/main" id="{149FD2C7-7F07-6B3C-9816-32D0F9C330F6}"/>
              </a:ext>
            </a:extLst>
          </p:cNvPr>
          <p:cNvSpPr/>
          <p:nvPr/>
        </p:nvSpPr>
        <p:spPr>
          <a:xfrm>
            <a:off x="4223748" y="3240504"/>
            <a:ext cx="6492640" cy="2720943"/>
          </a:xfrm>
          <a:prstGeom prst="round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 name="Segnaposto contenuto 2">
            <a:extLst>
              <a:ext uri="{FF2B5EF4-FFF2-40B4-BE49-F238E27FC236}">
                <a16:creationId xmlns:a16="http://schemas.microsoft.com/office/drawing/2014/main" id="{2429ECDF-AA9A-63C5-580C-F22B1E4AC947}"/>
              </a:ext>
            </a:extLst>
          </p:cNvPr>
          <p:cNvSpPr txBox="1">
            <a:spLocks/>
          </p:cNvSpPr>
          <p:nvPr/>
        </p:nvSpPr>
        <p:spPr>
          <a:xfrm>
            <a:off x="784859" y="1153061"/>
            <a:ext cx="9931529" cy="585053"/>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buNone/>
            </a:pPr>
            <a:r>
              <a:rPr lang="en-US" sz="1400" noProof="0" dirty="0">
                <a:solidFill>
                  <a:schemeClr val="tx2">
                    <a:lumMod val="90000"/>
                    <a:lumOff val="10000"/>
                  </a:schemeClr>
                </a:solidFill>
                <a:latin typeface="Arial" panose="020B0604020202020204" pitchFamily="34" charset="0"/>
                <a:cs typeface="Arial" panose="020B0604020202020204" pitchFamily="34" charset="0"/>
              </a:rPr>
              <a:t>The European Centre for the Development of Vocational Training (Cedefop) is the European Union agency responsible for supporting the development, implementation and analysis of Vocational Education and Training (VET) policies in Europe. </a:t>
            </a:r>
          </a:p>
        </p:txBody>
      </p:sp>
      <p:pic>
        <p:nvPicPr>
          <p:cNvPr id="4" name="Immagine 3">
            <a:extLst>
              <a:ext uri="{FF2B5EF4-FFF2-40B4-BE49-F238E27FC236}">
                <a16:creationId xmlns:a16="http://schemas.microsoft.com/office/drawing/2014/main" id="{E7478740-CD0F-295C-A1F6-BF2C40162058}"/>
              </a:ext>
            </a:extLst>
          </p:cNvPr>
          <p:cNvPicPr>
            <a:picLocks noChangeAspect="1"/>
          </p:cNvPicPr>
          <p:nvPr/>
        </p:nvPicPr>
        <p:blipFill>
          <a:blip r:embed="rId2"/>
          <a:srcRect t="4267" b="7160"/>
          <a:stretch>
            <a:fillRect/>
          </a:stretch>
        </p:blipFill>
        <p:spPr>
          <a:xfrm>
            <a:off x="784860" y="1900284"/>
            <a:ext cx="3241708" cy="4061163"/>
          </a:xfrm>
          <a:prstGeom prst="rect">
            <a:avLst/>
          </a:prstGeom>
          <a:ln>
            <a:solidFill>
              <a:schemeClr val="accent1"/>
            </a:solidFill>
          </a:ln>
        </p:spPr>
      </p:pic>
      <p:sp>
        <p:nvSpPr>
          <p:cNvPr id="9" name="Titolo 1">
            <a:extLst>
              <a:ext uri="{FF2B5EF4-FFF2-40B4-BE49-F238E27FC236}">
                <a16:creationId xmlns:a16="http://schemas.microsoft.com/office/drawing/2014/main" id="{80A32322-DB8D-13C8-66CC-F8CA349B9361}"/>
              </a:ext>
            </a:extLst>
          </p:cNvPr>
          <p:cNvSpPr>
            <a:spLocks noGrp="1"/>
          </p:cNvSpPr>
          <p:nvPr>
            <p:ph type="title"/>
          </p:nvPr>
        </p:nvSpPr>
        <p:spPr>
          <a:xfrm>
            <a:off x="784859" y="365125"/>
            <a:ext cx="9931529" cy="585053"/>
          </a:xfrm>
        </p:spPr>
        <p:txBody>
          <a:bodyPr>
            <a:normAutofit fontScale="90000"/>
          </a:bodyPr>
          <a:lstStyle/>
          <a:p>
            <a:r>
              <a:rPr lang="en-GB" sz="3600" dirty="0">
                <a:solidFill>
                  <a:srgbClr val="0069B8"/>
                </a:solidFill>
                <a:latin typeface="Arial" panose="020B0604020202020204" pitchFamily="34" charset="0"/>
                <a:cs typeface="Arial" panose="020B0604020202020204" pitchFamily="34" charset="0"/>
              </a:rPr>
              <a:t>WHAT IT IS</a:t>
            </a:r>
            <a:endParaRPr lang="en-GB" sz="3600" noProof="0" dirty="0">
              <a:solidFill>
                <a:srgbClr val="0069B8"/>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3627194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8776FE-7A2D-5385-2184-3196BC14BF0F}"/>
            </a:ext>
          </a:extLst>
        </p:cNvPr>
        <p:cNvGrpSpPr/>
        <p:nvPr/>
      </p:nvGrpSpPr>
      <p:grpSpPr>
        <a:xfrm>
          <a:off x="0" y="0"/>
          <a:ext cx="0" cy="0"/>
          <a:chOff x="0" y="0"/>
          <a:chExt cx="0" cy="0"/>
        </a:xfrm>
      </p:grpSpPr>
      <p:sp>
        <p:nvSpPr>
          <p:cNvPr id="6" name="Titolo 1">
            <a:extLst>
              <a:ext uri="{FF2B5EF4-FFF2-40B4-BE49-F238E27FC236}">
                <a16:creationId xmlns:a16="http://schemas.microsoft.com/office/drawing/2014/main" id="{C765E65D-D5C8-8033-BC26-AD24CB1ADA6E}"/>
              </a:ext>
            </a:extLst>
          </p:cNvPr>
          <p:cNvSpPr>
            <a:spLocks noGrp="1"/>
          </p:cNvSpPr>
          <p:nvPr>
            <p:ph type="title"/>
          </p:nvPr>
        </p:nvSpPr>
        <p:spPr>
          <a:xfrm>
            <a:off x="838200" y="365125"/>
            <a:ext cx="10515600" cy="585053"/>
          </a:xfrm>
        </p:spPr>
        <p:txBody>
          <a:bodyPr>
            <a:normAutofit fontScale="90000"/>
          </a:bodyPr>
          <a:lstStyle/>
          <a:p>
            <a:r>
              <a:rPr lang="en-GB" sz="3600" noProof="0" dirty="0">
                <a:solidFill>
                  <a:srgbClr val="0069B8"/>
                </a:solidFill>
                <a:latin typeface="Arial" panose="020B0604020202020204" pitchFamily="34" charset="0"/>
                <a:cs typeface="Arial" panose="020B0604020202020204" pitchFamily="34" charset="0"/>
              </a:rPr>
              <a:t>CONTENTS &amp; LEARNING OUTCOMES</a:t>
            </a:r>
          </a:p>
        </p:txBody>
      </p:sp>
      <p:graphicFrame>
        <p:nvGraphicFramePr>
          <p:cNvPr id="2" name="Tabella 1">
            <a:extLst>
              <a:ext uri="{FF2B5EF4-FFF2-40B4-BE49-F238E27FC236}">
                <a16:creationId xmlns:a16="http://schemas.microsoft.com/office/drawing/2014/main" id="{C5C99DB0-D342-1567-BFDD-DDB1AB8D3DCA}"/>
              </a:ext>
            </a:extLst>
          </p:cNvPr>
          <p:cNvGraphicFramePr>
            <a:graphicFrameLocks noGrp="1"/>
          </p:cNvGraphicFramePr>
          <p:nvPr>
            <p:extLst>
              <p:ext uri="{D42A27DB-BD31-4B8C-83A1-F6EECF244321}">
                <p14:modId xmlns:p14="http://schemas.microsoft.com/office/powerpoint/2010/main" val="164327796"/>
              </p:ext>
            </p:extLst>
          </p:nvPr>
        </p:nvGraphicFramePr>
        <p:xfrm>
          <a:off x="838200" y="1178700"/>
          <a:ext cx="10515600" cy="4866498"/>
        </p:xfrm>
        <a:graphic>
          <a:graphicData uri="http://schemas.openxmlformats.org/drawingml/2006/table">
            <a:tbl>
              <a:tblPr firstRow="1" bandRow="1">
                <a:tableStyleId>{5C22544A-7EE6-4342-B048-85BDC9FD1C3A}</a:tableStyleId>
              </a:tblPr>
              <a:tblGrid>
                <a:gridCol w="5257800">
                  <a:extLst>
                    <a:ext uri="{9D8B030D-6E8A-4147-A177-3AD203B41FA5}">
                      <a16:colId xmlns:a16="http://schemas.microsoft.com/office/drawing/2014/main" val="45880985"/>
                    </a:ext>
                  </a:extLst>
                </a:gridCol>
                <a:gridCol w="5257800">
                  <a:extLst>
                    <a:ext uri="{9D8B030D-6E8A-4147-A177-3AD203B41FA5}">
                      <a16:colId xmlns:a16="http://schemas.microsoft.com/office/drawing/2014/main" val="1348300053"/>
                    </a:ext>
                  </a:extLst>
                </a:gridCol>
              </a:tblGrid>
              <a:tr h="452258">
                <a:tc>
                  <a:txBody>
                    <a:bodyPr/>
                    <a:lstStyle/>
                    <a:p>
                      <a:pPr algn="ctr"/>
                      <a:r>
                        <a:rPr lang="en-GB" sz="1400" dirty="0">
                          <a:latin typeface="Arial" panose="020B0604020202020204" pitchFamily="34" charset="0"/>
                          <a:cs typeface="Arial" panose="020B0604020202020204" pitchFamily="34" charset="0"/>
                        </a:rPr>
                        <a:t>CONTENTS</a:t>
                      </a:r>
                    </a:p>
                  </a:txBody>
                  <a:tcPr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tcPr>
                </a:tc>
                <a:tc>
                  <a:txBody>
                    <a:bodyPr/>
                    <a:lstStyle/>
                    <a:p>
                      <a:pPr algn="ctr"/>
                      <a:r>
                        <a:rPr lang="en-GB" sz="1400" dirty="0">
                          <a:latin typeface="Arial" panose="020B0604020202020204" pitchFamily="34" charset="0"/>
                          <a:cs typeface="Arial" panose="020B0604020202020204" pitchFamily="34" charset="0"/>
                        </a:rPr>
                        <a:t>LEARNING OUTCOMES</a:t>
                      </a:r>
                    </a:p>
                  </a:txBody>
                  <a:tcPr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3712711831"/>
                  </a:ext>
                </a:extLst>
              </a:tr>
              <a:tr h="88284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solidFill>
                            <a:schemeClr val="tx2">
                              <a:lumMod val="90000"/>
                              <a:lumOff val="10000"/>
                            </a:schemeClr>
                          </a:solidFill>
                          <a:latin typeface="Arial" panose="020B0604020202020204" pitchFamily="34" charset="0"/>
                          <a:cs typeface="Arial" panose="020B0604020202020204" pitchFamily="34" charset="0"/>
                        </a:rPr>
                        <a:t>1.</a:t>
                      </a:r>
                      <a:r>
                        <a:rPr lang="en-US" sz="1400" b="1" dirty="0">
                          <a:solidFill>
                            <a:schemeClr val="tx2">
                              <a:lumMod val="90000"/>
                              <a:lumOff val="10000"/>
                            </a:schemeClr>
                          </a:solidFill>
                          <a:latin typeface="Arial" panose="020B0604020202020204" pitchFamily="34" charset="0"/>
                          <a:cs typeface="Arial" panose="020B0604020202020204" pitchFamily="34" charset="0"/>
                        </a:rPr>
                        <a:t>EQAVET</a:t>
                      </a:r>
                      <a:r>
                        <a:rPr lang="en-US" sz="1400" dirty="0">
                          <a:solidFill>
                            <a:schemeClr val="tx2">
                              <a:lumMod val="90000"/>
                              <a:lumOff val="10000"/>
                            </a:schemeClr>
                          </a:solidFill>
                          <a:latin typeface="Arial" panose="020B0604020202020204" pitchFamily="34" charset="0"/>
                          <a:cs typeface="Arial" panose="020B0604020202020204" pitchFamily="34" charset="0"/>
                        </a:rPr>
                        <a:t>: European Quality Assurance in Vocational Education and Training</a:t>
                      </a:r>
                    </a:p>
                  </a:txBody>
                  <a:tcPr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tx2">
                        <a:lumMod val="10000"/>
                        <a:lumOff val="9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solidFill>
                            <a:schemeClr val="tx2">
                              <a:lumMod val="90000"/>
                              <a:lumOff val="10000"/>
                            </a:schemeClr>
                          </a:solidFill>
                          <a:latin typeface="Arial" panose="020B0604020202020204" pitchFamily="34" charset="0"/>
                          <a:cs typeface="Arial" panose="020B0604020202020204" pitchFamily="34" charset="0"/>
                        </a:rPr>
                        <a:t>1.You will understand how the EQAVET Framework supports quality assurance in VET through its learning-outcomes-based quality cycle.</a:t>
                      </a:r>
                    </a:p>
                  </a:txBody>
                  <a:tcPr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tx2">
                        <a:lumMod val="10000"/>
                        <a:lumOff val="90000"/>
                      </a:schemeClr>
                    </a:solidFill>
                  </a:tcPr>
                </a:tc>
                <a:extLst>
                  <a:ext uri="{0D108BD9-81ED-4DB2-BD59-A6C34878D82A}">
                    <a16:rowId xmlns:a16="http://schemas.microsoft.com/office/drawing/2014/main" val="162871795"/>
                  </a:ext>
                </a:extLst>
              </a:tr>
              <a:tr h="88284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solidFill>
                            <a:schemeClr val="tx2">
                              <a:lumMod val="90000"/>
                              <a:lumOff val="10000"/>
                            </a:schemeClr>
                          </a:solidFill>
                          <a:latin typeface="Arial" panose="020B0604020202020204" pitchFamily="34" charset="0"/>
                          <a:cs typeface="Arial" panose="020B0604020202020204" pitchFamily="34" charset="0"/>
                        </a:rPr>
                        <a:t>2.</a:t>
                      </a:r>
                      <a:r>
                        <a:rPr lang="en-US" sz="1400" b="1" dirty="0">
                          <a:solidFill>
                            <a:schemeClr val="tx2">
                              <a:lumMod val="90000"/>
                              <a:lumOff val="10000"/>
                            </a:schemeClr>
                          </a:solidFill>
                          <a:latin typeface="Arial" panose="020B0604020202020204" pitchFamily="34" charset="0"/>
                          <a:cs typeface="Arial" panose="020B0604020202020204" pitchFamily="34" charset="0"/>
                        </a:rPr>
                        <a:t>ESCO</a:t>
                      </a:r>
                      <a:r>
                        <a:rPr lang="en-US" sz="1400" dirty="0">
                          <a:solidFill>
                            <a:schemeClr val="tx2">
                              <a:lumMod val="90000"/>
                              <a:lumOff val="10000"/>
                            </a:schemeClr>
                          </a:solidFill>
                          <a:latin typeface="Arial" panose="020B0604020202020204" pitchFamily="34" charset="0"/>
                          <a:cs typeface="Arial" panose="020B0604020202020204" pitchFamily="34" charset="0"/>
                        </a:rPr>
                        <a:t>: European Skills, Competences, Qualifications and Occupations</a:t>
                      </a:r>
                    </a:p>
                  </a:txBody>
                  <a:tcPr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tx2">
                        <a:lumMod val="10000"/>
                        <a:lumOff val="9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solidFill>
                            <a:schemeClr val="tx2">
                              <a:lumMod val="90000"/>
                              <a:lumOff val="10000"/>
                            </a:schemeClr>
                          </a:solidFill>
                          <a:latin typeface="Arial" panose="020B0604020202020204" pitchFamily="34" charset="0"/>
                          <a:cs typeface="Arial" panose="020B0604020202020204" pitchFamily="34" charset="0"/>
                        </a:rPr>
                        <a:t>2.You will be able to explain how ESCO’s multilingual classification improves skills matching and interoperability between education and </a:t>
                      </a:r>
                      <a:r>
                        <a:rPr lang="en-GB" sz="1400" noProof="0" dirty="0">
                          <a:solidFill>
                            <a:schemeClr val="tx2">
                              <a:lumMod val="90000"/>
                              <a:lumOff val="10000"/>
                            </a:schemeClr>
                          </a:solidFill>
                          <a:latin typeface="Arial" panose="020B0604020202020204" pitchFamily="34" charset="0"/>
                          <a:cs typeface="Arial" panose="020B0604020202020204" pitchFamily="34" charset="0"/>
                        </a:rPr>
                        <a:t>labour-market</a:t>
                      </a:r>
                      <a:r>
                        <a:rPr lang="en-US" sz="1400" dirty="0">
                          <a:solidFill>
                            <a:schemeClr val="tx2">
                              <a:lumMod val="90000"/>
                              <a:lumOff val="10000"/>
                            </a:schemeClr>
                          </a:solidFill>
                          <a:latin typeface="Arial" panose="020B0604020202020204" pitchFamily="34" charset="0"/>
                          <a:cs typeface="Arial" panose="020B0604020202020204" pitchFamily="34" charset="0"/>
                        </a:rPr>
                        <a:t> systems.</a:t>
                      </a:r>
                    </a:p>
                  </a:txBody>
                  <a:tcPr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tx2">
                        <a:lumMod val="10000"/>
                        <a:lumOff val="90000"/>
                      </a:schemeClr>
                    </a:solidFill>
                  </a:tcPr>
                </a:tc>
                <a:extLst>
                  <a:ext uri="{0D108BD9-81ED-4DB2-BD59-A6C34878D82A}">
                    <a16:rowId xmlns:a16="http://schemas.microsoft.com/office/drawing/2014/main" val="305529069"/>
                  </a:ext>
                </a:extLst>
              </a:tr>
              <a:tr h="88284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solidFill>
                            <a:schemeClr val="tx2">
                              <a:lumMod val="90000"/>
                              <a:lumOff val="10000"/>
                            </a:schemeClr>
                          </a:solidFill>
                          <a:latin typeface="Arial" panose="020B0604020202020204" pitchFamily="34" charset="0"/>
                          <a:cs typeface="Arial" panose="020B0604020202020204" pitchFamily="34" charset="0"/>
                        </a:rPr>
                        <a:t>3.</a:t>
                      </a:r>
                      <a:r>
                        <a:rPr lang="en-US" sz="1400" b="1" dirty="0">
                          <a:solidFill>
                            <a:schemeClr val="tx2">
                              <a:lumMod val="90000"/>
                              <a:lumOff val="10000"/>
                            </a:schemeClr>
                          </a:solidFill>
                          <a:latin typeface="Arial" panose="020B0604020202020204" pitchFamily="34" charset="0"/>
                          <a:cs typeface="Arial" panose="020B0604020202020204" pitchFamily="34" charset="0"/>
                        </a:rPr>
                        <a:t>EQF</a:t>
                      </a:r>
                      <a:r>
                        <a:rPr lang="en-US" sz="1400" dirty="0">
                          <a:solidFill>
                            <a:schemeClr val="tx2">
                              <a:lumMod val="90000"/>
                              <a:lumOff val="10000"/>
                            </a:schemeClr>
                          </a:solidFill>
                          <a:latin typeface="Arial" panose="020B0604020202020204" pitchFamily="34" charset="0"/>
                          <a:cs typeface="Arial" panose="020B0604020202020204" pitchFamily="34" charset="0"/>
                        </a:rPr>
                        <a:t>: European Qualifications Framework</a:t>
                      </a:r>
                    </a:p>
                  </a:txBody>
                  <a:tcPr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tx2">
                        <a:lumMod val="10000"/>
                        <a:lumOff val="9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solidFill>
                            <a:schemeClr val="tx2">
                              <a:lumMod val="90000"/>
                              <a:lumOff val="10000"/>
                            </a:schemeClr>
                          </a:solidFill>
                          <a:latin typeface="Arial" panose="020B0604020202020204" pitchFamily="34" charset="0"/>
                          <a:cs typeface="Arial" panose="020B0604020202020204" pitchFamily="34" charset="0"/>
                        </a:rPr>
                        <a:t>3.You will understand the purpose of the EQF and how its eight reference levels enhance transparency and comparability of qualifications across Europe.</a:t>
                      </a:r>
                    </a:p>
                  </a:txBody>
                  <a:tcPr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tx2">
                        <a:lumMod val="10000"/>
                        <a:lumOff val="90000"/>
                      </a:schemeClr>
                    </a:solidFill>
                  </a:tcPr>
                </a:tc>
                <a:extLst>
                  <a:ext uri="{0D108BD9-81ED-4DB2-BD59-A6C34878D82A}">
                    <a16:rowId xmlns:a16="http://schemas.microsoft.com/office/drawing/2014/main" val="1614334618"/>
                  </a:ext>
                </a:extLst>
              </a:tr>
              <a:tr h="88284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solidFill>
                            <a:schemeClr val="tx2">
                              <a:lumMod val="90000"/>
                              <a:lumOff val="10000"/>
                            </a:schemeClr>
                          </a:solidFill>
                          <a:latin typeface="Arial" panose="020B0604020202020204" pitchFamily="34" charset="0"/>
                          <a:cs typeface="Arial" panose="020B0604020202020204" pitchFamily="34" charset="0"/>
                        </a:rPr>
                        <a:t>4.</a:t>
                      </a:r>
                      <a:r>
                        <a:rPr lang="en-US" sz="1400" b="1" dirty="0">
                          <a:solidFill>
                            <a:schemeClr val="tx2">
                              <a:lumMod val="90000"/>
                              <a:lumOff val="10000"/>
                            </a:schemeClr>
                          </a:solidFill>
                          <a:latin typeface="Arial" panose="020B0604020202020204" pitchFamily="34" charset="0"/>
                          <a:cs typeface="Arial" panose="020B0604020202020204" pitchFamily="34" charset="0"/>
                        </a:rPr>
                        <a:t>CEDEFOP</a:t>
                      </a:r>
                      <a:r>
                        <a:rPr lang="en-US" sz="1400" dirty="0">
                          <a:solidFill>
                            <a:schemeClr val="tx2">
                              <a:lumMod val="90000"/>
                              <a:lumOff val="10000"/>
                            </a:schemeClr>
                          </a:solidFill>
                          <a:latin typeface="Arial" panose="020B0604020202020204" pitchFamily="34" charset="0"/>
                          <a:cs typeface="Arial" panose="020B0604020202020204" pitchFamily="34" charset="0"/>
                        </a:rPr>
                        <a:t>: EU agency for VET, skills intelligence and qualifications</a:t>
                      </a:r>
                    </a:p>
                  </a:txBody>
                  <a:tcPr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tx2">
                        <a:lumMod val="10000"/>
                        <a:lumOff val="9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solidFill>
                            <a:schemeClr val="tx2">
                              <a:lumMod val="90000"/>
                              <a:lumOff val="10000"/>
                            </a:schemeClr>
                          </a:solidFill>
                          <a:latin typeface="Arial" panose="020B0604020202020204" pitchFamily="34" charset="0"/>
                          <a:cs typeface="Arial" panose="020B0604020202020204" pitchFamily="34" charset="0"/>
                        </a:rPr>
                        <a:t>4.You will be able to describe </a:t>
                      </a:r>
                      <a:r>
                        <a:rPr lang="en-US" sz="1400" dirty="0" err="1">
                          <a:solidFill>
                            <a:schemeClr val="tx2">
                              <a:lumMod val="90000"/>
                              <a:lumOff val="10000"/>
                            </a:schemeClr>
                          </a:solidFill>
                          <a:latin typeface="Arial" panose="020B0604020202020204" pitchFamily="34" charset="0"/>
                          <a:cs typeface="Arial" panose="020B0604020202020204" pitchFamily="34" charset="0"/>
                        </a:rPr>
                        <a:t>Cedefop’s</a:t>
                      </a:r>
                      <a:r>
                        <a:rPr lang="en-US" sz="1400" dirty="0">
                          <a:solidFill>
                            <a:schemeClr val="tx2">
                              <a:lumMod val="90000"/>
                              <a:lumOff val="10000"/>
                            </a:schemeClr>
                          </a:solidFill>
                          <a:latin typeface="Arial" panose="020B0604020202020204" pitchFamily="34" charset="0"/>
                          <a:cs typeface="Arial" panose="020B0604020202020204" pitchFamily="34" charset="0"/>
                        </a:rPr>
                        <a:t> role in providing skills intelligence and supporting evidence-based VET and lifelong learning policies.</a:t>
                      </a:r>
                    </a:p>
                  </a:txBody>
                  <a:tcPr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tx2">
                        <a:lumMod val="10000"/>
                        <a:lumOff val="90000"/>
                      </a:schemeClr>
                    </a:solidFill>
                  </a:tcPr>
                </a:tc>
                <a:extLst>
                  <a:ext uri="{0D108BD9-81ED-4DB2-BD59-A6C34878D82A}">
                    <a16:rowId xmlns:a16="http://schemas.microsoft.com/office/drawing/2014/main" val="3616694980"/>
                  </a:ext>
                </a:extLst>
              </a:tr>
              <a:tr h="88284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solidFill>
                            <a:schemeClr val="tx2">
                              <a:lumMod val="90000"/>
                              <a:lumOff val="10000"/>
                            </a:schemeClr>
                          </a:solidFill>
                          <a:latin typeface="Arial" panose="020B0604020202020204" pitchFamily="34" charset="0"/>
                          <a:cs typeface="Arial" panose="020B0604020202020204" pitchFamily="34" charset="0"/>
                        </a:rPr>
                        <a:t>5.</a:t>
                      </a:r>
                      <a:r>
                        <a:rPr lang="en-US" sz="1400" b="1" dirty="0">
                          <a:solidFill>
                            <a:schemeClr val="tx2">
                              <a:lumMod val="90000"/>
                              <a:lumOff val="10000"/>
                            </a:schemeClr>
                          </a:solidFill>
                          <a:latin typeface="Arial" panose="020B0604020202020204" pitchFamily="34" charset="0"/>
                          <a:cs typeface="Arial" panose="020B0604020202020204" pitchFamily="34" charset="0"/>
                        </a:rPr>
                        <a:t>EUROPEAN DIGITAL CREDENTIALS</a:t>
                      </a:r>
                      <a:r>
                        <a:rPr lang="en-US" sz="1400" dirty="0">
                          <a:solidFill>
                            <a:schemeClr val="tx2">
                              <a:lumMod val="90000"/>
                              <a:lumOff val="10000"/>
                            </a:schemeClr>
                          </a:solidFill>
                          <a:latin typeface="Arial" panose="020B0604020202020204" pitchFamily="34" charset="0"/>
                          <a:cs typeface="Arial" panose="020B0604020202020204" pitchFamily="34" charset="0"/>
                        </a:rPr>
                        <a:t>: EU system for digital, verifiable learning credentials</a:t>
                      </a:r>
                    </a:p>
                  </a:txBody>
                  <a:tcPr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tx2">
                        <a:lumMod val="10000"/>
                        <a:lumOff val="9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solidFill>
                            <a:schemeClr val="tx2">
                              <a:lumMod val="90000"/>
                              <a:lumOff val="10000"/>
                            </a:schemeClr>
                          </a:solidFill>
                          <a:latin typeface="Arial" panose="020B0604020202020204" pitchFamily="34" charset="0"/>
                          <a:cs typeface="Arial" panose="020B0604020202020204" pitchFamily="34" charset="0"/>
                        </a:rPr>
                        <a:t>5.You will understand how European Digital Credentials ensure secure, verifiable and portable recognition of learning achievements across borders.</a:t>
                      </a:r>
                    </a:p>
                  </a:txBody>
                  <a:tcPr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tx2">
                        <a:lumMod val="10000"/>
                        <a:lumOff val="90000"/>
                      </a:schemeClr>
                    </a:solidFill>
                  </a:tcPr>
                </a:tc>
                <a:extLst>
                  <a:ext uri="{0D108BD9-81ED-4DB2-BD59-A6C34878D82A}">
                    <a16:rowId xmlns:a16="http://schemas.microsoft.com/office/drawing/2014/main" val="2356633747"/>
                  </a:ext>
                </a:extLst>
              </a:tr>
            </a:tbl>
          </a:graphicData>
        </a:graphic>
      </p:graphicFrame>
    </p:spTree>
    <p:extLst>
      <p:ext uri="{BB962C8B-B14F-4D97-AF65-F5344CB8AC3E}">
        <p14:creationId xmlns:p14="http://schemas.microsoft.com/office/powerpoint/2010/main" val="16496121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B8C68D-EB11-040D-D649-712ACF942688}"/>
            </a:ext>
          </a:extLst>
        </p:cNvPr>
        <p:cNvGrpSpPr/>
        <p:nvPr/>
      </p:nvGrpSpPr>
      <p:grpSpPr>
        <a:xfrm>
          <a:off x="0" y="0"/>
          <a:ext cx="0" cy="0"/>
          <a:chOff x="0" y="0"/>
          <a:chExt cx="0" cy="0"/>
        </a:xfrm>
      </p:grpSpPr>
      <p:sp>
        <p:nvSpPr>
          <p:cNvPr id="8" name="Titolo 1">
            <a:extLst>
              <a:ext uri="{FF2B5EF4-FFF2-40B4-BE49-F238E27FC236}">
                <a16:creationId xmlns:a16="http://schemas.microsoft.com/office/drawing/2014/main" id="{5212EC93-0772-1040-E5F4-6EA9AFD19ACC}"/>
              </a:ext>
            </a:extLst>
          </p:cNvPr>
          <p:cNvSpPr>
            <a:spLocks noGrp="1"/>
          </p:cNvSpPr>
          <p:nvPr>
            <p:ph type="title"/>
          </p:nvPr>
        </p:nvSpPr>
        <p:spPr>
          <a:xfrm>
            <a:off x="838200" y="365125"/>
            <a:ext cx="10515600" cy="585053"/>
          </a:xfrm>
        </p:spPr>
        <p:txBody>
          <a:bodyPr>
            <a:normAutofit fontScale="90000"/>
          </a:bodyPr>
          <a:lstStyle/>
          <a:p>
            <a:r>
              <a:rPr lang="en-GB" sz="3600" dirty="0">
                <a:solidFill>
                  <a:srgbClr val="0069B8"/>
                </a:solidFill>
                <a:latin typeface="Arial" panose="020B0604020202020204" pitchFamily="34" charset="0"/>
                <a:cs typeface="Arial" panose="020B0604020202020204" pitchFamily="34" charset="0"/>
              </a:rPr>
              <a:t>WHAT IT IS FOR</a:t>
            </a:r>
            <a:endParaRPr lang="en-GB" sz="3600" noProof="0" dirty="0">
              <a:solidFill>
                <a:srgbClr val="0069B8"/>
              </a:solidFill>
              <a:latin typeface="Arial" panose="020B0604020202020204" pitchFamily="34" charset="0"/>
              <a:cs typeface="Arial" panose="020B0604020202020204" pitchFamily="34" charset="0"/>
            </a:endParaRPr>
          </a:p>
        </p:txBody>
      </p:sp>
      <p:sp>
        <p:nvSpPr>
          <p:cNvPr id="2" name="Segnaposto contenuto 2">
            <a:extLst>
              <a:ext uri="{FF2B5EF4-FFF2-40B4-BE49-F238E27FC236}">
                <a16:creationId xmlns:a16="http://schemas.microsoft.com/office/drawing/2014/main" id="{28D14F68-A4CF-6655-55A0-850BF4563972}"/>
              </a:ext>
            </a:extLst>
          </p:cNvPr>
          <p:cNvSpPr txBox="1">
            <a:spLocks/>
          </p:cNvSpPr>
          <p:nvPr/>
        </p:nvSpPr>
        <p:spPr>
          <a:xfrm>
            <a:off x="838201" y="1153060"/>
            <a:ext cx="10515600" cy="4401919"/>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buNone/>
            </a:pPr>
            <a:r>
              <a:rPr lang="en-GB" sz="1400" noProof="0" dirty="0" err="1">
                <a:solidFill>
                  <a:schemeClr val="tx2">
                    <a:lumMod val="90000"/>
                    <a:lumOff val="10000"/>
                  </a:schemeClr>
                </a:solidFill>
                <a:latin typeface="Arial" panose="020B0604020202020204" pitchFamily="34" charset="0"/>
                <a:cs typeface="Arial" panose="020B0604020202020204" pitchFamily="34" charset="0"/>
              </a:rPr>
              <a:t>Cedefop’s</a:t>
            </a:r>
            <a:r>
              <a:rPr lang="en-GB" sz="1400" noProof="0" dirty="0">
                <a:solidFill>
                  <a:schemeClr val="tx2">
                    <a:lumMod val="90000"/>
                    <a:lumOff val="10000"/>
                  </a:schemeClr>
                </a:solidFill>
                <a:latin typeface="Arial" panose="020B0604020202020204" pitchFamily="34" charset="0"/>
                <a:cs typeface="Arial" panose="020B0604020202020204" pitchFamily="34" charset="0"/>
              </a:rPr>
              <a:t> purpose is to provide evidence-based support for the development and implementation of EU vocational education and training (VET) policies.</a:t>
            </a:r>
          </a:p>
          <a:p>
            <a:pPr marL="0" indent="0">
              <a:lnSpc>
                <a:spcPct val="100000"/>
              </a:lnSpc>
              <a:buNone/>
            </a:pPr>
            <a:r>
              <a:rPr lang="en-GB" sz="1400" noProof="0" dirty="0">
                <a:solidFill>
                  <a:schemeClr val="tx2">
                    <a:lumMod val="90000"/>
                    <a:lumOff val="10000"/>
                  </a:schemeClr>
                </a:solidFill>
                <a:latin typeface="Arial" panose="020B0604020202020204" pitchFamily="34" charset="0"/>
                <a:cs typeface="Arial" panose="020B0604020202020204" pitchFamily="34" charset="0"/>
              </a:rPr>
              <a:t>Its role is to strengthen the understanding of labour-market and skills trends, enhance the quality and relevance of VET systems, and promote lifelong learning across Europe. </a:t>
            </a:r>
          </a:p>
          <a:p>
            <a:pPr marL="0" indent="0">
              <a:lnSpc>
                <a:spcPct val="100000"/>
              </a:lnSpc>
              <a:buNone/>
            </a:pPr>
            <a:r>
              <a:rPr lang="en-GB" sz="1400" noProof="0" dirty="0">
                <a:solidFill>
                  <a:schemeClr val="tx2">
                    <a:lumMod val="90000"/>
                    <a:lumOff val="10000"/>
                  </a:schemeClr>
                </a:solidFill>
                <a:latin typeface="Arial" panose="020B0604020202020204" pitchFamily="34" charset="0"/>
                <a:cs typeface="Arial" panose="020B0604020202020204" pitchFamily="34" charset="0"/>
              </a:rPr>
              <a:t>Through research, data collection and analytical tools, Cedefop helps EU institutions, Member States and social partners design policies that improve skills development, employability and workforce adaptability.</a:t>
            </a:r>
          </a:p>
          <a:p>
            <a:pPr marL="0" indent="0">
              <a:lnSpc>
                <a:spcPct val="100000"/>
              </a:lnSpc>
              <a:buNone/>
            </a:pPr>
            <a:endParaRPr lang="en-US" sz="1400" noProof="0" dirty="0">
              <a:solidFill>
                <a:schemeClr val="tx2">
                  <a:lumMod val="90000"/>
                  <a:lumOff val="10000"/>
                </a:schemeClr>
              </a:solidFill>
              <a:latin typeface="Arial" panose="020B0604020202020204" pitchFamily="34" charset="0"/>
              <a:cs typeface="Arial" panose="020B0604020202020204" pitchFamily="34" charset="0"/>
            </a:endParaRPr>
          </a:p>
          <a:p>
            <a:pPr marL="0" indent="0">
              <a:lnSpc>
                <a:spcPct val="100000"/>
              </a:lnSpc>
              <a:buNone/>
            </a:pPr>
            <a:r>
              <a:rPr lang="en-US" sz="1400" dirty="0">
                <a:solidFill>
                  <a:schemeClr val="tx2">
                    <a:lumMod val="90000"/>
                    <a:lumOff val="10000"/>
                  </a:schemeClr>
                </a:solidFill>
                <a:latin typeface="Arial" panose="020B0604020202020204" pitchFamily="34" charset="0"/>
                <a:cs typeface="Arial" panose="020B0604020202020204" pitchFamily="34" charset="0"/>
              </a:rPr>
              <a:t>Main purposes:</a:t>
            </a:r>
          </a:p>
          <a:p>
            <a:pPr>
              <a:lnSpc>
                <a:spcPct val="100000"/>
              </a:lnSpc>
              <a:buFont typeface="Courier New" panose="02070309020205020404" pitchFamily="49" charset="0"/>
              <a:buChar char="o"/>
            </a:pPr>
            <a:r>
              <a:rPr lang="en-GB" sz="1400" noProof="0" dirty="0">
                <a:solidFill>
                  <a:schemeClr val="tx2">
                    <a:lumMod val="90000"/>
                    <a:lumOff val="10000"/>
                  </a:schemeClr>
                </a:solidFill>
                <a:latin typeface="Arial" panose="020B0604020202020204" pitchFamily="34" charset="0"/>
                <a:cs typeface="Arial" panose="020B0604020202020204" pitchFamily="34" charset="0"/>
              </a:rPr>
              <a:t>To provide EU-wide skills intelligence that supports strategic planning, workforce development and anticipation of emerging labour-market needs</a:t>
            </a:r>
          </a:p>
          <a:p>
            <a:pPr>
              <a:lnSpc>
                <a:spcPct val="100000"/>
              </a:lnSpc>
              <a:buFont typeface="Courier New" panose="02070309020205020404" pitchFamily="49" charset="0"/>
              <a:buChar char="o"/>
            </a:pPr>
            <a:r>
              <a:rPr lang="en-GB" sz="1400" noProof="0" dirty="0">
                <a:solidFill>
                  <a:schemeClr val="tx2">
                    <a:lumMod val="90000"/>
                    <a:lumOff val="10000"/>
                  </a:schemeClr>
                </a:solidFill>
                <a:latin typeface="Arial" panose="020B0604020202020204" pitchFamily="34" charset="0"/>
                <a:cs typeface="Arial" panose="020B0604020202020204" pitchFamily="34" charset="0"/>
              </a:rPr>
              <a:t>To support the implementation of European frameworks, such as the EQF, </a:t>
            </a:r>
            <a:r>
              <a:rPr lang="en-GB" sz="1400" noProof="0" dirty="0" err="1">
                <a:solidFill>
                  <a:schemeClr val="tx2">
                    <a:lumMod val="90000"/>
                    <a:lumOff val="10000"/>
                  </a:schemeClr>
                </a:solidFill>
                <a:latin typeface="Arial" panose="020B0604020202020204" pitchFamily="34" charset="0"/>
                <a:cs typeface="Arial" panose="020B0604020202020204" pitchFamily="34" charset="0"/>
              </a:rPr>
              <a:t>Europass</a:t>
            </a:r>
            <a:r>
              <a:rPr lang="en-GB" sz="1400" noProof="0" dirty="0">
                <a:solidFill>
                  <a:schemeClr val="tx2">
                    <a:lumMod val="90000"/>
                    <a:lumOff val="10000"/>
                  </a:schemeClr>
                </a:solidFill>
                <a:latin typeface="Arial" panose="020B0604020202020204" pitchFamily="34" charset="0"/>
                <a:cs typeface="Arial" panose="020B0604020202020204" pitchFamily="34" charset="0"/>
              </a:rPr>
              <a:t>, quality assurance in VET and apprenticeship reform, ensuring coherence across Member States</a:t>
            </a:r>
          </a:p>
          <a:p>
            <a:pPr>
              <a:lnSpc>
                <a:spcPct val="100000"/>
              </a:lnSpc>
              <a:buFont typeface="Courier New" panose="02070309020205020404" pitchFamily="49" charset="0"/>
              <a:buChar char="o"/>
            </a:pPr>
            <a:r>
              <a:rPr lang="en-GB" sz="1400" noProof="0" dirty="0">
                <a:solidFill>
                  <a:schemeClr val="tx2">
                    <a:lumMod val="90000"/>
                    <a:lumOff val="10000"/>
                  </a:schemeClr>
                </a:solidFill>
                <a:latin typeface="Arial" panose="020B0604020202020204" pitchFamily="34" charset="0"/>
                <a:cs typeface="Arial" panose="020B0604020202020204" pitchFamily="34" charset="0"/>
              </a:rPr>
              <a:t>To strengthen evidence-based reforms by supplying methodologies, indicators and comparative analyses that help countries modernise their VET and lifelong learning systems</a:t>
            </a:r>
          </a:p>
        </p:txBody>
      </p:sp>
    </p:spTree>
    <p:extLst>
      <p:ext uri="{BB962C8B-B14F-4D97-AF65-F5344CB8AC3E}">
        <p14:creationId xmlns:p14="http://schemas.microsoft.com/office/powerpoint/2010/main" val="217692944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BE7E62-ECE1-2C1E-CB4A-95D21E944B79}"/>
            </a:ext>
          </a:extLst>
        </p:cNvPr>
        <p:cNvGrpSpPr/>
        <p:nvPr/>
      </p:nvGrpSpPr>
      <p:grpSpPr>
        <a:xfrm>
          <a:off x="0" y="0"/>
          <a:ext cx="0" cy="0"/>
          <a:chOff x="0" y="0"/>
          <a:chExt cx="0" cy="0"/>
        </a:xfrm>
      </p:grpSpPr>
      <p:sp>
        <p:nvSpPr>
          <p:cNvPr id="8" name="Titolo 1">
            <a:extLst>
              <a:ext uri="{FF2B5EF4-FFF2-40B4-BE49-F238E27FC236}">
                <a16:creationId xmlns:a16="http://schemas.microsoft.com/office/drawing/2014/main" id="{BEA58772-EBAA-CF53-C7A4-2DF9E3BC1AFF}"/>
              </a:ext>
            </a:extLst>
          </p:cNvPr>
          <p:cNvSpPr>
            <a:spLocks noGrp="1"/>
          </p:cNvSpPr>
          <p:nvPr>
            <p:ph type="title"/>
          </p:nvPr>
        </p:nvSpPr>
        <p:spPr>
          <a:xfrm>
            <a:off x="838200" y="365125"/>
            <a:ext cx="10515600" cy="585053"/>
          </a:xfrm>
        </p:spPr>
        <p:txBody>
          <a:bodyPr>
            <a:normAutofit fontScale="90000"/>
          </a:bodyPr>
          <a:lstStyle/>
          <a:p>
            <a:r>
              <a:rPr lang="en-GB" sz="3600" noProof="0" dirty="0">
                <a:solidFill>
                  <a:srgbClr val="0069B8"/>
                </a:solidFill>
                <a:latin typeface="Arial" panose="020B0604020202020204" pitchFamily="34" charset="0"/>
                <a:cs typeface="Arial" panose="020B0604020202020204" pitchFamily="34" charset="0"/>
              </a:rPr>
              <a:t>HOW IT IS USED</a:t>
            </a:r>
          </a:p>
        </p:txBody>
      </p:sp>
      <p:sp>
        <p:nvSpPr>
          <p:cNvPr id="2" name="Segnaposto contenuto 2">
            <a:extLst>
              <a:ext uri="{FF2B5EF4-FFF2-40B4-BE49-F238E27FC236}">
                <a16:creationId xmlns:a16="http://schemas.microsoft.com/office/drawing/2014/main" id="{F7CFFE8B-5592-19AA-DB2F-C4843E54D3BA}"/>
              </a:ext>
            </a:extLst>
          </p:cNvPr>
          <p:cNvSpPr txBox="1">
            <a:spLocks/>
          </p:cNvSpPr>
          <p:nvPr/>
        </p:nvSpPr>
        <p:spPr>
          <a:xfrm>
            <a:off x="838200" y="1153061"/>
            <a:ext cx="10515600" cy="1044707"/>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buNone/>
            </a:pPr>
            <a:r>
              <a:rPr lang="en-US" sz="1400" noProof="0" dirty="0">
                <a:solidFill>
                  <a:schemeClr val="tx2">
                    <a:lumMod val="90000"/>
                    <a:lumOff val="10000"/>
                  </a:schemeClr>
                </a:solidFill>
                <a:latin typeface="Arial" panose="020B0604020202020204" pitchFamily="34" charset="0"/>
                <a:cs typeface="Arial" panose="020B0604020202020204" pitchFamily="34" charset="0"/>
              </a:rPr>
              <a:t>Cedefop is used by EU institutions, national authorities, VET providers, researchers and </a:t>
            </a:r>
            <a:r>
              <a:rPr lang="en-US" sz="1400" noProof="0" dirty="0" err="1">
                <a:solidFill>
                  <a:schemeClr val="tx2">
                    <a:lumMod val="90000"/>
                    <a:lumOff val="10000"/>
                  </a:schemeClr>
                </a:solidFill>
                <a:latin typeface="Arial" panose="020B0604020202020204" pitchFamily="34" charset="0"/>
                <a:cs typeface="Arial" panose="020B0604020202020204" pitchFamily="34" charset="0"/>
              </a:rPr>
              <a:t>labour</a:t>
            </a:r>
            <a:r>
              <a:rPr lang="en-US" sz="1400" noProof="0" dirty="0">
                <a:solidFill>
                  <a:schemeClr val="tx2">
                    <a:lumMod val="90000"/>
                    <a:lumOff val="10000"/>
                  </a:schemeClr>
                </a:solidFill>
                <a:latin typeface="Arial" panose="020B0604020202020204" pitchFamily="34" charset="0"/>
                <a:cs typeface="Arial" panose="020B0604020202020204" pitchFamily="34" charset="0"/>
              </a:rPr>
              <a:t>-market stakeholders as a source of authoritative data, analytical tools and policy support.</a:t>
            </a:r>
          </a:p>
          <a:p>
            <a:pPr marL="0" indent="0">
              <a:lnSpc>
                <a:spcPct val="100000"/>
              </a:lnSpc>
              <a:buNone/>
            </a:pPr>
            <a:r>
              <a:rPr lang="en-US" sz="1400" noProof="0" dirty="0">
                <a:solidFill>
                  <a:schemeClr val="tx2">
                    <a:lumMod val="90000"/>
                    <a:lumOff val="10000"/>
                  </a:schemeClr>
                </a:solidFill>
                <a:latin typeface="Arial" panose="020B0604020202020204" pitchFamily="34" charset="0"/>
                <a:cs typeface="Arial" panose="020B0604020202020204" pitchFamily="34" charset="0"/>
              </a:rPr>
              <a:t>Its outputs help countries design and evaluate VET reforms, anticipate skill needs, align qualifications to European frameworks, and develop evidence-based strategies for upskilling, reskilling and lifelong learning.</a:t>
            </a:r>
          </a:p>
        </p:txBody>
      </p:sp>
      <p:graphicFrame>
        <p:nvGraphicFramePr>
          <p:cNvPr id="3" name="Tabella 2">
            <a:extLst>
              <a:ext uri="{FF2B5EF4-FFF2-40B4-BE49-F238E27FC236}">
                <a16:creationId xmlns:a16="http://schemas.microsoft.com/office/drawing/2014/main" id="{BC3B2058-78EB-9D2B-BD74-D2651E8B3790}"/>
              </a:ext>
            </a:extLst>
          </p:cNvPr>
          <p:cNvGraphicFramePr>
            <a:graphicFrameLocks noGrp="1"/>
          </p:cNvGraphicFramePr>
          <p:nvPr>
            <p:extLst>
              <p:ext uri="{D42A27DB-BD31-4B8C-83A1-F6EECF244321}">
                <p14:modId xmlns:p14="http://schemas.microsoft.com/office/powerpoint/2010/main" val="3546189879"/>
              </p:ext>
            </p:extLst>
          </p:nvPr>
        </p:nvGraphicFramePr>
        <p:xfrm>
          <a:off x="838201" y="2400651"/>
          <a:ext cx="10515600" cy="3687328"/>
        </p:xfrm>
        <a:graphic>
          <a:graphicData uri="http://schemas.openxmlformats.org/drawingml/2006/table">
            <a:tbl>
              <a:tblPr/>
              <a:tblGrid>
                <a:gridCol w="3505200">
                  <a:extLst>
                    <a:ext uri="{9D8B030D-6E8A-4147-A177-3AD203B41FA5}">
                      <a16:colId xmlns:a16="http://schemas.microsoft.com/office/drawing/2014/main" val="4185087735"/>
                    </a:ext>
                  </a:extLst>
                </a:gridCol>
                <a:gridCol w="3505200">
                  <a:extLst>
                    <a:ext uri="{9D8B030D-6E8A-4147-A177-3AD203B41FA5}">
                      <a16:colId xmlns:a16="http://schemas.microsoft.com/office/drawing/2014/main" val="2980595184"/>
                    </a:ext>
                  </a:extLst>
                </a:gridCol>
                <a:gridCol w="3505200">
                  <a:extLst>
                    <a:ext uri="{9D8B030D-6E8A-4147-A177-3AD203B41FA5}">
                      <a16:colId xmlns:a16="http://schemas.microsoft.com/office/drawing/2014/main" val="3941210753"/>
                    </a:ext>
                  </a:extLst>
                </a:gridCol>
              </a:tblGrid>
              <a:tr h="332380">
                <a:tc>
                  <a:txBody>
                    <a:bodyPr/>
                    <a:lstStyle/>
                    <a:p>
                      <a:pPr algn="ctr">
                        <a:buNone/>
                      </a:pPr>
                      <a:r>
                        <a:rPr lang="it-IT" sz="1400" b="1" dirty="0">
                          <a:solidFill>
                            <a:schemeClr val="bg1"/>
                          </a:solidFill>
                          <a:latin typeface="Arial" panose="020B0604020202020204" pitchFamily="34" charset="0"/>
                          <a:cs typeface="Arial" panose="020B0604020202020204" pitchFamily="34" charset="0"/>
                        </a:rPr>
                        <a:t>USE</a:t>
                      </a:r>
                      <a:endParaRPr lang="it-IT" sz="1400" dirty="0">
                        <a:solidFill>
                          <a:schemeClr val="bg1"/>
                        </a:solidFill>
                        <a:latin typeface="Arial" panose="020B0604020202020204" pitchFamily="34" charset="0"/>
                        <a:cs typeface="Arial" panose="020B0604020202020204" pitchFamily="34" charset="0"/>
                      </a:endParaRPr>
                    </a:p>
                  </a:txBody>
                  <a:tcPr marL="55080" marR="55080" marT="27540" marB="27540"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tx2">
                        <a:lumMod val="90000"/>
                        <a:lumOff val="10000"/>
                      </a:schemeClr>
                    </a:solidFill>
                  </a:tcPr>
                </a:tc>
                <a:tc>
                  <a:txBody>
                    <a:bodyPr/>
                    <a:lstStyle/>
                    <a:p>
                      <a:pPr algn="ctr">
                        <a:buNone/>
                      </a:pPr>
                      <a:r>
                        <a:rPr lang="en-GB" sz="1400" b="1" noProof="0" dirty="0">
                          <a:solidFill>
                            <a:schemeClr val="bg1"/>
                          </a:solidFill>
                          <a:latin typeface="Arial" panose="020B0604020202020204" pitchFamily="34" charset="0"/>
                          <a:cs typeface="Arial" panose="020B0604020202020204" pitchFamily="34" charset="0"/>
                        </a:rPr>
                        <a:t>STAKEHOLDERS</a:t>
                      </a:r>
                      <a:endParaRPr lang="en-GB" sz="1400" noProof="0" dirty="0">
                        <a:solidFill>
                          <a:schemeClr val="bg1"/>
                        </a:solidFill>
                        <a:latin typeface="Arial" panose="020B0604020202020204" pitchFamily="34" charset="0"/>
                        <a:cs typeface="Arial" panose="020B0604020202020204" pitchFamily="34" charset="0"/>
                      </a:endParaRPr>
                    </a:p>
                  </a:txBody>
                  <a:tcPr marL="55080" marR="55080" marT="27540" marB="27540"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tx2">
                        <a:lumMod val="90000"/>
                        <a:lumOff val="10000"/>
                      </a:schemeClr>
                    </a:solidFill>
                  </a:tcPr>
                </a:tc>
                <a:tc>
                  <a:txBody>
                    <a:bodyPr/>
                    <a:lstStyle/>
                    <a:p>
                      <a:pPr algn="ctr">
                        <a:buNone/>
                      </a:pPr>
                      <a:r>
                        <a:rPr lang="en-GB" sz="1400" b="1" noProof="0" dirty="0">
                          <a:solidFill>
                            <a:schemeClr val="bg1"/>
                          </a:solidFill>
                          <a:latin typeface="Arial" panose="020B0604020202020204" pitchFamily="34" charset="0"/>
                          <a:cs typeface="Arial" panose="020B0604020202020204" pitchFamily="34" charset="0"/>
                        </a:rPr>
                        <a:t>BENEFITS</a:t>
                      </a:r>
                      <a:endParaRPr lang="en-GB" sz="1400" noProof="0" dirty="0">
                        <a:solidFill>
                          <a:schemeClr val="bg1"/>
                        </a:solidFill>
                        <a:latin typeface="Arial" panose="020B0604020202020204" pitchFamily="34" charset="0"/>
                        <a:cs typeface="Arial" panose="020B0604020202020204" pitchFamily="34" charset="0"/>
                      </a:endParaRPr>
                    </a:p>
                  </a:txBody>
                  <a:tcPr marL="55080" marR="55080" marT="27540" marB="27540"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tx2">
                        <a:lumMod val="90000"/>
                        <a:lumOff val="10000"/>
                      </a:schemeClr>
                    </a:solidFill>
                  </a:tcPr>
                </a:tc>
                <a:extLst>
                  <a:ext uri="{0D108BD9-81ED-4DB2-BD59-A6C34878D82A}">
                    <a16:rowId xmlns:a16="http://schemas.microsoft.com/office/drawing/2014/main" val="203649327"/>
                  </a:ext>
                </a:extLst>
              </a:tr>
              <a:tr h="784929">
                <a:tc>
                  <a:txBody>
                    <a:bodyPr/>
                    <a:lstStyle/>
                    <a:p>
                      <a:pPr>
                        <a:buNone/>
                      </a:pPr>
                      <a:r>
                        <a:rPr lang="it-IT" sz="1400" b="0" dirty="0">
                          <a:solidFill>
                            <a:schemeClr val="tx2">
                              <a:lumMod val="90000"/>
                              <a:lumOff val="10000"/>
                            </a:schemeClr>
                          </a:solidFill>
                          <a:latin typeface="Arial" panose="020B0604020202020204" pitchFamily="34" charset="0"/>
                          <a:cs typeface="Arial" panose="020B0604020202020204" pitchFamily="34" charset="0"/>
                        </a:rPr>
                        <a:t>Skills intelligence and labour-market </a:t>
                      </a:r>
                      <a:r>
                        <a:rPr lang="en-GB" sz="1400" b="0" noProof="0" dirty="0">
                          <a:solidFill>
                            <a:schemeClr val="tx2">
                              <a:lumMod val="90000"/>
                              <a:lumOff val="10000"/>
                            </a:schemeClr>
                          </a:solidFill>
                          <a:latin typeface="Arial" panose="020B0604020202020204" pitchFamily="34" charset="0"/>
                          <a:cs typeface="Arial" panose="020B0604020202020204" pitchFamily="34" charset="0"/>
                        </a:rPr>
                        <a:t>analysis</a:t>
                      </a:r>
                      <a:endParaRPr lang="it-IT" sz="1400" b="0" dirty="0">
                        <a:solidFill>
                          <a:schemeClr val="tx2">
                            <a:lumMod val="90000"/>
                            <a:lumOff val="10000"/>
                          </a:schemeClr>
                        </a:solidFill>
                        <a:latin typeface="Arial" panose="020B0604020202020204" pitchFamily="34" charset="0"/>
                        <a:cs typeface="Arial" panose="020B0604020202020204" pitchFamily="34" charset="0"/>
                      </a:endParaRPr>
                    </a:p>
                  </a:txBody>
                  <a:tcPr marL="55080" marR="55080" marT="27540" marB="27540"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tx2">
                        <a:lumMod val="10000"/>
                        <a:lumOff val="90000"/>
                      </a:schemeClr>
                    </a:solidFill>
                  </a:tcPr>
                </a:tc>
                <a:tc>
                  <a:txBody>
                    <a:bodyPr/>
                    <a:lstStyle/>
                    <a:p>
                      <a:pPr>
                        <a:buNone/>
                      </a:pPr>
                      <a:r>
                        <a:rPr lang="fr-FR" sz="1400" dirty="0">
                          <a:solidFill>
                            <a:schemeClr val="tx2">
                              <a:lumMod val="90000"/>
                              <a:lumOff val="10000"/>
                            </a:schemeClr>
                          </a:solidFill>
                          <a:latin typeface="Arial" panose="020B0604020202020204" pitchFamily="34" charset="0"/>
                          <a:cs typeface="Arial" panose="020B0604020202020204" pitchFamily="34" charset="0"/>
                        </a:rPr>
                        <a:t>EU institutions, </a:t>
                      </a:r>
                      <a:r>
                        <a:rPr lang="en-GB" sz="1400" noProof="0" dirty="0">
                          <a:solidFill>
                            <a:schemeClr val="tx2">
                              <a:lumMod val="90000"/>
                              <a:lumOff val="10000"/>
                            </a:schemeClr>
                          </a:solidFill>
                          <a:latin typeface="Arial" panose="020B0604020202020204" pitchFamily="34" charset="0"/>
                          <a:cs typeface="Arial" panose="020B0604020202020204" pitchFamily="34" charset="0"/>
                        </a:rPr>
                        <a:t>ministries, PES, researchers</a:t>
                      </a:r>
                      <a:endParaRPr lang="fr-FR" sz="1400" dirty="0">
                        <a:solidFill>
                          <a:schemeClr val="tx2">
                            <a:lumMod val="90000"/>
                            <a:lumOff val="10000"/>
                          </a:schemeClr>
                        </a:solidFill>
                        <a:latin typeface="Arial" panose="020B0604020202020204" pitchFamily="34" charset="0"/>
                        <a:cs typeface="Arial" panose="020B0604020202020204" pitchFamily="34" charset="0"/>
                      </a:endParaRPr>
                    </a:p>
                  </a:txBody>
                  <a:tcPr marL="55080" marR="55080" marT="27540" marB="27540"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tx2">
                        <a:lumMod val="10000"/>
                        <a:lumOff val="90000"/>
                      </a:schemeClr>
                    </a:solidFill>
                  </a:tcPr>
                </a:tc>
                <a:tc>
                  <a:txBody>
                    <a:bodyPr/>
                    <a:lstStyle/>
                    <a:p>
                      <a:pPr>
                        <a:buNone/>
                      </a:pPr>
                      <a:r>
                        <a:rPr lang="en-US" sz="1400" dirty="0">
                          <a:solidFill>
                            <a:schemeClr val="tx2">
                              <a:lumMod val="90000"/>
                              <a:lumOff val="10000"/>
                            </a:schemeClr>
                          </a:solidFill>
                          <a:latin typeface="Arial" panose="020B0604020202020204" pitchFamily="34" charset="0"/>
                          <a:cs typeface="Arial" panose="020B0604020202020204" pitchFamily="34" charset="0"/>
                        </a:rPr>
                        <a:t>Identify emerging skills needs, </a:t>
                      </a:r>
                      <a:r>
                        <a:rPr lang="en-GB" sz="1400" noProof="0" dirty="0">
                          <a:solidFill>
                            <a:schemeClr val="tx2">
                              <a:lumMod val="90000"/>
                              <a:lumOff val="10000"/>
                            </a:schemeClr>
                          </a:solidFill>
                          <a:latin typeface="Arial" panose="020B0604020202020204" pitchFamily="34" charset="0"/>
                          <a:cs typeface="Arial" panose="020B0604020202020204" pitchFamily="34" charset="0"/>
                        </a:rPr>
                        <a:t>forecast labour-market </a:t>
                      </a:r>
                      <a:r>
                        <a:rPr lang="en-US" sz="1400" dirty="0">
                          <a:solidFill>
                            <a:schemeClr val="tx2">
                              <a:lumMod val="90000"/>
                              <a:lumOff val="10000"/>
                            </a:schemeClr>
                          </a:solidFill>
                          <a:latin typeface="Arial" panose="020B0604020202020204" pitchFamily="34" charset="0"/>
                          <a:cs typeface="Arial" panose="020B0604020202020204" pitchFamily="34" charset="0"/>
                        </a:rPr>
                        <a:t>trends and support strategic planning.</a:t>
                      </a:r>
                    </a:p>
                  </a:txBody>
                  <a:tcPr marL="55080" marR="55080" marT="27540" marB="27540"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tx2">
                        <a:lumMod val="10000"/>
                        <a:lumOff val="90000"/>
                      </a:schemeClr>
                    </a:solidFill>
                  </a:tcPr>
                </a:tc>
                <a:extLst>
                  <a:ext uri="{0D108BD9-81ED-4DB2-BD59-A6C34878D82A}">
                    <a16:rowId xmlns:a16="http://schemas.microsoft.com/office/drawing/2014/main" val="3711350843"/>
                  </a:ext>
                </a:extLst>
              </a:tr>
              <a:tr h="1000161">
                <a:tc>
                  <a:txBody>
                    <a:bodyPr/>
                    <a:lstStyle/>
                    <a:p>
                      <a:pPr>
                        <a:buNone/>
                      </a:pPr>
                      <a:r>
                        <a:rPr lang="en-US" sz="1400" b="0" dirty="0">
                          <a:solidFill>
                            <a:schemeClr val="tx2">
                              <a:lumMod val="90000"/>
                              <a:lumOff val="10000"/>
                            </a:schemeClr>
                          </a:solidFill>
                          <a:latin typeface="Arial" panose="020B0604020202020204" pitchFamily="34" charset="0"/>
                          <a:cs typeface="Arial" panose="020B0604020202020204" pitchFamily="34" charset="0"/>
                        </a:rPr>
                        <a:t>Design and reform of VET systems</a:t>
                      </a:r>
                    </a:p>
                  </a:txBody>
                  <a:tcPr marL="55080" marR="55080" marT="27540" marB="27540"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tx2">
                        <a:lumMod val="10000"/>
                        <a:lumOff val="90000"/>
                      </a:schemeClr>
                    </a:solidFill>
                  </a:tcPr>
                </a:tc>
                <a:tc>
                  <a:txBody>
                    <a:bodyPr/>
                    <a:lstStyle/>
                    <a:p>
                      <a:pPr>
                        <a:buNone/>
                      </a:pPr>
                      <a:r>
                        <a:rPr lang="it-IT" sz="1400" dirty="0">
                          <a:solidFill>
                            <a:schemeClr val="tx2">
                              <a:lumMod val="90000"/>
                              <a:lumOff val="10000"/>
                            </a:schemeClr>
                          </a:solidFill>
                          <a:latin typeface="Arial" panose="020B0604020202020204" pitchFamily="34" charset="0"/>
                          <a:cs typeface="Arial" panose="020B0604020202020204" pitchFamily="34" charset="0"/>
                        </a:rPr>
                        <a:t>National </a:t>
                      </a:r>
                      <a:r>
                        <a:rPr lang="en-GB" sz="1400" noProof="0" dirty="0">
                          <a:solidFill>
                            <a:schemeClr val="tx2">
                              <a:lumMod val="90000"/>
                              <a:lumOff val="10000"/>
                            </a:schemeClr>
                          </a:solidFill>
                          <a:latin typeface="Arial" panose="020B0604020202020204" pitchFamily="34" charset="0"/>
                          <a:cs typeface="Arial" panose="020B0604020202020204" pitchFamily="34" charset="0"/>
                        </a:rPr>
                        <a:t>authorities, VET agencies</a:t>
                      </a:r>
                      <a:endParaRPr lang="it-IT" sz="1400" dirty="0">
                        <a:solidFill>
                          <a:schemeClr val="tx2">
                            <a:lumMod val="90000"/>
                            <a:lumOff val="10000"/>
                          </a:schemeClr>
                        </a:solidFill>
                        <a:latin typeface="Arial" panose="020B0604020202020204" pitchFamily="34" charset="0"/>
                        <a:cs typeface="Arial" panose="020B0604020202020204" pitchFamily="34" charset="0"/>
                      </a:endParaRPr>
                    </a:p>
                  </a:txBody>
                  <a:tcPr marL="55080" marR="55080" marT="27540" marB="27540"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tx2">
                        <a:lumMod val="10000"/>
                        <a:lumOff val="90000"/>
                      </a:schemeClr>
                    </a:solidFill>
                  </a:tcPr>
                </a:tc>
                <a:tc>
                  <a:txBody>
                    <a:bodyPr/>
                    <a:lstStyle/>
                    <a:p>
                      <a:pPr>
                        <a:buNone/>
                      </a:pPr>
                      <a:r>
                        <a:rPr lang="en-US" sz="1400">
                          <a:solidFill>
                            <a:schemeClr val="tx2">
                              <a:lumMod val="90000"/>
                              <a:lumOff val="10000"/>
                            </a:schemeClr>
                          </a:solidFill>
                          <a:latin typeface="Arial" panose="020B0604020202020204" pitchFamily="34" charset="0"/>
                          <a:cs typeface="Arial" panose="020B0604020202020204" pitchFamily="34" charset="0"/>
                        </a:rPr>
                        <a:t>Align national VET systems with EU priorities, learning-outcome approaches and quality assurance models.</a:t>
                      </a:r>
                    </a:p>
                  </a:txBody>
                  <a:tcPr marL="55080" marR="55080" marT="27540" marB="27540"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tx2">
                        <a:lumMod val="10000"/>
                        <a:lumOff val="90000"/>
                      </a:schemeClr>
                    </a:solidFill>
                  </a:tcPr>
                </a:tc>
                <a:extLst>
                  <a:ext uri="{0D108BD9-81ED-4DB2-BD59-A6C34878D82A}">
                    <a16:rowId xmlns:a16="http://schemas.microsoft.com/office/drawing/2014/main" val="451750375"/>
                  </a:ext>
                </a:extLst>
              </a:tr>
              <a:tr h="784929">
                <a:tc>
                  <a:txBody>
                    <a:bodyPr/>
                    <a:lstStyle/>
                    <a:p>
                      <a:pPr>
                        <a:buNone/>
                      </a:pPr>
                      <a:r>
                        <a:rPr lang="en-US" sz="1400" b="0">
                          <a:solidFill>
                            <a:schemeClr val="tx2">
                              <a:lumMod val="90000"/>
                              <a:lumOff val="10000"/>
                            </a:schemeClr>
                          </a:solidFill>
                          <a:latin typeface="Arial" panose="020B0604020202020204" pitchFamily="34" charset="0"/>
                          <a:cs typeface="Arial" panose="020B0604020202020204" pitchFamily="34" charset="0"/>
                        </a:rPr>
                        <a:t>Support to qualifications frameworks (EQF/NQF)</a:t>
                      </a:r>
                    </a:p>
                  </a:txBody>
                  <a:tcPr marL="55080" marR="55080" marT="27540" marB="27540"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tx2">
                        <a:lumMod val="10000"/>
                        <a:lumOff val="90000"/>
                      </a:schemeClr>
                    </a:solidFill>
                  </a:tcPr>
                </a:tc>
                <a:tc>
                  <a:txBody>
                    <a:bodyPr/>
                    <a:lstStyle/>
                    <a:p>
                      <a:pPr>
                        <a:buNone/>
                      </a:pPr>
                      <a:r>
                        <a:rPr lang="en-GB" sz="1400" noProof="0" dirty="0">
                          <a:solidFill>
                            <a:schemeClr val="tx2">
                              <a:lumMod val="90000"/>
                              <a:lumOff val="10000"/>
                            </a:schemeClr>
                          </a:solidFill>
                          <a:latin typeface="Arial" panose="020B0604020202020204" pitchFamily="34" charset="0"/>
                          <a:cs typeface="Arial" panose="020B0604020202020204" pitchFamily="34" charset="0"/>
                        </a:rPr>
                        <a:t>Ministries, qualification authorities</a:t>
                      </a:r>
                    </a:p>
                  </a:txBody>
                  <a:tcPr marL="55080" marR="55080" marT="27540" marB="27540"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tx2">
                        <a:lumMod val="10000"/>
                        <a:lumOff val="90000"/>
                      </a:schemeClr>
                    </a:solidFill>
                  </a:tcPr>
                </a:tc>
                <a:tc>
                  <a:txBody>
                    <a:bodyPr/>
                    <a:lstStyle/>
                    <a:p>
                      <a:pPr>
                        <a:buNone/>
                      </a:pPr>
                      <a:r>
                        <a:rPr lang="en-US" sz="1400" dirty="0">
                          <a:solidFill>
                            <a:schemeClr val="tx2">
                              <a:lumMod val="90000"/>
                              <a:lumOff val="10000"/>
                            </a:schemeClr>
                          </a:solidFill>
                          <a:latin typeface="Arial" panose="020B0604020202020204" pitchFamily="34" charset="0"/>
                          <a:cs typeface="Arial" panose="020B0604020202020204" pitchFamily="34" charset="0"/>
                        </a:rPr>
                        <a:t>Reference national qualifications to EQF and improve transparency and comparability.</a:t>
                      </a:r>
                    </a:p>
                  </a:txBody>
                  <a:tcPr marL="55080" marR="55080" marT="27540" marB="27540"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tx2">
                        <a:lumMod val="10000"/>
                        <a:lumOff val="90000"/>
                      </a:schemeClr>
                    </a:solidFill>
                  </a:tcPr>
                </a:tc>
                <a:extLst>
                  <a:ext uri="{0D108BD9-81ED-4DB2-BD59-A6C34878D82A}">
                    <a16:rowId xmlns:a16="http://schemas.microsoft.com/office/drawing/2014/main" val="1238728371"/>
                  </a:ext>
                </a:extLst>
              </a:tr>
              <a:tr h="784929">
                <a:tc>
                  <a:txBody>
                    <a:bodyPr/>
                    <a:lstStyle/>
                    <a:p>
                      <a:pPr>
                        <a:buNone/>
                      </a:pPr>
                      <a:r>
                        <a:rPr lang="it-IT" sz="1400" b="0">
                          <a:solidFill>
                            <a:schemeClr val="tx2">
                              <a:lumMod val="90000"/>
                              <a:lumOff val="10000"/>
                            </a:schemeClr>
                          </a:solidFill>
                          <a:latin typeface="Arial" panose="020B0604020202020204" pitchFamily="34" charset="0"/>
                          <a:cs typeface="Arial" panose="020B0604020202020204" pitchFamily="34" charset="0"/>
                        </a:rPr>
                        <a:t>Capacity building and cooperation</a:t>
                      </a:r>
                    </a:p>
                  </a:txBody>
                  <a:tcPr marL="55080" marR="55080" marT="27540" marB="27540"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tx2">
                        <a:lumMod val="10000"/>
                        <a:lumOff val="90000"/>
                      </a:schemeClr>
                    </a:solidFill>
                  </a:tcPr>
                </a:tc>
                <a:tc>
                  <a:txBody>
                    <a:bodyPr/>
                    <a:lstStyle/>
                    <a:p>
                      <a:pPr>
                        <a:buNone/>
                      </a:pPr>
                      <a:r>
                        <a:rPr lang="en-US" sz="1400">
                          <a:solidFill>
                            <a:schemeClr val="tx2">
                              <a:lumMod val="90000"/>
                              <a:lumOff val="10000"/>
                            </a:schemeClr>
                          </a:solidFill>
                          <a:latin typeface="Arial" panose="020B0604020202020204" pitchFamily="34" charset="0"/>
                          <a:cs typeface="Arial" panose="020B0604020202020204" pitchFamily="34" charset="0"/>
                        </a:rPr>
                        <a:t>Social partners, expert networks, EU working groups</a:t>
                      </a:r>
                    </a:p>
                  </a:txBody>
                  <a:tcPr marL="55080" marR="55080" marT="27540" marB="27540"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tx2">
                        <a:lumMod val="10000"/>
                        <a:lumOff val="90000"/>
                      </a:schemeClr>
                    </a:solidFill>
                  </a:tcPr>
                </a:tc>
                <a:tc>
                  <a:txBody>
                    <a:bodyPr/>
                    <a:lstStyle/>
                    <a:p>
                      <a:pPr>
                        <a:buNone/>
                      </a:pPr>
                      <a:r>
                        <a:rPr lang="en-US" sz="1400" dirty="0">
                          <a:solidFill>
                            <a:schemeClr val="tx2">
                              <a:lumMod val="90000"/>
                              <a:lumOff val="10000"/>
                            </a:schemeClr>
                          </a:solidFill>
                          <a:latin typeface="Arial" panose="020B0604020202020204" pitchFamily="34" charset="0"/>
                          <a:cs typeface="Arial" panose="020B0604020202020204" pitchFamily="34" charset="0"/>
                        </a:rPr>
                        <a:t>Share good practices, participate in peer learning, and strengthen cooperation across countries.</a:t>
                      </a:r>
                    </a:p>
                  </a:txBody>
                  <a:tcPr marL="55080" marR="55080" marT="27540" marB="27540"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tx2">
                        <a:lumMod val="10000"/>
                        <a:lumOff val="90000"/>
                      </a:schemeClr>
                    </a:solidFill>
                  </a:tcPr>
                </a:tc>
                <a:extLst>
                  <a:ext uri="{0D108BD9-81ED-4DB2-BD59-A6C34878D82A}">
                    <a16:rowId xmlns:a16="http://schemas.microsoft.com/office/drawing/2014/main" val="3269679253"/>
                  </a:ext>
                </a:extLst>
              </a:tr>
            </a:tbl>
          </a:graphicData>
        </a:graphic>
      </p:graphicFrame>
    </p:spTree>
    <p:extLst>
      <p:ext uri="{BB962C8B-B14F-4D97-AF65-F5344CB8AC3E}">
        <p14:creationId xmlns:p14="http://schemas.microsoft.com/office/powerpoint/2010/main" val="66987656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A21B79-6084-64C2-4887-A3A9083C8E98}"/>
            </a:ext>
          </a:extLst>
        </p:cNvPr>
        <p:cNvGrpSpPr/>
        <p:nvPr/>
      </p:nvGrpSpPr>
      <p:grpSpPr>
        <a:xfrm>
          <a:off x="0" y="0"/>
          <a:ext cx="0" cy="0"/>
          <a:chOff x="0" y="0"/>
          <a:chExt cx="0" cy="0"/>
        </a:xfrm>
      </p:grpSpPr>
      <p:sp>
        <p:nvSpPr>
          <p:cNvPr id="8" name="Titolo 1">
            <a:extLst>
              <a:ext uri="{FF2B5EF4-FFF2-40B4-BE49-F238E27FC236}">
                <a16:creationId xmlns:a16="http://schemas.microsoft.com/office/drawing/2014/main" id="{E506BD4D-C4CA-5DE9-94F7-0854231DB3B1}"/>
              </a:ext>
            </a:extLst>
          </p:cNvPr>
          <p:cNvSpPr>
            <a:spLocks noGrp="1"/>
          </p:cNvSpPr>
          <p:nvPr>
            <p:ph type="title"/>
          </p:nvPr>
        </p:nvSpPr>
        <p:spPr>
          <a:xfrm>
            <a:off x="838200" y="365125"/>
            <a:ext cx="10515600" cy="585053"/>
          </a:xfrm>
        </p:spPr>
        <p:txBody>
          <a:bodyPr>
            <a:normAutofit fontScale="90000"/>
          </a:bodyPr>
          <a:lstStyle/>
          <a:p>
            <a:r>
              <a:rPr lang="en-GB" sz="3600" noProof="0" dirty="0">
                <a:solidFill>
                  <a:srgbClr val="0069B8"/>
                </a:solidFill>
                <a:latin typeface="Arial" panose="020B0604020202020204" pitchFamily="34" charset="0"/>
                <a:cs typeface="Arial" panose="020B0604020202020204" pitchFamily="34" charset="0"/>
              </a:rPr>
              <a:t>WHAT BENEFITS IT PROVIDES</a:t>
            </a:r>
          </a:p>
        </p:txBody>
      </p:sp>
      <p:sp>
        <p:nvSpPr>
          <p:cNvPr id="4" name="Segnaposto contenuto 2">
            <a:extLst>
              <a:ext uri="{FF2B5EF4-FFF2-40B4-BE49-F238E27FC236}">
                <a16:creationId xmlns:a16="http://schemas.microsoft.com/office/drawing/2014/main" id="{E8B56676-15CB-E7D4-06F5-C4FD80C1FF11}"/>
              </a:ext>
            </a:extLst>
          </p:cNvPr>
          <p:cNvSpPr txBox="1">
            <a:spLocks/>
          </p:cNvSpPr>
          <p:nvPr/>
        </p:nvSpPr>
        <p:spPr>
          <a:xfrm>
            <a:off x="838200" y="1153061"/>
            <a:ext cx="10515600" cy="1044707"/>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buNone/>
            </a:pPr>
            <a:r>
              <a:rPr lang="en-US" sz="1400" noProof="0" dirty="0">
                <a:solidFill>
                  <a:schemeClr val="tx2">
                    <a:lumMod val="90000"/>
                    <a:lumOff val="10000"/>
                  </a:schemeClr>
                </a:solidFill>
                <a:latin typeface="Arial" panose="020B0604020202020204" pitchFamily="34" charset="0"/>
                <a:cs typeface="Arial" panose="020B0604020202020204" pitchFamily="34" charset="0"/>
              </a:rPr>
              <a:t>Cedefop delivers significant benefits to EU Member States, policy-makers, education providers and </a:t>
            </a:r>
            <a:r>
              <a:rPr lang="en-GB" sz="1400" noProof="0" dirty="0">
                <a:solidFill>
                  <a:schemeClr val="tx2">
                    <a:lumMod val="90000"/>
                    <a:lumOff val="10000"/>
                  </a:schemeClr>
                </a:solidFill>
                <a:latin typeface="Arial" panose="020B0604020202020204" pitchFamily="34" charset="0"/>
                <a:cs typeface="Arial" panose="020B0604020202020204" pitchFamily="34" charset="0"/>
              </a:rPr>
              <a:t>labour-market</a:t>
            </a:r>
            <a:r>
              <a:rPr lang="en-US" sz="1400" noProof="0" dirty="0">
                <a:solidFill>
                  <a:schemeClr val="tx2">
                    <a:lumMod val="90000"/>
                    <a:lumOff val="10000"/>
                  </a:schemeClr>
                </a:solidFill>
                <a:latin typeface="Arial" panose="020B0604020202020204" pitchFamily="34" charset="0"/>
                <a:cs typeface="Arial" panose="020B0604020202020204" pitchFamily="34" charset="0"/>
              </a:rPr>
              <a:t> actors.</a:t>
            </a:r>
            <a:br>
              <a:rPr lang="en-US" sz="1400" noProof="0" dirty="0">
                <a:solidFill>
                  <a:schemeClr val="tx2">
                    <a:lumMod val="90000"/>
                    <a:lumOff val="10000"/>
                  </a:schemeClr>
                </a:solidFill>
                <a:latin typeface="Arial" panose="020B0604020202020204" pitchFamily="34" charset="0"/>
                <a:cs typeface="Arial" panose="020B0604020202020204" pitchFamily="34" charset="0"/>
              </a:rPr>
            </a:br>
            <a:r>
              <a:rPr lang="en-US" sz="1400" noProof="0" dirty="0">
                <a:solidFill>
                  <a:schemeClr val="tx2">
                    <a:lumMod val="90000"/>
                    <a:lumOff val="10000"/>
                  </a:schemeClr>
                </a:solidFill>
                <a:latin typeface="Arial" panose="020B0604020202020204" pitchFamily="34" charset="0"/>
                <a:cs typeface="Arial" panose="020B0604020202020204" pitchFamily="34" charset="0"/>
              </a:rPr>
              <a:t>Through its authoritative analyses, tools and comparative data, the agency strengthens the quality, relevance and effectiveness of VET systems, supports informed policy decisions and enhances Europe's capacity to anticipate and respond to changing skills needs.</a:t>
            </a:r>
          </a:p>
        </p:txBody>
      </p:sp>
      <p:graphicFrame>
        <p:nvGraphicFramePr>
          <p:cNvPr id="5" name="Tabella 4">
            <a:extLst>
              <a:ext uri="{FF2B5EF4-FFF2-40B4-BE49-F238E27FC236}">
                <a16:creationId xmlns:a16="http://schemas.microsoft.com/office/drawing/2014/main" id="{68E0AE9C-FF62-22E6-CC1A-594E644592F4}"/>
              </a:ext>
            </a:extLst>
          </p:cNvPr>
          <p:cNvGraphicFramePr>
            <a:graphicFrameLocks noGrp="1"/>
          </p:cNvGraphicFramePr>
          <p:nvPr>
            <p:extLst>
              <p:ext uri="{D42A27DB-BD31-4B8C-83A1-F6EECF244321}">
                <p14:modId xmlns:p14="http://schemas.microsoft.com/office/powerpoint/2010/main" val="2325723777"/>
              </p:ext>
            </p:extLst>
          </p:nvPr>
        </p:nvGraphicFramePr>
        <p:xfrm>
          <a:off x="838200" y="2197768"/>
          <a:ext cx="10515600" cy="3952057"/>
        </p:xfrm>
        <a:graphic>
          <a:graphicData uri="http://schemas.openxmlformats.org/drawingml/2006/table">
            <a:tbl>
              <a:tblPr/>
              <a:tblGrid>
                <a:gridCol w="3236495">
                  <a:extLst>
                    <a:ext uri="{9D8B030D-6E8A-4147-A177-3AD203B41FA5}">
                      <a16:colId xmlns:a16="http://schemas.microsoft.com/office/drawing/2014/main" val="4260468161"/>
                    </a:ext>
                  </a:extLst>
                </a:gridCol>
                <a:gridCol w="7279105">
                  <a:extLst>
                    <a:ext uri="{9D8B030D-6E8A-4147-A177-3AD203B41FA5}">
                      <a16:colId xmlns:a16="http://schemas.microsoft.com/office/drawing/2014/main" val="3099358573"/>
                    </a:ext>
                  </a:extLst>
                </a:gridCol>
              </a:tblGrid>
              <a:tr h="360948">
                <a:tc>
                  <a:txBody>
                    <a:bodyPr/>
                    <a:lstStyle/>
                    <a:p>
                      <a:pPr algn="ctr">
                        <a:buNone/>
                      </a:pPr>
                      <a:r>
                        <a:rPr lang="it-IT" sz="1400" b="1" dirty="0">
                          <a:solidFill>
                            <a:schemeClr val="bg1"/>
                          </a:solidFill>
                          <a:latin typeface="Arial" panose="020B0604020202020204" pitchFamily="34" charset="0"/>
                          <a:cs typeface="Arial" panose="020B0604020202020204" pitchFamily="34" charset="0"/>
                        </a:rPr>
                        <a:t>BENEFIT</a:t>
                      </a:r>
                      <a:endParaRPr lang="it-IT" sz="1400" dirty="0">
                        <a:solidFill>
                          <a:schemeClr val="bg1"/>
                        </a:solidFill>
                        <a:latin typeface="Arial" panose="020B0604020202020204" pitchFamily="34" charset="0"/>
                        <a:cs typeface="Arial" panose="020B0604020202020204" pitchFamily="34" charset="0"/>
                      </a:endParaRPr>
                    </a:p>
                  </a:txBody>
                  <a:tcPr marL="73751" marR="73751" marT="36876" marB="36876"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tx2">
                        <a:lumMod val="90000"/>
                        <a:lumOff val="10000"/>
                      </a:schemeClr>
                    </a:solidFill>
                  </a:tcPr>
                </a:tc>
                <a:tc>
                  <a:txBody>
                    <a:bodyPr/>
                    <a:lstStyle/>
                    <a:p>
                      <a:pPr algn="ctr">
                        <a:buNone/>
                      </a:pPr>
                      <a:r>
                        <a:rPr lang="en-GB" sz="1400" b="1" noProof="0" dirty="0">
                          <a:solidFill>
                            <a:schemeClr val="bg1"/>
                          </a:solidFill>
                          <a:latin typeface="Arial" panose="020B0604020202020204" pitchFamily="34" charset="0"/>
                          <a:cs typeface="Arial" panose="020B0604020202020204" pitchFamily="34" charset="0"/>
                        </a:rPr>
                        <a:t>DESCRIPTION</a:t>
                      </a:r>
                      <a:endParaRPr lang="en-GB" sz="1400" noProof="0" dirty="0">
                        <a:solidFill>
                          <a:schemeClr val="bg1"/>
                        </a:solidFill>
                        <a:latin typeface="Arial" panose="020B0604020202020204" pitchFamily="34" charset="0"/>
                        <a:cs typeface="Arial" panose="020B0604020202020204" pitchFamily="34" charset="0"/>
                      </a:endParaRPr>
                    </a:p>
                  </a:txBody>
                  <a:tcPr marL="73751" marR="73751" marT="36876" marB="36876"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tx2">
                        <a:lumMod val="90000"/>
                        <a:lumOff val="10000"/>
                      </a:schemeClr>
                    </a:solidFill>
                  </a:tcPr>
                </a:tc>
                <a:extLst>
                  <a:ext uri="{0D108BD9-81ED-4DB2-BD59-A6C34878D82A}">
                    <a16:rowId xmlns:a16="http://schemas.microsoft.com/office/drawing/2014/main" val="425439721"/>
                  </a:ext>
                </a:extLst>
              </a:tr>
              <a:tr h="509337">
                <a:tc>
                  <a:txBody>
                    <a:bodyPr/>
                    <a:lstStyle/>
                    <a:p>
                      <a:pPr>
                        <a:buNone/>
                      </a:pPr>
                      <a:r>
                        <a:rPr lang="en-GB" sz="1400" b="0" noProof="0" dirty="0">
                          <a:solidFill>
                            <a:schemeClr val="tx2">
                              <a:lumMod val="90000"/>
                              <a:lumOff val="10000"/>
                            </a:schemeClr>
                          </a:solidFill>
                          <a:latin typeface="Arial" panose="020B0604020202020204" pitchFamily="34" charset="0"/>
                          <a:cs typeface="Arial" panose="020B0604020202020204" pitchFamily="34" charset="0"/>
                        </a:rPr>
                        <a:t>Evidence-based policy-making</a:t>
                      </a:r>
                    </a:p>
                  </a:txBody>
                  <a:tcPr marL="73751" marR="73751" marT="36876" marB="36876"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tx2">
                        <a:lumMod val="10000"/>
                        <a:lumOff val="90000"/>
                      </a:schemeClr>
                    </a:solidFill>
                  </a:tcPr>
                </a:tc>
                <a:tc>
                  <a:txBody>
                    <a:bodyPr/>
                    <a:lstStyle/>
                    <a:p>
                      <a:pPr>
                        <a:buNone/>
                      </a:pPr>
                      <a:r>
                        <a:rPr lang="en-US" sz="1400" dirty="0">
                          <a:solidFill>
                            <a:schemeClr val="tx2">
                              <a:lumMod val="90000"/>
                              <a:lumOff val="10000"/>
                            </a:schemeClr>
                          </a:solidFill>
                          <a:latin typeface="Arial" panose="020B0604020202020204" pitchFamily="34" charset="0"/>
                          <a:cs typeface="Arial" panose="020B0604020202020204" pitchFamily="34" charset="0"/>
                        </a:rPr>
                        <a:t>Provides high-quality research, data and analyses that support the design and evaluation of VET and skills policies.</a:t>
                      </a:r>
                    </a:p>
                  </a:txBody>
                  <a:tcPr marL="73751" marR="73751" marT="36876" marB="36876"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tx2">
                        <a:lumMod val="10000"/>
                        <a:lumOff val="90000"/>
                      </a:schemeClr>
                    </a:solidFill>
                  </a:tcPr>
                </a:tc>
                <a:extLst>
                  <a:ext uri="{0D108BD9-81ED-4DB2-BD59-A6C34878D82A}">
                    <a16:rowId xmlns:a16="http://schemas.microsoft.com/office/drawing/2014/main" val="3899547610"/>
                  </a:ext>
                </a:extLst>
              </a:tr>
              <a:tr h="516260">
                <a:tc>
                  <a:txBody>
                    <a:bodyPr/>
                    <a:lstStyle/>
                    <a:p>
                      <a:pPr>
                        <a:buNone/>
                      </a:pPr>
                      <a:r>
                        <a:rPr lang="en-US" sz="1400" b="0" dirty="0">
                          <a:solidFill>
                            <a:schemeClr val="tx2">
                              <a:lumMod val="90000"/>
                              <a:lumOff val="10000"/>
                            </a:schemeClr>
                          </a:solidFill>
                          <a:latin typeface="Arial" panose="020B0604020202020204" pitchFamily="34" charset="0"/>
                          <a:cs typeface="Arial" panose="020B0604020202020204" pitchFamily="34" charset="0"/>
                        </a:rPr>
                        <a:t>Better understanding of skills needs</a:t>
                      </a:r>
                    </a:p>
                  </a:txBody>
                  <a:tcPr marL="73751" marR="73751" marT="36876" marB="36876"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tx2">
                        <a:lumMod val="10000"/>
                        <a:lumOff val="90000"/>
                      </a:schemeClr>
                    </a:solidFill>
                  </a:tcPr>
                </a:tc>
                <a:tc>
                  <a:txBody>
                    <a:bodyPr/>
                    <a:lstStyle/>
                    <a:p>
                      <a:pPr>
                        <a:buNone/>
                      </a:pPr>
                      <a:r>
                        <a:rPr lang="en-US" sz="1400">
                          <a:solidFill>
                            <a:schemeClr val="tx2">
                              <a:lumMod val="90000"/>
                              <a:lumOff val="10000"/>
                            </a:schemeClr>
                          </a:solidFill>
                          <a:latin typeface="Arial" panose="020B0604020202020204" pitchFamily="34" charset="0"/>
                          <a:cs typeface="Arial" panose="020B0604020202020204" pitchFamily="34" charset="0"/>
                        </a:rPr>
                        <a:t>Offers robust skills intelligence to anticipate labour-market trends and guide strategic planning.</a:t>
                      </a:r>
                    </a:p>
                  </a:txBody>
                  <a:tcPr marL="73751" marR="73751" marT="36876" marB="36876"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tx2">
                        <a:lumMod val="10000"/>
                        <a:lumOff val="90000"/>
                      </a:schemeClr>
                    </a:solidFill>
                  </a:tcPr>
                </a:tc>
                <a:extLst>
                  <a:ext uri="{0D108BD9-81ED-4DB2-BD59-A6C34878D82A}">
                    <a16:rowId xmlns:a16="http://schemas.microsoft.com/office/drawing/2014/main" val="2869462681"/>
                  </a:ext>
                </a:extLst>
              </a:tr>
              <a:tr h="516260">
                <a:tc>
                  <a:txBody>
                    <a:bodyPr/>
                    <a:lstStyle/>
                    <a:p>
                      <a:pPr>
                        <a:buNone/>
                      </a:pPr>
                      <a:r>
                        <a:rPr lang="en-US" sz="1400" b="0" dirty="0">
                          <a:solidFill>
                            <a:schemeClr val="tx2">
                              <a:lumMod val="90000"/>
                              <a:lumOff val="10000"/>
                            </a:schemeClr>
                          </a:solidFill>
                          <a:latin typeface="Arial" panose="020B0604020202020204" pitchFamily="34" charset="0"/>
                          <a:cs typeface="Arial" panose="020B0604020202020204" pitchFamily="34" charset="0"/>
                        </a:rPr>
                        <a:t>Improved VET quality and relevance</a:t>
                      </a:r>
                    </a:p>
                  </a:txBody>
                  <a:tcPr marL="73751" marR="73751" marT="36876" marB="36876"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tx2">
                        <a:lumMod val="10000"/>
                        <a:lumOff val="90000"/>
                      </a:schemeClr>
                    </a:solidFill>
                  </a:tcPr>
                </a:tc>
                <a:tc>
                  <a:txBody>
                    <a:bodyPr/>
                    <a:lstStyle/>
                    <a:p>
                      <a:pPr>
                        <a:buNone/>
                      </a:pPr>
                      <a:r>
                        <a:rPr lang="en-US" sz="1400" dirty="0">
                          <a:solidFill>
                            <a:schemeClr val="tx2">
                              <a:lumMod val="90000"/>
                              <a:lumOff val="10000"/>
                            </a:schemeClr>
                          </a:solidFill>
                          <a:latin typeface="Arial" panose="020B0604020202020204" pitchFamily="34" charset="0"/>
                          <a:cs typeface="Arial" panose="020B0604020202020204" pitchFamily="34" charset="0"/>
                        </a:rPr>
                        <a:t>Helps align qualifications, curricula and training provision with </a:t>
                      </a:r>
                      <a:r>
                        <a:rPr lang="en-GB" sz="1400" noProof="0" dirty="0">
                          <a:solidFill>
                            <a:schemeClr val="tx2">
                              <a:lumMod val="90000"/>
                              <a:lumOff val="10000"/>
                            </a:schemeClr>
                          </a:solidFill>
                          <a:latin typeface="Arial" panose="020B0604020202020204" pitchFamily="34" charset="0"/>
                          <a:cs typeface="Arial" panose="020B0604020202020204" pitchFamily="34" charset="0"/>
                        </a:rPr>
                        <a:t>labour-market</a:t>
                      </a:r>
                      <a:r>
                        <a:rPr lang="en-US" sz="1400" dirty="0">
                          <a:solidFill>
                            <a:schemeClr val="tx2">
                              <a:lumMod val="90000"/>
                              <a:lumOff val="10000"/>
                            </a:schemeClr>
                          </a:solidFill>
                          <a:latin typeface="Arial" panose="020B0604020202020204" pitchFamily="34" charset="0"/>
                          <a:cs typeface="Arial" panose="020B0604020202020204" pitchFamily="34" charset="0"/>
                        </a:rPr>
                        <a:t> requirements.</a:t>
                      </a:r>
                    </a:p>
                  </a:txBody>
                  <a:tcPr marL="73751" marR="73751" marT="36876" marB="36876"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tx2">
                        <a:lumMod val="10000"/>
                        <a:lumOff val="90000"/>
                      </a:schemeClr>
                    </a:solidFill>
                  </a:tcPr>
                </a:tc>
                <a:extLst>
                  <a:ext uri="{0D108BD9-81ED-4DB2-BD59-A6C34878D82A}">
                    <a16:rowId xmlns:a16="http://schemas.microsoft.com/office/drawing/2014/main" val="1215214377"/>
                  </a:ext>
                </a:extLst>
              </a:tr>
              <a:tr h="516260">
                <a:tc>
                  <a:txBody>
                    <a:bodyPr/>
                    <a:lstStyle/>
                    <a:p>
                      <a:pPr>
                        <a:buNone/>
                      </a:pPr>
                      <a:r>
                        <a:rPr lang="en-GB" sz="1400" b="0" noProof="0" dirty="0">
                          <a:solidFill>
                            <a:schemeClr val="tx2">
                              <a:lumMod val="90000"/>
                              <a:lumOff val="10000"/>
                            </a:schemeClr>
                          </a:solidFill>
                          <a:latin typeface="Arial" panose="020B0604020202020204" pitchFamily="34" charset="0"/>
                          <a:cs typeface="Arial" panose="020B0604020202020204" pitchFamily="34" charset="0"/>
                        </a:rPr>
                        <a:t>Enhanced transparency of qualifications</a:t>
                      </a:r>
                    </a:p>
                  </a:txBody>
                  <a:tcPr marL="73751" marR="73751" marT="36876" marB="36876"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tx2">
                        <a:lumMod val="10000"/>
                        <a:lumOff val="90000"/>
                      </a:schemeClr>
                    </a:solidFill>
                  </a:tcPr>
                </a:tc>
                <a:tc>
                  <a:txBody>
                    <a:bodyPr/>
                    <a:lstStyle/>
                    <a:p>
                      <a:pPr>
                        <a:buNone/>
                      </a:pPr>
                      <a:r>
                        <a:rPr lang="en-US" sz="1400" dirty="0">
                          <a:solidFill>
                            <a:schemeClr val="tx2">
                              <a:lumMod val="90000"/>
                              <a:lumOff val="10000"/>
                            </a:schemeClr>
                          </a:solidFill>
                          <a:latin typeface="Arial" panose="020B0604020202020204" pitchFamily="34" charset="0"/>
                          <a:cs typeface="Arial" panose="020B0604020202020204" pitchFamily="34" charset="0"/>
                        </a:rPr>
                        <a:t>Supports referencing to the EQF and promotes comparability across countries.</a:t>
                      </a:r>
                    </a:p>
                  </a:txBody>
                  <a:tcPr marL="73751" marR="73751" marT="36876" marB="36876"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tx2">
                        <a:lumMod val="10000"/>
                        <a:lumOff val="90000"/>
                      </a:schemeClr>
                    </a:solidFill>
                  </a:tcPr>
                </a:tc>
                <a:extLst>
                  <a:ext uri="{0D108BD9-81ED-4DB2-BD59-A6C34878D82A}">
                    <a16:rowId xmlns:a16="http://schemas.microsoft.com/office/drawing/2014/main" val="3300088894"/>
                  </a:ext>
                </a:extLst>
              </a:tr>
              <a:tr h="516260">
                <a:tc>
                  <a:txBody>
                    <a:bodyPr/>
                    <a:lstStyle/>
                    <a:p>
                      <a:pPr>
                        <a:buNone/>
                      </a:pPr>
                      <a:r>
                        <a:rPr lang="en-GB" sz="1400" b="0" noProof="0" dirty="0">
                          <a:solidFill>
                            <a:schemeClr val="tx2">
                              <a:lumMod val="90000"/>
                              <a:lumOff val="10000"/>
                            </a:schemeClr>
                          </a:solidFill>
                          <a:latin typeface="Arial" panose="020B0604020202020204" pitchFamily="34" charset="0"/>
                          <a:cs typeface="Arial" panose="020B0604020202020204" pitchFamily="34" charset="0"/>
                        </a:rPr>
                        <a:t>Stronger cooperation across Europe</a:t>
                      </a:r>
                    </a:p>
                  </a:txBody>
                  <a:tcPr marL="73751" marR="73751" marT="36876" marB="36876"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tx2">
                        <a:lumMod val="10000"/>
                        <a:lumOff val="90000"/>
                      </a:schemeClr>
                    </a:solidFill>
                  </a:tcPr>
                </a:tc>
                <a:tc>
                  <a:txBody>
                    <a:bodyPr/>
                    <a:lstStyle/>
                    <a:p>
                      <a:pPr>
                        <a:buNone/>
                      </a:pPr>
                      <a:r>
                        <a:rPr lang="en-US" sz="1400" dirty="0">
                          <a:solidFill>
                            <a:schemeClr val="tx2">
                              <a:lumMod val="90000"/>
                              <a:lumOff val="10000"/>
                            </a:schemeClr>
                          </a:solidFill>
                          <a:latin typeface="Arial" panose="020B0604020202020204" pitchFamily="34" charset="0"/>
                          <a:cs typeface="Arial" panose="020B0604020202020204" pitchFamily="34" charset="0"/>
                        </a:rPr>
                        <a:t>Facilitates dialogue and peer learning among Member States, social partners and experts.</a:t>
                      </a:r>
                    </a:p>
                  </a:txBody>
                  <a:tcPr marL="73751" marR="73751" marT="36876" marB="36876"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tx2">
                        <a:lumMod val="10000"/>
                        <a:lumOff val="90000"/>
                      </a:schemeClr>
                    </a:solidFill>
                  </a:tcPr>
                </a:tc>
                <a:extLst>
                  <a:ext uri="{0D108BD9-81ED-4DB2-BD59-A6C34878D82A}">
                    <a16:rowId xmlns:a16="http://schemas.microsoft.com/office/drawing/2014/main" val="1527924082"/>
                  </a:ext>
                </a:extLst>
              </a:tr>
              <a:tr h="516260">
                <a:tc>
                  <a:txBody>
                    <a:bodyPr/>
                    <a:lstStyle/>
                    <a:p>
                      <a:pPr>
                        <a:buNone/>
                      </a:pPr>
                      <a:r>
                        <a:rPr lang="it-IT" sz="1400" b="0" dirty="0">
                          <a:solidFill>
                            <a:schemeClr val="tx2">
                              <a:lumMod val="90000"/>
                              <a:lumOff val="10000"/>
                            </a:schemeClr>
                          </a:solidFill>
                          <a:latin typeface="Arial" panose="020B0604020202020204" pitchFamily="34" charset="0"/>
                          <a:cs typeface="Arial" panose="020B0604020202020204" pitchFamily="34" charset="0"/>
                        </a:rPr>
                        <a:t>Support for lifelong learning</a:t>
                      </a:r>
                    </a:p>
                  </a:txBody>
                  <a:tcPr marL="73751" marR="73751" marT="36876" marB="36876"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tx2">
                        <a:lumMod val="10000"/>
                        <a:lumOff val="90000"/>
                      </a:schemeClr>
                    </a:solidFill>
                  </a:tcPr>
                </a:tc>
                <a:tc>
                  <a:txBody>
                    <a:bodyPr/>
                    <a:lstStyle/>
                    <a:p>
                      <a:pPr>
                        <a:buNone/>
                      </a:pPr>
                      <a:r>
                        <a:rPr lang="en-US" sz="1400" dirty="0">
                          <a:solidFill>
                            <a:schemeClr val="tx2">
                              <a:lumMod val="90000"/>
                              <a:lumOff val="10000"/>
                            </a:schemeClr>
                          </a:solidFill>
                          <a:latin typeface="Arial" panose="020B0604020202020204" pitchFamily="34" charset="0"/>
                          <a:cs typeface="Arial" panose="020B0604020202020204" pitchFamily="34" charset="0"/>
                        </a:rPr>
                        <a:t>Contributes to policies enabling upskilling, reskilling and adult learning pathways.</a:t>
                      </a:r>
                    </a:p>
                  </a:txBody>
                  <a:tcPr marL="73751" marR="73751" marT="36876" marB="36876"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tx2">
                        <a:lumMod val="10000"/>
                        <a:lumOff val="90000"/>
                      </a:schemeClr>
                    </a:solidFill>
                  </a:tcPr>
                </a:tc>
                <a:extLst>
                  <a:ext uri="{0D108BD9-81ED-4DB2-BD59-A6C34878D82A}">
                    <a16:rowId xmlns:a16="http://schemas.microsoft.com/office/drawing/2014/main" val="1258094402"/>
                  </a:ext>
                </a:extLst>
              </a:tr>
              <a:tr h="450659">
                <a:tc>
                  <a:txBody>
                    <a:bodyPr/>
                    <a:lstStyle/>
                    <a:p>
                      <a:pPr>
                        <a:buNone/>
                      </a:pPr>
                      <a:r>
                        <a:rPr lang="en-US" sz="1400" b="0" dirty="0">
                          <a:solidFill>
                            <a:schemeClr val="tx2">
                              <a:lumMod val="90000"/>
                              <a:lumOff val="10000"/>
                            </a:schemeClr>
                          </a:solidFill>
                          <a:latin typeface="Arial" panose="020B0604020202020204" pitchFamily="34" charset="0"/>
                          <a:cs typeface="Arial" panose="020B0604020202020204" pitchFamily="34" charset="0"/>
                        </a:rPr>
                        <a:t>Access to tools and data</a:t>
                      </a:r>
                    </a:p>
                  </a:txBody>
                  <a:tcPr marL="73751" marR="73751" marT="36876" marB="36876"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tx2">
                        <a:lumMod val="10000"/>
                        <a:lumOff val="90000"/>
                      </a:schemeClr>
                    </a:solidFill>
                  </a:tcPr>
                </a:tc>
                <a:tc>
                  <a:txBody>
                    <a:bodyPr/>
                    <a:lstStyle/>
                    <a:p>
                      <a:pPr>
                        <a:buNone/>
                      </a:pPr>
                      <a:r>
                        <a:rPr lang="en-US" sz="1400" dirty="0">
                          <a:solidFill>
                            <a:schemeClr val="tx2">
                              <a:lumMod val="90000"/>
                              <a:lumOff val="10000"/>
                            </a:schemeClr>
                          </a:solidFill>
                          <a:latin typeface="Arial" panose="020B0604020202020204" pitchFamily="34" charset="0"/>
                          <a:cs typeface="Arial" panose="020B0604020202020204" pitchFamily="34" charset="0"/>
                        </a:rPr>
                        <a:t>Provides open databases, indicators and platforms (e.g., Skills Panorama, VET monitoring tools) for practitioners and decision-makers.</a:t>
                      </a:r>
                    </a:p>
                  </a:txBody>
                  <a:tcPr marL="73751" marR="73751" marT="36876" marB="36876"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tx2">
                        <a:lumMod val="10000"/>
                        <a:lumOff val="90000"/>
                      </a:schemeClr>
                    </a:solidFill>
                  </a:tcPr>
                </a:tc>
                <a:extLst>
                  <a:ext uri="{0D108BD9-81ED-4DB2-BD59-A6C34878D82A}">
                    <a16:rowId xmlns:a16="http://schemas.microsoft.com/office/drawing/2014/main" val="2875119260"/>
                  </a:ext>
                </a:extLst>
              </a:tr>
            </a:tbl>
          </a:graphicData>
        </a:graphic>
      </p:graphicFrame>
    </p:spTree>
    <p:extLst>
      <p:ext uri="{BB962C8B-B14F-4D97-AF65-F5344CB8AC3E}">
        <p14:creationId xmlns:p14="http://schemas.microsoft.com/office/powerpoint/2010/main" val="314177356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B6753C-8EA6-E855-A096-0510470FB723}"/>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26945015-A6CF-466A-4D84-C4D676A631B9}"/>
              </a:ext>
            </a:extLst>
          </p:cNvPr>
          <p:cNvSpPr>
            <a:spLocks noGrp="1"/>
          </p:cNvSpPr>
          <p:nvPr>
            <p:ph type="title"/>
          </p:nvPr>
        </p:nvSpPr>
        <p:spPr>
          <a:xfrm>
            <a:off x="838200" y="2258093"/>
            <a:ext cx="10515600" cy="1325563"/>
          </a:xfrm>
          <a:solidFill>
            <a:srgbClr val="0069B8"/>
          </a:solidFill>
        </p:spPr>
        <p:txBody>
          <a:bodyPr>
            <a:normAutofit/>
          </a:bodyPr>
          <a:lstStyle/>
          <a:p>
            <a:pPr algn="ctr"/>
            <a:r>
              <a:rPr lang="en-GB" sz="5400" noProof="0" dirty="0">
                <a:solidFill>
                  <a:schemeClr val="bg1"/>
                </a:solidFill>
              </a:rPr>
              <a:t>EUROPEAN DIGITAL CREDENTIALS</a:t>
            </a:r>
          </a:p>
        </p:txBody>
      </p:sp>
    </p:spTree>
    <p:extLst>
      <p:ext uri="{BB962C8B-B14F-4D97-AF65-F5344CB8AC3E}">
        <p14:creationId xmlns:p14="http://schemas.microsoft.com/office/powerpoint/2010/main" val="246331401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DFB3DB-BC3E-0069-F399-0A4EC1BF2C7E}"/>
            </a:ext>
          </a:extLst>
        </p:cNvPr>
        <p:cNvGrpSpPr/>
        <p:nvPr/>
      </p:nvGrpSpPr>
      <p:grpSpPr>
        <a:xfrm>
          <a:off x="0" y="0"/>
          <a:ext cx="0" cy="0"/>
          <a:chOff x="0" y="0"/>
          <a:chExt cx="0" cy="0"/>
        </a:xfrm>
      </p:grpSpPr>
      <p:sp>
        <p:nvSpPr>
          <p:cNvPr id="2" name="Segnaposto contenuto 2">
            <a:extLst>
              <a:ext uri="{FF2B5EF4-FFF2-40B4-BE49-F238E27FC236}">
                <a16:creationId xmlns:a16="http://schemas.microsoft.com/office/drawing/2014/main" id="{82B4DC26-D499-75A7-809F-6D9C8F1EE18C}"/>
              </a:ext>
            </a:extLst>
          </p:cNvPr>
          <p:cNvSpPr txBox="1">
            <a:spLocks/>
          </p:cNvSpPr>
          <p:nvPr/>
        </p:nvSpPr>
        <p:spPr>
          <a:xfrm>
            <a:off x="838200" y="1153061"/>
            <a:ext cx="10515600" cy="3723739"/>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buNone/>
            </a:pPr>
            <a:r>
              <a:rPr lang="en-US" sz="1400" noProof="0" dirty="0">
                <a:solidFill>
                  <a:schemeClr val="tx2">
                    <a:lumMod val="90000"/>
                    <a:lumOff val="10000"/>
                  </a:schemeClr>
                </a:solidFill>
                <a:latin typeface="Arial" panose="020B0604020202020204" pitchFamily="34" charset="0"/>
                <a:cs typeface="Arial" panose="020B0604020202020204" pitchFamily="34" charset="0"/>
              </a:rPr>
              <a:t>The European Digital Credentials for Learning (EDCL) provide a full-fledged infrastructure made available by the European Commission to create, issue, view, store, share and verify digitally sealed learning credentials. </a:t>
            </a:r>
          </a:p>
          <a:p>
            <a:pPr marL="0" indent="0">
              <a:lnSpc>
                <a:spcPct val="100000"/>
              </a:lnSpc>
              <a:buNone/>
            </a:pPr>
            <a:r>
              <a:rPr lang="en-US" sz="1400" noProof="0" dirty="0">
                <a:solidFill>
                  <a:schemeClr val="tx2">
                    <a:lumMod val="90000"/>
                    <a:lumOff val="10000"/>
                  </a:schemeClr>
                </a:solidFill>
                <a:latin typeface="Arial" panose="020B0604020202020204" pitchFamily="34" charset="0"/>
                <a:cs typeface="Arial" panose="020B0604020202020204" pitchFamily="34" charset="0"/>
              </a:rPr>
              <a:t>EDCLs are natively digital in compliance with EU standards. They can represent a wide range of learning achievements: diplomas, training certificates, micro-credentials, certificates of participation, non-formal or informal learning records, assessments, skills achievements, professional entitlements and so on.</a:t>
            </a:r>
          </a:p>
          <a:p>
            <a:pPr marL="0" indent="0">
              <a:lnSpc>
                <a:spcPct val="100000"/>
              </a:lnSpc>
              <a:buNone/>
            </a:pPr>
            <a:r>
              <a:rPr lang="en-US" sz="1400" noProof="0" dirty="0">
                <a:solidFill>
                  <a:schemeClr val="tx2">
                    <a:lumMod val="90000"/>
                    <a:lumOff val="10000"/>
                  </a:schemeClr>
                </a:solidFill>
                <a:latin typeface="Arial" panose="020B0604020202020204" pitchFamily="34" charset="0"/>
                <a:cs typeface="Arial" panose="020B0604020202020204" pitchFamily="34" charset="0"/>
              </a:rPr>
              <a:t>The infrastructure supports multiple languages of the EU/</a:t>
            </a:r>
            <a:r>
              <a:rPr lang="en-US" sz="1400" noProof="0" dirty="0" err="1">
                <a:solidFill>
                  <a:schemeClr val="tx2">
                    <a:lumMod val="90000"/>
                    <a:lumOff val="10000"/>
                  </a:schemeClr>
                </a:solidFill>
                <a:latin typeface="Arial" panose="020B0604020202020204" pitchFamily="34" charset="0"/>
                <a:cs typeface="Arial" panose="020B0604020202020204" pitchFamily="34" charset="0"/>
              </a:rPr>
              <a:t>Europass</a:t>
            </a:r>
            <a:r>
              <a:rPr lang="en-US" sz="1400" noProof="0" dirty="0">
                <a:solidFill>
                  <a:schemeClr val="tx2">
                    <a:lumMod val="90000"/>
                    <a:lumOff val="10000"/>
                  </a:schemeClr>
                </a:solidFill>
                <a:latin typeface="Arial" panose="020B0604020202020204" pitchFamily="34" charset="0"/>
                <a:cs typeface="Arial" panose="020B0604020202020204" pitchFamily="34" charset="0"/>
              </a:rPr>
              <a:t> system and is open to any institution or </a:t>
            </a:r>
            <a:r>
              <a:rPr lang="en-GB" sz="1400" noProof="0" dirty="0">
                <a:solidFill>
                  <a:schemeClr val="tx2">
                    <a:lumMod val="90000"/>
                    <a:lumOff val="10000"/>
                  </a:schemeClr>
                </a:solidFill>
                <a:latin typeface="Arial" panose="020B0604020202020204" pitchFamily="34" charset="0"/>
                <a:cs typeface="Arial" panose="020B0604020202020204" pitchFamily="34" charset="0"/>
              </a:rPr>
              <a:t>organisation</a:t>
            </a:r>
            <a:r>
              <a:rPr lang="en-US" sz="1400" noProof="0" dirty="0">
                <a:solidFill>
                  <a:schemeClr val="tx2">
                    <a:lumMod val="90000"/>
                    <a:lumOff val="10000"/>
                  </a:schemeClr>
                </a:solidFill>
                <a:latin typeface="Arial" panose="020B0604020202020204" pitchFamily="34" charset="0"/>
                <a:cs typeface="Arial" panose="020B0604020202020204" pitchFamily="34" charset="0"/>
              </a:rPr>
              <a:t> wishing to adopt the standard for issuing credentials.</a:t>
            </a:r>
          </a:p>
        </p:txBody>
      </p:sp>
      <p:pic>
        <p:nvPicPr>
          <p:cNvPr id="4" name="Immagine 3">
            <a:extLst>
              <a:ext uri="{FF2B5EF4-FFF2-40B4-BE49-F238E27FC236}">
                <a16:creationId xmlns:a16="http://schemas.microsoft.com/office/drawing/2014/main" id="{9172C6E6-3CD5-E621-56BF-910FDD366BEE}"/>
              </a:ext>
            </a:extLst>
          </p:cNvPr>
          <p:cNvPicPr>
            <a:picLocks noChangeAspect="1"/>
          </p:cNvPicPr>
          <p:nvPr/>
        </p:nvPicPr>
        <p:blipFill>
          <a:blip r:embed="rId2"/>
          <a:stretch>
            <a:fillRect/>
          </a:stretch>
        </p:blipFill>
        <p:spPr>
          <a:xfrm>
            <a:off x="838201" y="3429000"/>
            <a:ext cx="10515600" cy="1841472"/>
          </a:xfrm>
          <a:prstGeom prst="rect">
            <a:avLst/>
          </a:prstGeom>
        </p:spPr>
      </p:pic>
      <p:sp>
        <p:nvSpPr>
          <p:cNvPr id="5" name="Titolo 1">
            <a:extLst>
              <a:ext uri="{FF2B5EF4-FFF2-40B4-BE49-F238E27FC236}">
                <a16:creationId xmlns:a16="http://schemas.microsoft.com/office/drawing/2014/main" id="{0C63AC46-F4E9-E7B9-93D2-AA4C5C9C62EE}"/>
              </a:ext>
            </a:extLst>
          </p:cNvPr>
          <p:cNvSpPr>
            <a:spLocks noGrp="1"/>
          </p:cNvSpPr>
          <p:nvPr>
            <p:ph type="title"/>
          </p:nvPr>
        </p:nvSpPr>
        <p:spPr>
          <a:xfrm>
            <a:off x="838200" y="365125"/>
            <a:ext cx="10515600" cy="585053"/>
          </a:xfrm>
        </p:spPr>
        <p:txBody>
          <a:bodyPr>
            <a:normAutofit fontScale="90000"/>
          </a:bodyPr>
          <a:lstStyle/>
          <a:p>
            <a:r>
              <a:rPr lang="en-GB" sz="3600" dirty="0">
                <a:solidFill>
                  <a:srgbClr val="0069B8"/>
                </a:solidFill>
                <a:latin typeface="Arial" panose="020B0604020202020204" pitchFamily="34" charset="0"/>
                <a:cs typeface="Arial" panose="020B0604020202020204" pitchFamily="34" charset="0"/>
              </a:rPr>
              <a:t>WHAT IT IS</a:t>
            </a:r>
            <a:endParaRPr lang="en-GB" sz="3600" noProof="0" dirty="0">
              <a:solidFill>
                <a:srgbClr val="0069B8"/>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2246449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CDD565-A8A7-BF42-6E8C-7E5682DC951C}"/>
            </a:ext>
          </a:extLst>
        </p:cNvPr>
        <p:cNvGrpSpPr/>
        <p:nvPr/>
      </p:nvGrpSpPr>
      <p:grpSpPr>
        <a:xfrm>
          <a:off x="0" y="0"/>
          <a:ext cx="0" cy="0"/>
          <a:chOff x="0" y="0"/>
          <a:chExt cx="0" cy="0"/>
        </a:xfrm>
      </p:grpSpPr>
      <p:sp>
        <p:nvSpPr>
          <p:cNvPr id="8" name="Titolo 1">
            <a:extLst>
              <a:ext uri="{FF2B5EF4-FFF2-40B4-BE49-F238E27FC236}">
                <a16:creationId xmlns:a16="http://schemas.microsoft.com/office/drawing/2014/main" id="{BB012C43-0355-D208-FFA9-EC6148BC9B0B}"/>
              </a:ext>
            </a:extLst>
          </p:cNvPr>
          <p:cNvSpPr>
            <a:spLocks noGrp="1"/>
          </p:cNvSpPr>
          <p:nvPr>
            <p:ph type="title"/>
          </p:nvPr>
        </p:nvSpPr>
        <p:spPr>
          <a:xfrm>
            <a:off x="838200" y="365125"/>
            <a:ext cx="10515600" cy="585053"/>
          </a:xfrm>
        </p:spPr>
        <p:txBody>
          <a:bodyPr>
            <a:normAutofit/>
          </a:bodyPr>
          <a:lstStyle/>
          <a:p>
            <a:r>
              <a:rPr lang="en-GB" sz="3200" dirty="0">
                <a:solidFill>
                  <a:srgbClr val="0069B8"/>
                </a:solidFill>
                <a:latin typeface="Arial" panose="020B0604020202020204" pitchFamily="34" charset="0"/>
                <a:cs typeface="Arial" panose="020B0604020202020204" pitchFamily="34" charset="0"/>
              </a:rPr>
              <a:t>WHAT IT IS FOR</a:t>
            </a:r>
            <a:endParaRPr lang="en-GB" sz="3200" noProof="0" dirty="0">
              <a:solidFill>
                <a:srgbClr val="0069B8"/>
              </a:solidFill>
              <a:latin typeface="Arial" panose="020B0604020202020204" pitchFamily="34" charset="0"/>
              <a:cs typeface="Arial" panose="020B0604020202020204" pitchFamily="34" charset="0"/>
            </a:endParaRPr>
          </a:p>
        </p:txBody>
      </p:sp>
      <p:sp>
        <p:nvSpPr>
          <p:cNvPr id="2" name="Segnaposto contenuto 2">
            <a:extLst>
              <a:ext uri="{FF2B5EF4-FFF2-40B4-BE49-F238E27FC236}">
                <a16:creationId xmlns:a16="http://schemas.microsoft.com/office/drawing/2014/main" id="{E5C006C0-715C-8F2E-D84B-CEE012046A96}"/>
              </a:ext>
            </a:extLst>
          </p:cNvPr>
          <p:cNvSpPr txBox="1">
            <a:spLocks/>
          </p:cNvSpPr>
          <p:nvPr/>
        </p:nvSpPr>
        <p:spPr>
          <a:xfrm>
            <a:off x="838200" y="1153061"/>
            <a:ext cx="10515600" cy="1071979"/>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buNone/>
            </a:pPr>
            <a:r>
              <a:rPr lang="en-US" sz="1400" noProof="0" dirty="0">
                <a:solidFill>
                  <a:schemeClr val="tx2">
                    <a:lumMod val="90000"/>
                    <a:lumOff val="10000"/>
                  </a:schemeClr>
                </a:solidFill>
                <a:latin typeface="Arial" panose="020B0604020202020204" pitchFamily="34" charset="0"/>
                <a:cs typeface="Arial" panose="020B0604020202020204" pitchFamily="34" charset="0"/>
              </a:rPr>
              <a:t>The European Digital Credentials for Learning are designed to improve the transparency, security and portability of learning achievements across Europe.</a:t>
            </a:r>
          </a:p>
          <a:p>
            <a:pPr marL="0" indent="0">
              <a:lnSpc>
                <a:spcPct val="100000"/>
              </a:lnSpc>
              <a:buNone/>
            </a:pPr>
            <a:r>
              <a:rPr lang="en-US" sz="1400" noProof="0" dirty="0">
                <a:solidFill>
                  <a:schemeClr val="tx2">
                    <a:lumMod val="90000"/>
                    <a:lumOff val="10000"/>
                  </a:schemeClr>
                </a:solidFill>
                <a:latin typeface="Arial" panose="020B0604020202020204" pitchFamily="34" charset="0"/>
                <a:cs typeface="Arial" panose="020B0604020202020204" pitchFamily="34" charset="0"/>
              </a:rPr>
              <a:t>Their purpose is to ensure that qualifications and skills can be trusted, verified and </a:t>
            </a:r>
            <a:r>
              <a:rPr lang="en-GB" sz="1400" noProof="0" dirty="0">
                <a:solidFill>
                  <a:schemeClr val="tx2">
                    <a:lumMod val="90000"/>
                    <a:lumOff val="10000"/>
                  </a:schemeClr>
                </a:solidFill>
                <a:latin typeface="Arial" panose="020B0604020202020204" pitchFamily="34" charset="0"/>
                <a:cs typeface="Arial" panose="020B0604020202020204" pitchFamily="34" charset="0"/>
              </a:rPr>
              <a:t>recognised</a:t>
            </a:r>
            <a:r>
              <a:rPr lang="en-US" sz="1400" noProof="0" dirty="0">
                <a:solidFill>
                  <a:schemeClr val="tx2">
                    <a:lumMod val="90000"/>
                    <a:lumOff val="10000"/>
                  </a:schemeClr>
                </a:solidFill>
                <a:latin typeface="Arial" panose="020B0604020202020204" pitchFamily="34" charset="0"/>
                <a:cs typeface="Arial" panose="020B0604020202020204" pitchFamily="34" charset="0"/>
              </a:rPr>
              <a:t> easily across borders, systems and institutions.</a:t>
            </a:r>
          </a:p>
        </p:txBody>
      </p:sp>
      <p:graphicFrame>
        <p:nvGraphicFramePr>
          <p:cNvPr id="3" name="Tabella 2">
            <a:extLst>
              <a:ext uri="{FF2B5EF4-FFF2-40B4-BE49-F238E27FC236}">
                <a16:creationId xmlns:a16="http://schemas.microsoft.com/office/drawing/2014/main" id="{9B494021-779E-54CB-B6FD-EBB2B9221ACD}"/>
              </a:ext>
            </a:extLst>
          </p:cNvPr>
          <p:cNvGraphicFramePr>
            <a:graphicFrameLocks noGrp="1"/>
          </p:cNvGraphicFramePr>
          <p:nvPr>
            <p:extLst>
              <p:ext uri="{D42A27DB-BD31-4B8C-83A1-F6EECF244321}">
                <p14:modId xmlns:p14="http://schemas.microsoft.com/office/powerpoint/2010/main" val="1546722274"/>
              </p:ext>
            </p:extLst>
          </p:nvPr>
        </p:nvGraphicFramePr>
        <p:xfrm>
          <a:off x="838200" y="2301240"/>
          <a:ext cx="10515600" cy="3550920"/>
        </p:xfrm>
        <a:graphic>
          <a:graphicData uri="http://schemas.openxmlformats.org/drawingml/2006/table">
            <a:tbl>
              <a:tblPr firstRow="1" bandRow="1">
                <a:tableStyleId>{5C22544A-7EE6-4342-B048-85BDC9FD1C3A}</a:tableStyleId>
              </a:tblPr>
              <a:tblGrid>
                <a:gridCol w="10515600">
                  <a:extLst>
                    <a:ext uri="{9D8B030D-6E8A-4147-A177-3AD203B41FA5}">
                      <a16:colId xmlns:a16="http://schemas.microsoft.com/office/drawing/2014/main" val="1222944832"/>
                    </a:ext>
                  </a:extLst>
                </a:gridCol>
              </a:tblGrid>
              <a:tr h="413424">
                <a:tc>
                  <a:txBody>
                    <a:bodyPr/>
                    <a:lstStyle/>
                    <a:p>
                      <a:pPr algn="ctr"/>
                      <a:r>
                        <a:rPr lang="en-GB" sz="1400" noProof="0" dirty="0">
                          <a:latin typeface="Arial" panose="020B0604020202020204" pitchFamily="34" charset="0"/>
                          <a:cs typeface="Arial" panose="020B0604020202020204" pitchFamily="34" charset="0"/>
                        </a:rPr>
                        <a:t>THEY AIM TO</a:t>
                      </a:r>
                    </a:p>
                  </a:txBody>
                  <a:tcPr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tx2">
                        <a:lumMod val="90000"/>
                        <a:lumOff val="10000"/>
                      </a:schemeClr>
                    </a:solidFill>
                  </a:tcPr>
                </a:tc>
                <a:extLst>
                  <a:ext uri="{0D108BD9-81ED-4DB2-BD59-A6C34878D82A}">
                    <a16:rowId xmlns:a16="http://schemas.microsoft.com/office/drawing/2014/main" val="2939697190"/>
                  </a:ext>
                </a:extLst>
              </a:tr>
              <a:tr h="57766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noProof="0" dirty="0">
                          <a:solidFill>
                            <a:schemeClr val="tx2">
                              <a:lumMod val="90000"/>
                              <a:lumOff val="10000"/>
                            </a:schemeClr>
                          </a:solidFill>
                          <a:latin typeface="Arial" panose="020B0604020202020204" pitchFamily="34" charset="0"/>
                          <a:cs typeface="Arial" panose="020B0604020202020204" pitchFamily="34" charset="0"/>
                        </a:rPr>
                        <a:t>Enable secure cross-border recognition of diplomas, certificates, micro-credentials and learning achievements through digitally sealed, verifiable credentials</a:t>
                      </a:r>
                    </a:p>
                  </a:txBody>
                  <a:tcPr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tx2">
                        <a:lumMod val="10000"/>
                        <a:lumOff val="90000"/>
                      </a:schemeClr>
                    </a:solidFill>
                  </a:tcPr>
                </a:tc>
                <a:extLst>
                  <a:ext uri="{0D108BD9-81ED-4DB2-BD59-A6C34878D82A}">
                    <a16:rowId xmlns:a16="http://schemas.microsoft.com/office/drawing/2014/main" val="1481296169"/>
                  </a:ext>
                </a:extLst>
              </a:tr>
              <a:tr h="41342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noProof="0" dirty="0">
                          <a:solidFill>
                            <a:schemeClr val="tx2">
                              <a:lumMod val="90000"/>
                              <a:lumOff val="10000"/>
                            </a:schemeClr>
                          </a:solidFill>
                          <a:latin typeface="Arial" panose="020B0604020202020204" pitchFamily="34" charset="0"/>
                          <a:cs typeface="Arial" panose="020B0604020202020204" pitchFamily="34" charset="0"/>
                        </a:rPr>
                        <a:t>Reduce fraud and forgery by using EU-compliant electronic seals and verification services</a:t>
                      </a:r>
                    </a:p>
                  </a:txBody>
                  <a:tcPr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tx2">
                        <a:lumMod val="10000"/>
                        <a:lumOff val="90000"/>
                      </a:schemeClr>
                    </a:solidFill>
                  </a:tcPr>
                </a:tc>
                <a:extLst>
                  <a:ext uri="{0D108BD9-81ED-4DB2-BD59-A6C34878D82A}">
                    <a16:rowId xmlns:a16="http://schemas.microsoft.com/office/drawing/2014/main" val="154889249"/>
                  </a:ext>
                </a:extLst>
              </a:tr>
              <a:tr h="57766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noProof="0" dirty="0">
                          <a:solidFill>
                            <a:schemeClr val="tx2">
                              <a:lumMod val="90000"/>
                              <a:lumOff val="10000"/>
                            </a:schemeClr>
                          </a:solidFill>
                          <a:latin typeface="Arial" panose="020B0604020202020204" pitchFamily="34" charset="0"/>
                          <a:cs typeface="Arial" panose="020B0604020202020204" pitchFamily="34" charset="0"/>
                        </a:rPr>
                        <a:t>Simplify the exchange of learning records between learners, education providers and employers in a </a:t>
                      </a:r>
                      <a:r>
                        <a:rPr lang="en-GB" sz="1400" noProof="0" dirty="0">
                          <a:solidFill>
                            <a:schemeClr val="tx2">
                              <a:lumMod val="90000"/>
                              <a:lumOff val="10000"/>
                            </a:schemeClr>
                          </a:solidFill>
                          <a:latin typeface="Arial" panose="020B0604020202020204" pitchFamily="34" charset="0"/>
                          <a:cs typeface="Arial" panose="020B0604020202020204" pitchFamily="34" charset="0"/>
                        </a:rPr>
                        <a:t>standardised</a:t>
                      </a:r>
                      <a:r>
                        <a:rPr lang="en-US" sz="1400" noProof="0" dirty="0">
                          <a:solidFill>
                            <a:schemeClr val="tx2">
                              <a:lumMod val="90000"/>
                              <a:lumOff val="10000"/>
                            </a:schemeClr>
                          </a:solidFill>
                          <a:latin typeface="Arial" panose="020B0604020202020204" pitchFamily="34" charset="0"/>
                          <a:cs typeface="Arial" panose="020B0604020202020204" pitchFamily="34" charset="0"/>
                        </a:rPr>
                        <a:t> European format</a:t>
                      </a:r>
                    </a:p>
                  </a:txBody>
                  <a:tcPr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tx2">
                        <a:lumMod val="10000"/>
                        <a:lumOff val="90000"/>
                      </a:schemeClr>
                    </a:solidFill>
                  </a:tcPr>
                </a:tc>
                <a:extLst>
                  <a:ext uri="{0D108BD9-81ED-4DB2-BD59-A6C34878D82A}">
                    <a16:rowId xmlns:a16="http://schemas.microsoft.com/office/drawing/2014/main" val="62818603"/>
                  </a:ext>
                </a:extLst>
              </a:tr>
              <a:tr h="57766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noProof="0" dirty="0">
                          <a:solidFill>
                            <a:schemeClr val="tx2">
                              <a:lumMod val="90000"/>
                              <a:lumOff val="10000"/>
                            </a:schemeClr>
                          </a:solidFill>
                          <a:latin typeface="Arial" panose="020B0604020202020204" pitchFamily="34" charset="0"/>
                          <a:cs typeface="Arial" panose="020B0604020202020204" pitchFamily="34" charset="0"/>
                        </a:rPr>
                        <a:t>Support lifelong learning by allowing individuals to collect, store and share their learning achievements throughout their education and career</a:t>
                      </a:r>
                    </a:p>
                  </a:txBody>
                  <a:tcPr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tx2">
                        <a:lumMod val="10000"/>
                        <a:lumOff val="90000"/>
                      </a:schemeClr>
                    </a:solidFill>
                  </a:tcPr>
                </a:tc>
                <a:extLst>
                  <a:ext uri="{0D108BD9-81ED-4DB2-BD59-A6C34878D82A}">
                    <a16:rowId xmlns:a16="http://schemas.microsoft.com/office/drawing/2014/main" val="1147269052"/>
                  </a:ext>
                </a:extLst>
              </a:tr>
              <a:tr h="41342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noProof="0" dirty="0">
                          <a:solidFill>
                            <a:schemeClr val="tx2">
                              <a:lumMod val="90000"/>
                              <a:lumOff val="10000"/>
                            </a:schemeClr>
                          </a:solidFill>
                          <a:latin typeface="Arial" panose="020B0604020202020204" pitchFamily="34" charset="0"/>
                          <a:cs typeface="Arial" panose="020B0604020202020204" pitchFamily="34" charset="0"/>
                        </a:rPr>
                        <a:t>Ensure interoperability across EU tools (e.g., </a:t>
                      </a:r>
                      <a:r>
                        <a:rPr lang="en-US" sz="1400" noProof="0" dirty="0" err="1">
                          <a:solidFill>
                            <a:schemeClr val="tx2">
                              <a:lumMod val="90000"/>
                              <a:lumOff val="10000"/>
                            </a:schemeClr>
                          </a:solidFill>
                          <a:latin typeface="Arial" panose="020B0604020202020204" pitchFamily="34" charset="0"/>
                          <a:cs typeface="Arial" panose="020B0604020202020204" pitchFamily="34" charset="0"/>
                        </a:rPr>
                        <a:t>Europass</a:t>
                      </a:r>
                      <a:r>
                        <a:rPr lang="en-US" sz="1400" noProof="0" dirty="0">
                          <a:solidFill>
                            <a:schemeClr val="tx2">
                              <a:lumMod val="90000"/>
                              <a:lumOff val="10000"/>
                            </a:schemeClr>
                          </a:solidFill>
                          <a:latin typeface="Arial" panose="020B0604020202020204" pitchFamily="34" charset="0"/>
                          <a:cs typeface="Arial" panose="020B0604020202020204" pitchFamily="34" charset="0"/>
                        </a:rPr>
                        <a:t>, EQF, ESCO) and across different national and institutional systems</a:t>
                      </a:r>
                    </a:p>
                  </a:txBody>
                  <a:tcPr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tx2">
                        <a:lumMod val="10000"/>
                        <a:lumOff val="90000"/>
                      </a:schemeClr>
                    </a:solidFill>
                  </a:tcPr>
                </a:tc>
                <a:extLst>
                  <a:ext uri="{0D108BD9-81ED-4DB2-BD59-A6C34878D82A}">
                    <a16:rowId xmlns:a16="http://schemas.microsoft.com/office/drawing/2014/main" val="1840326478"/>
                  </a:ext>
                </a:extLst>
              </a:tr>
              <a:tr h="57766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noProof="0" dirty="0">
                          <a:solidFill>
                            <a:schemeClr val="tx2">
                              <a:lumMod val="90000"/>
                              <a:lumOff val="10000"/>
                            </a:schemeClr>
                          </a:solidFill>
                          <a:latin typeface="Arial" panose="020B0604020202020204" pitchFamily="34" charset="0"/>
                          <a:cs typeface="Arial" panose="020B0604020202020204" pitchFamily="34" charset="0"/>
                        </a:rPr>
                        <a:t>Strengthen transparency of skills and qualifications by embedding structured information and metadata aligned with EU frameworks</a:t>
                      </a:r>
                    </a:p>
                  </a:txBody>
                  <a:tcPr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tx2">
                        <a:lumMod val="10000"/>
                        <a:lumOff val="90000"/>
                      </a:schemeClr>
                    </a:solidFill>
                  </a:tcPr>
                </a:tc>
                <a:extLst>
                  <a:ext uri="{0D108BD9-81ED-4DB2-BD59-A6C34878D82A}">
                    <a16:rowId xmlns:a16="http://schemas.microsoft.com/office/drawing/2014/main" val="2176011167"/>
                  </a:ext>
                </a:extLst>
              </a:tr>
            </a:tbl>
          </a:graphicData>
        </a:graphic>
      </p:graphicFrame>
    </p:spTree>
    <p:extLst>
      <p:ext uri="{BB962C8B-B14F-4D97-AF65-F5344CB8AC3E}">
        <p14:creationId xmlns:p14="http://schemas.microsoft.com/office/powerpoint/2010/main" val="198256178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EBE1AB-BDB9-E078-37D7-EC3A3D68879D}"/>
            </a:ext>
          </a:extLst>
        </p:cNvPr>
        <p:cNvGrpSpPr/>
        <p:nvPr/>
      </p:nvGrpSpPr>
      <p:grpSpPr>
        <a:xfrm>
          <a:off x="0" y="0"/>
          <a:ext cx="0" cy="0"/>
          <a:chOff x="0" y="0"/>
          <a:chExt cx="0" cy="0"/>
        </a:xfrm>
      </p:grpSpPr>
      <p:sp>
        <p:nvSpPr>
          <p:cNvPr id="8" name="Titolo 1">
            <a:extLst>
              <a:ext uri="{FF2B5EF4-FFF2-40B4-BE49-F238E27FC236}">
                <a16:creationId xmlns:a16="http://schemas.microsoft.com/office/drawing/2014/main" id="{28912897-8464-2E6C-AE5D-38B19E9118D0}"/>
              </a:ext>
            </a:extLst>
          </p:cNvPr>
          <p:cNvSpPr>
            <a:spLocks noGrp="1"/>
          </p:cNvSpPr>
          <p:nvPr>
            <p:ph type="title"/>
          </p:nvPr>
        </p:nvSpPr>
        <p:spPr>
          <a:xfrm>
            <a:off x="838200" y="365125"/>
            <a:ext cx="10515600" cy="585053"/>
          </a:xfrm>
        </p:spPr>
        <p:txBody>
          <a:bodyPr>
            <a:normAutofit fontScale="90000"/>
          </a:bodyPr>
          <a:lstStyle/>
          <a:p>
            <a:r>
              <a:rPr lang="en-GB" sz="3600" noProof="0" dirty="0">
                <a:solidFill>
                  <a:srgbClr val="0069B8"/>
                </a:solidFill>
                <a:latin typeface="Arial" panose="020B0604020202020204" pitchFamily="34" charset="0"/>
                <a:cs typeface="Arial" panose="020B0604020202020204" pitchFamily="34" charset="0"/>
              </a:rPr>
              <a:t>HOW IT IS USED</a:t>
            </a:r>
          </a:p>
        </p:txBody>
      </p:sp>
      <p:sp>
        <p:nvSpPr>
          <p:cNvPr id="2" name="Segnaposto contenuto 2">
            <a:extLst>
              <a:ext uri="{FF2B5EF4-FFF2-40B4-BE49-F238E27FC236}">
                <a16:creationId xmlns:a16="http://schemas.microsoft.com/office/drawing/2014/main" id="{D9547ADC-396E-9910-89BA-76046F779500}"/>
              </a:ext>
            </a:extLst>
          </p:cNvPr>
          <p:cNvSpPr txBox="1">
            <a:spLocks/>
          </p:cNvSpPr>
          <p:nvPr/>
        </p:nvSpPr>
        <p:spPr>
          <a:xfrm>
            <a:off x="838201" y="1153061"/>
            <a:ext cx="10515600" cy="585053"/>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buNone/>
            </a:pPr>
            <a:r>
              <a:rPr lang="en-US" sz="1400" noProof="0" dirty="0">
                <a:solidFill>
                  <a:schemeClr val="tx2">
                    <a:lumMod val="90000"/>
                    <a:lumOff val="10000"/>
                  </a:schemeClr>
                </a:solidFill>
                <a:latin typeface="Arial" panose="020B0604020202020204" pitchFamily="34" charset="0"/>
                <a:cs typeface="Arial" panose="020B0604020202020204" pitchFamily="34" charset="0"/>
              </a:rPr>
              <a:t>European Digital Credentials for Learning (EDC) are used by education and training providers, universities, employers, learners, and public authorities to issue, store, share and verify learning achievements in a secure, interoperable European format. </a:t>
            </a:r>
          </a:p>
        </p:txBody>
      </p:sp>
      <p:graphicFrame>
        <p:nvGraphicFramePr>
          <p:cNvPr id="4" name="Tabella 3">
            <a:extLst>
              <a:ext uri="{FF2B5EF4-FFF2-40B4-BE49-F238E27FC236}">
                <a16:creationId xmlns:a16="http://schemas.microsoft.com/office/drawing/2014/main" id="{B46ED416-47A9-A891-7495-AF0B1099B5D0}"/>
              </a:ext>
            </a:extLst>
          </p:cNvPr>
          <p:cNvGraphicFramePr>
            <a:graphicFrameLocks noGrp="1"/>
          </p:cNvGraphicFramePr>
          <p:nvPr>
            <p:extLst>
              <p:ext uri="{D42A27DB-BD31-4B8C-83A1-F6EECF244321}">
                <p14:modId xmlns:p14="http://schemas.microsoft.com/office/powerpoint/2010/main" val="81374393"/>
              </p:ext>
            </p:extLst>
          </p:nvPr>
        </p:nvGraphicFramePr>
        <p:xfrm>
          <a:off x="838201" y="1768594"/>
          <a:ext cx="10515600" cy="4198136"/>
        </p:xfrm>
        <a:graphic>
          <a:graphicData uri="http://schemas.openxmlformats.org/drawingml/2006/table">
            <a:tbl>
              <a:tblPr firstRow="1" bandRow="1">
                <a:tableStyleId>{5C22544A-7EE6-4342-B048-85BDC9FD1C3A}</a:tableStyleId>
              </a:tblPr>
              <a:tblGrid>
                <a:gridCol w="3406140">
                  <a:extLst>
                    <a:ext uri="{9D8B030D-6E8A-4147-A177-3AD203B41FA5}">
                      <a16:colId xmlns:a16="http://schemas.microsoft.com/office/drawing/2014/main" val="1757990374"/>
                    </a:ext>
                  </a:extLst>
                </a:gridCol>
                <a:gridCol w="7109460">
                  <a:extLst>
                    <a:ext uri="{9D8B030D-6E8A-4147-A177-3AD203B41FA5}">
                      <a16:colId xmlns:a16="http://schemas.microsoft.com/office/drawing/2014/main" val="2616030946"/>
                    </a:ext>
                  </a:extLst>
                </a:gridCol>
              </a:tblGrid>
              <a:tr h="449096">
                <a:tc>
                  <a:txBody>
                    <a:bodyPr/>
                    <a:lstStyle/>
                    <a:p>
                      <a:pPr algn="ctr"/>
                      <a:r>
                        <a:rPr lang="it-IT" sz="1400" dirty="0">
                          <a:latin typeface="Arial" panose="020B0604020202020204" pitchFamily="34" charset="0"/>
                          <a:cs typeface="Arial" panose="020B0604020202020204" pitchFamily="34" charset="0"/>
                        </a:rPr>
                        <a:t>USE</a:t>
                      </a:r>
                    </a:p>
                  </a:txBody>
                  <a:tcPr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tx2">
                        <a:lumMod val="90000"/>
                        <a:lumOff val="10000"/>
                      </a:schemeClr>
                    </a:solidFill>
                  </a:tcPr>
                </a:tc>
                <a:tc>
                  <a:txBody>
                    <a:bodyPr/>
                    <a:lstStyle/>
                    <a:p>
                      <a:pPr algn="ctr"/>
                      <a:r>
                        <a:rPr lang="it-IT" sz="1400" dirty="0">
                          <a:latin typeface="Arial" panose="020B0604020202020204" pitchFamily="34" charset="0"/>
                          <a:cs typeface="Arial" panose="020B0604020202020204" pitchFamily="34" charset="0"/>
                        </a:rPr>
                        <a:t>DESCRIPTION</a:t>
                      </a:r>
                    </a:p>
                  </a:txBody>
                  <a:tcPr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tx2">
                        <a:lumMod val="90000"/>
                        <a:lumOff val="10000"/>
                      </a:schemeClr>
                    </a:solidFill>
                  </a:tcPr>
                </a:tc>
                <a:extLst>
                  <a:ext uri="{0D108BD9-81ED-4DB2-BD59-A6C34878D82A}">
                    <a16:rowId xmlns:a16="http://schemas.microsoft.com/office/drawing/2014/main" val="3060130034"/>
                  </a:ext>
                </a:extLst>
              </a:tr>
              <a:tr h="44909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noProof="0" dirty="0">
                          <a:solidFill>
                            <a:schemeClr val="tx2">
                              <a:lumMod val="90000"/>
                              <a:lumOff val="10000"/>
                            </a:schemeClr>
                          </a:solidFill>
                          <a:latin typeface="Arial" panose="020B0604020202020204" pitchFamily="34" charset="0"/>
                          <a:cs typeface="Arial" panose="020B0604020202020204" pitchFamily="34" charset="0"/>
                        </a:rPr>
                        <a:t>Issuance by institutions</a:t>
                      </a:r>
                    </a:p>
                  </a:txBody>
                  <a:tcPr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tx2">
                        <a:lumMod val="10000"/>
                        <a:lumOff val="9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noProof="0" dirty="0">
                          <a:solidFill>
                            <a:schemeClr val="tx2">
                              <a:lumMod val="90000"/>
                              <a:lumOff val="10000"/>
                            </a:schemeClr>
                          </a:solidFill>
                          <a:latin typeface="Arial" panose="020B0604020202020204" pitchFamily="34" charset="0"/>
                          <a:cs typeface="Arial" panose="020B0604020202020204" pitchFamily="34" charset="0"/>
                        </a:rPr>
                        <a:t>Education providers, training bodies, universities and awarding institutions create and issue credentials using the </a:t>
                      </a:r>
                      <a:r>
                        <a:rPr lang="en-US" sz="1400" noProof="0" dirty="0" err="1">
                          <a:solidFill>
                            <a:schemeClr val="tx2">
                              <a:lumMod val="90000"/>
                              <a:lumOff val="10000"/>
                            </a:schemeClr>
                          </a:solidFill>
                          <a:latin typeface="Arial" panose="020B0604020202020204" pitchFamily="34" charset="0"/>
                          <a:cs typeface="Arial" panose="020B0604020202020204" pitchFamily="34" charset="0"/>
                        </a:rPr>
                        <a:t>Europass</a:t>
                      </a:r>
                      <a:r>
                        <a:rPr lang="en-US" sz="1400" noProof="0" dirty="0">
                          <a:solidFill>
                            <a:schemeClr val="tx2">
                              <a:lumMod val="90000"/>
                              <a:lumOff val="10000"/>
                            </a:schemeClr>
                          </a:solidFill>
                          <a:latin typeface="Arial" panose="020B0604020202020204" pitchFamily="34" charset="0"/>
                          <a:cs typeface="Arial" panose="020B0604020202020204" pitchFamily="34" charset="0"/>
                        </a:rPr>
                        <a:t> Digital Credentials Infrastructure, applying an </a:t>
                      </a:r>
                      <a:r>
                        <a:rPr lang="en-US" sz="1400" noProof="0" dirty="0" err="1">
                          <a:solidFill>
                            <a:schemeClr val="tx2">
                              <a:lumMod val="90000"/>
                              <a:lumOff val="10000"/>
                            </a:schemeClr>
                          </a:solidFill>
                          <a:latin typeface="Arial" panose="020B0604020202020204" pitchFamily="34" charset="0"/>
                          <a:cs typeface="Arial" panose="020B0604020202020204" pitchFamily="34" charset="0"/>
                        </a:rPr>
                        <a:t>eIDAS</a:t>
                      </a:r>
                      <a:r>
                        <a:rPr lang="en-US" sz="1400" noProof="0" dirty="0">
                          <a:solidFill>
                            <a:schemeClr val="tx2">
                              <a:lumMod val="90000"/>
                              <a:lumOff val="10000"/>
                            </a:schemeClr>
                          </a:solidFill>
                          <a:latin typeface="Arial" panose="020B0604020202020204" pitchFamily="34" charset="0"/>
                          <a:cs typeface="Arial" panose="020B0604020202020204" pitchFamily="34" charset="0"/>
                        </a:rPr>
                        <a:t>-compliant electronic seal to guarantee authenticity</a:t>
                      </a:r>
                    </a:p>
                  </a:txBody>
                  <a:tcPr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tx2">
                        <a:lumMod val="10000"/>
                        <a:lumOff val="90000"/>
                      </a:schemeClr>
                    </a:solidFill>
                  </a:tcPr>
                </a:tc>
                <a:extLst>
                  <a:ext uri="{0D108BD9-81ED-4DB2-BD59-A6C34878D82A}">
                    <a16:rowId xmlns:a16="http://schemas.microsoft.com/office/drawing/2014/main" val="4207257280"/>
                  </a:ext>
                </a:extLst>
              </a:tr>
              <a:tr h="44909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noProof="0" dirty="0">
                          <a:solidFill>
                            <a:schemeClr val="tx2">
                              <a:lumMod val="90000"/>
                              <a:lumOff val="10000"/>
                            </a:schemeClr>
                          </a:solidFill>
                          <a:latin typeface="Arial" panose="020B0604020202020204" pitchFamily="34" charset="0"/>
                          <a:cs typeface="Arial" panose="020B0604020202020204" pitchFamily="34" charset="0"/>
                        </a:rPr>
                        <a:t>Storage in the learner’s </a:t>
                      </a:r>
                      <a:r>
                        <a:rPr lang="en-US" sz="1400" noProof="0" dirty="0" err="1">
                          <a:solidFill>
                            <a:schemeClr val="tx2">
                              <a:lumMod val="90000"/>
                              <a:lumOff val="10000"/>
                            </a:schemeClr>
                          </a:solidFill>
                          <a:latin typeface="Arial" panose="020B0604020202020204" pitchFamily="34" charset="0"/>
                          <a:cs typeface="Arial" panose="020B0604020202020204" pitchFamily="34" charset="0"/>
                        </a:rPr>
                        <a:t>Europass</a:t>
                      </a:r>
                      <a:r>
                        <a:rPr lang="en-US" sz="1400" noProof="0" dirty="0">
                          <a:solidFill>
                            <a:schemeClr val="tx2">
                              <a:lumMod val="90000"/>
                              <a:lumOff val="10000"/>
                            </a:schemeClr>
                          </a:solidFill>
                          <a:latin typeface="Arial" panose="020B0604020202020204" pitchFamily="34" charset="0"/>
                          <a:cs typeface="Arial" panose="020B0604020202020204" pitchFamily="34" charset="0"/>
                        </a:rPr>
                        <a:t> Wallet</a:t>
                      </a:r>
                    </a:p>
                  </a:txBody>
                  <a:tcPr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tx2">
                        <a:lumMod val="10000"/>
                        <a:lumOff val="9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noProof="0" dirty="0">
                          <a:solidFill>
                            <a:schemeClr val="tx2">
                              <a:lumMod val="90000"/>
                              <a:lumOff val="10000"/>
                            </a:schemeClr>
                          </a:solidFill>
                          <a:latin typeface="Arial" panose="020B0604020202020204" pitchFamily="34" charset="0"/>
                          <a:cs typeface="Arial" panose="020B0604020202020204" pitchFamily="34" charset="0"/>
                        </a:rPr>
                        <a:t>Individuals store their credentials in their </a:t>
                      </a:r>
                      <a:r>
                        <a:rPr lang="en-US" sz="1400" noProof="0" dirty="0" err="1">
                          <a:solidFill>
                            <a:schemeClr val="tx2">
                              <a:lumMod val="90000"/>
                              <a:lumOff val="10000"/>
                            </a:schemeClr>
                          </a:solidFill>
                          <a:latin typeface="Arial" panose="020B0604020202020204" pitchFamily="34" charset="0"/>
                          <a:cs typeface="Arial" panose="020B0604020202020204" pitchFamily="34" charset="0"/>
                        </a:rPr>
                        <a:t>Europass</a:t>
                      </a:r>
                      <a:r>
                        <a:rPr lang="en-US" sz="1400" noProof="0" dirty="0">
                          <a:solidFill>
                            <a:schemeClr val="tx2">
                              <a:lumMod val="90000"/>
                              <a:lumOff val="10000"/>
                            </a:schemeClr>
                          </a:solidFill>
                          <a:latin typeface="Arial" panose="020B0604020202020204" pitchFamily="34" charset="0"/>
                          <a:cs typeface="Arial" panose="020B0604020202020204" pitchFamily="34" charset="0"/>
                        </a:rPr>
                        <a:t> profile and secure digital wallet, where they can </a:t>
                      </a:r>
                      <a:r>
                        <a:rPr lang="en-US" sz="1400" noProof="0" dirty="0" err="1">
                          <a:solidFill>
                            <a:schemeClr val="tx2">
                              <a:lumMod val="90000"/>
                              <a:lumOff val="10000"/>
                            </a:schemeClr>
                          </a:solidFill>
                          <a:latin typeface="Arial" panose="020B0604020202020204" pitchFamily="34" charset="0"/>
                          <a:cs typeface="Arial" panose="020B0604020202020204" pitchFamily="34" charset="0"/>
                        </a:rPr>
                        <a:t>organise</a:t>
                      </a:r>
                      <a:r>
                        <a:rPr lang="en-US" sz="1400" noProof="0" dirty="0">
                          <a:solidFill>
                            <a:schemeClr val="tx2">
                              <a:lumMod val="90000"/>
                              <a:lumOff val="10000"/>
                            </a:schemeClr>
                          </a:solidFill>
                          <a:latin typeface="Arial" panose="020B0604020202020204" pitchFamily="34" charset="0"/>
                          <a:cs typeface="Arial" panose="020B0604020202020204" pitchFamily="34" charset="0"/>
                        </a:rPr>
                        <a:t> learning achievements, skills records and micro-credentials</a:t>
                      </a:r>
                    </a:p>
                  </a:txBody>
                  <a:tcPr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tx2">
                        <a:lumMod val="10000"/>
                        <a:lumOff val="90000"/>
                      </a:schemeClr>
                    </a:solidFill>
                  </a:tcPr>
                </a:tc>
                <a:extLst>
                  <a:ext uri="{0D108BD9-81ED-4DB2-BD59-A6C34878D82A}">
                    <a16:rowId xmlns:a16="http://schemas.microsoft.com/office/drawing/2014/main" val="1473259758"/>
                  </a:ext>
                </a:extLst>
              </a:tr>
              <a:tr h="44909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noProof="0" dirty="0">
                          <a:solidFill>
                            <a:schemeClr val="tx2">
                              <a:lumMod val="90000"/>
                              <a:lumOff val="10000"/>
                            </a:schemeClr>
                          </a:solidFill>
                          <a:latin typeface="Arial" panose="020B0604020202020204" pitchFamily="34" charset="0"/>
                          <a:cs typeface="Arial" panose="020B0604020202020204" pitchFamily="34" charset="0"/>
                        </a:rPr>
                        <a:t>Sharing with employers or institutions</a:t>
                      </a:r>
                    </a:p>
                  </a:txBody>
                  <a:tcPr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tx2">
                        <a:lumMod val="10000"/>
                        <a:lumOff val="9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noProof="0" dirty="0">
                          <a:solidFill>
                            <a:schemeClr val="tx2">
                              <a:lumMod val="90000"/>
                              <a:lumOff val="10000"/>
                            </a:schemeClr>
                          </a:solidFill>
                          <a:latin typeface="Arial" panose="020B0604020202020204" pitchFamily="34" charset="0"/>
                          <a:cs typeface="Arial" panose="020B0604020202020204" pitchFamily="34" charset="0"/>
                        </a:rPr>
                        <a:t>Learners can share their credentials directly from </a:t>
                      </a:r>
                      <a:r>
                        <a:rPr lang="en-US" sz="1400" noProof="0" dirty="0" err="1">
                          <a:solidFill>
                            <a:schemeClr val="tx2">
                              <a:lumMod val="90000"/>
                              <a:lumOff val="10000"/>
                            </a:schemeClr>
                          </a:solidFill>
                          <a:latin typeface="Arial" panose="020B0604020202020204" pitchFamily="34" charset="0"/>
                          <a:cs typeface="Arial" panose="020B0604020202020204" pitchFamily="34" charset="0"/>
                        </a:rPr>
                        <a:t>Europass</a:t>
                      </a:r>
                      <a:r>
                        <a:rPr lang="en-US" sz="1400" noProof="0" dirty="0">
                          <a:solidFill>
                            <a:schemeClr val="tx2">
                              <a:lumMod val="90000"/>
                              <a:lumOff val="10000"/>
                            </a:schemeClr>
                          </a:solidFill>
                          <a:latin typeface="Arial" panose="020B0604020202020204" pitchFamily="34" charset="0"/>
                          <a:cs typeface="Arial" panose="020B0604020202020204" pitchFamily="34" charset="0"/>
                        </a:rPr>
                        <a:t> with employers, universities or other </a:t>
                      </a:r>
                      <a:r>
                        <a:rPr lang="en-US" sz="1400" noProof="0" dirty="0" err="1">
                          <a:solidFill>
                            <a:schemeClr val="tx2">
                              <a:lumMod val="90000"/>
                              <a:lumOff val="10000"/>
                            </a:schemeClr>
                          </a:solidFill>
                          <a:latin typeface="Arial" panose="020B0604020202020204" pitchFamily="34" charset="0"/>
                          <a:cs typeface="Arial" panose="020B0604020202020204" pitchFamily="34" charset="0"/>
                        </a:rPr>
                        <a:t>organisations</a:t>
                      </a:r>
                      <a:r>
                        <a:rPr lang="en-US" sz="1400" noProof="0" dirty="0">
                          <a:solidFill>
                            <a:schemeClr val="tx2">
                              <a:lumMod val="90000"/>
                              <a:lumOff val="10000"/>
                            </a:schemeClr>
                          </a:solidFill>
                          <a:latin typeface="Arial" panose="020B0604020202020204" pitchFamily="34" charset="0"/>
                          <a:cs typeface="Arial" panose="020B0604020202020204" pitchFamily="34" charset="0"/>
                        </a:rPr>
                        <a:t>, ensuring a trusted and verifiable transfer of qualifications</a:t>
                      </a:r>
                    </a:p>
                  </a:txBody>
                  <a:tcPr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tx2">
                        <a:lumMod val="10000"/>
                        <a:lumOff val="90000"/>
                      </a:schemeClr>
                    </a:solidFill>
                  </a:tcPr>
                </a:tc>
                <a:extLst>
                  <a:ext uri="{0D108BD9-81ED-4DB2-BD59-A6C34878D82A}">
                    <a16:rowId xmlns:a16="http://schemas.microsoft.com/office/drawing/2014/main" val="3783519986"/>
                  </a:ext>
                </a:extLst>
              </a:tr>
              <a:tr h="44909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noProof="0" dirty="0">
                          <a:solidFill>
                            <a:schemeClr val="tx2">
                              <a:lumMod val="90000"/>
                              <a:lumOff val="10000"/>
                            </a:schemeClr>
                          </a:solidFill>
                          <a:latin typeface="Arial" panose="020B0604020202020204" pitchFamily="34" charset="0"/>
                          <a:cs typeface="Arial" panose="020B0604020202020204" pitchFamily="34" charset="0"/>
                        </a:rPr>
                        <a:t>Verification by </a:t>
                      </a:r>
                      <a:r>
                        <a:rPr lang="en-US" sz="1400" noProof="0" dirty="0" err="1">
                          <a:solidFill>
                            <a:schemeClr val="tx2">
                              <a:lumMod val="90000"/>
                              <a:lumOff val="10000"/>
                            </a:schemeClr>
                          </a:solidFill>
                          <a:latin typeface="Arial" panose="020B0604020202020204" pitchFamily="34" charset="0"/>
                          <a:cs typeface="Arial" panose="020B0604020202020204" pitchFamily="34" charset="0"/>
                        </a:rPr>
                        <a:t>organisations</a:t>
                      </a:r>
                      <a:endParaRPr lang="en-US" sz="1400" noProof="0" dirty="0">
                        <a:solidFill>
                          <a:schemeClr val="tx2">
                            <a:lumMod val="90000"/>
                            <a:lumOff val="10000"/>
                          </a:schemeClr>
                        </a:solidFill>
                        <a:latin typeface="Arial" panose="020B0604020202020204" pitchFamily="34" charset="0"/>
                        <a:cs typeface="Arial" panose="020B0604020202020204" pitchFamily="34" charset="0"/>
                      </a:endParaRPr>
                    </a:p>
                  </a:txBody>
                  <a:tcPr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tx2">
                        <a:lumMod val="10000"/>
                        <a:lumOff val="9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noProof="0" dirty="0">
                          <a:solidFill>
                            <a:schemeClr val="tx2">
                              <a:lumMod val="90000"/>
                              <a:lumOff val="10000"/>
                            </a:schemeClr>
                          </a:solidFill>
                          <a:latin typeface="Arial" panose="020B0604020202020204" pitchFamily="34" charset="0"/>
                          <a:cs typeface="Arial" panose="020B0604020202020204" pitchFamily="34" charset="0"/>
                        </a:rPr>
                        <a:t>Employers, admission offices and authorities verify the authenticity and integrity of credentials using the </a:t>
                      </a:r>
                      <a:r>
                        <a:rPr lang="en-US" sz="1400" noProof="0" dirty="0" err="1">
                          <a:solidFill>
                            <a:schemeClr val="tx2">
                              <a:lumMod val="90000"/>
                              <a:lumOff val="10000"/>
                            </a:schemeClr>
                          </a:solidFill>
                          <a:latin typeface="Arial" panose="020B0604020202020204" pitchFamily="34" charset="0"/>
                          <a:cs typeface="Arial" panose="020B0604020202020204" pitchFamily="34" charset="0"/>
                        </a:rPr>
                        <a:t>Europass</a:t>
                      </a:r>
                      <a:r>
                        <a:rPr lang="en-US" sz="1400" noProof="0" dirty="0">
                          <a:solidFill>
                            <a:schemeClr val="tx2">
                              <a:lumMod val="90000"/>
                              <a:lumOff val="10000"/>
                            </a:schemeClr>
                          </a:solidFill>
                          <a:latin typeface="Arial" panose="020B0604020202020204" pitchFamily="34" charset="0"/>
                          <a:cs typeface="Arial" panose="020B0604020202020204" pitchFamily="34" charset="0"/>
                        </a:rPr>
                        <a:t> Digital Credentials Infrastructure Verification Service, without needing to contact the issuing institution</a:t>
                      </a:r>
                    </a:p>
                  </a:txBody>
                  <a:tcPr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tx2">
                        <a:lumMod val="10000"/>
                        <a:lumOff val="90000"/>
                      </a:schemeClr>
                    </a:solidFill>
                  </a:tcPr>
                </a:tc>
                <a:extLst>
                  <a:ext uri="{0D108BD9-81ED-4DB2-BD59-A6C34878D82A}">
                    <a16:rowId xmlns:a16="http://schemas.microsoft.com/office/drawing/2014/main" val="1225641588"/>
                  </a:ext>
                </a:extLst>
              </a:tr>
              <a:tr h="44909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noProof="0" dirty="0">
                          <a:solidFill>
                            <a:schemeClr val="tx2">
                              <a:lumMod val="90000"/>
                              <a:lumOff val="10000"/>
                            </a:schemeClr>
                          </a:solidFill>
                          <a:latin typeface="Arial" panose="020B0604020202020204" pitchFamily="34" charset="0"/>
                          <a:cs typeface="Arial" panose="020B0604020202020204" pitchFamily="34" charset="0"/>
                        </a:rPr>
                        <a:t>Integration with EU frameworks</a:t>
                      </a:r>
                    </a:p>
                  </a:txBody>
                  <a:tcPr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tx2">
                        <a:lumMod val="10000"/>
                        <a:lumOff val="9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noProof="0" dirty="0">
                          <a:solidFill>
                            <a:schemeClr val="tx2">
                              <a:lumMod val="90000"/>
                              <a:lumOff val="10000"/>
                            </a:schemeClr>
                          </a:solidFill>
                          <a:latin typeface="Arial" panose="020B0604020202020204" pitchFamily="34" charset="0"/>
                          <a:cs typeface="Arial" panose="020B0604020202020204" pitchFamily="34" charset="0"/>
                        </a:rPr>
                        <a:t>Credentials include structured metadata and can reference EQF levels, ESCO skills and qualifications, and other EU standards, ensuring full interoperability</a:t>
                      </a:r>
                    </a:p>
                  </a:txBody>
                  <a:tcPr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tx2">
                        <a:lumMod val="10000"/>
                        <a:lumOff val="90000"/>
                      </a:schemeClr>
                    </a:solidFill>
                  </a:tcPr>
                </a:tc>
                <a:extLst>
                  <a:ext uri="{0D108BD9-81ED-4DB2-BD59-A6C34878D82A}">
                    <a16:rowId xmlns:a16="http://schemas.microsoft.com/office/drawing/2014/main" val="4050123567"/>
                  </a:ext>
                </a:extLst>
              </a:tr>
              <a:tr h="44909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noProof="0" dirty="0">
                          <a:solidFill>
                            <a:schemeClr val="tx2">
                              <a:lumMod val="90000"/>
                              <a:lumOff val="10000"/>
                            </a:schemeClr>
                          </a:solidFill>
                          <a:latin typeface="Arial" panose="020B0604020202020204" pitchFamily="34" charset="0"/>
                          <a:cs typeface="Arial" panose="020B0604020202020204" pitchFamily="34" charset="0"/>
                        </a:rPr>
                        <a:t>Use in digital systems and platforms</a:t>
                      </a:r>
                    </a:p>
                  </a:txBody>
                  <a:tcPr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tx2">
                        <a:lumMod val="10000"/>
                        <a:lumOff val="9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noProof="0" dirty="0">
                          <a:solidFill>
                            <a:schemeClr val="tx2">
                              <a:lumMod val="90000"/>
                              <a:lumOff val="10000"/>
                            </a:schemeClr>
                          </a:solidFill>
                          <a:latin typeface="Arial" panose="020B0604020202020204" pitchFamily="34" charset="0"/>
                          <a:cs typeface="Arial" panose="020B0604020202020204" pitchFamily="34" charset="0"/>
                        </a:rPr>
                        <a:t>Member States and institutions integrate EDCL into their digital services (e.g., student information systems, national qualification portals) to support recognition, admissions, recruitment and skills documentation</a:t>
                      </a:r>
                    </a:p>
                  </a:txBody>
                  <a:tcPr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tx2">
                        <a:lumMod val="10000"/>
                        <a:lumOff val="90000"/>
                      </a:schemeClr>
                    </a:solidFill>
                  </a:tcPr>
                </a:tc>
                <a:extLst>
                  <a:ext uri="{0D108BD9-81ED-4DB2-BD59-A6C34878D82A}">
                    <a16:rowId xmlns:a16="http://schemas.microsoft.com/office/drawing/2014/main" val="3010957057"/>
                  </a:ext>
                </a:extLst>
              </a:tr>
            </a:tbl>
          </a:graphicData>
        </a:graphic>
      </p:graphicFrame>
    </p:spTree>
    <p:extLst>
      <p:ext uri="{BB962C8B-B14F-4D97-AF65-F5344CB8AC3E}">
        <p14:creationId xmlns:p14="http://schemas.microsoft.com/office/powerpoint/2010/main" val="192943643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B05BAF-69C4-3074-5116-095F2D697DC8}"/>
            </a:ext>
          </a:extLst>
        </p:cNvPr>
        <p:cNvGrpSpPr/>
        <p:nvPr/>
      </p:nvGrpSpPr>
      <p:grpSpPr>
        <a:xfrm>
          <a:off x="0" y="0"/>
          <a:ext cx="0" cy="0"/>
          <a:chOff x="0" y="0"/>
          <a:chExt cx="0" cy="0"/>
        </a:xfrm>
      </p:grpSpPr>
      <p:sp>
        <p:nvSpPr>
          <p:cNvPr id="8" name="Titolo 1">
            <a:extLst>
              <a:ext uri="{FF2B5EF4-FFF2-40B4-BE49-F238E27FC236}">
                <a16:creationId xmlns:a16="http://schemas.microsoft.com/office/drawing/2014/main" id="{0EC4399A-1DE2-488C-2B6E-C59C78EDF7D9}"/>
              </a:ext>
            </a:extLst>
          </p:cNvPr>
          <p:cNvSpPr>
            <a:spLocks noGrp="1"/>
          </p:cNvSpPr>
          <p:nvPr>
            <p:ph type="title"/>
          </p:nvPr>
        </p:nvSpPr>
        <p:spPr>
          <a:xfrm>
            <a:off x="838200" y="365125"/>
            <a:ext cx="10515600" cy="585053"/>
          </a:xfrm>
        </p:spPr>
        <p:txBody>
          <a:bodyPr>
            <a:normAutofit fontScale="90000"/>
          </a:bodyPr>
          <a:lstStyle/>
          <a:p>
            <a:r>
              <a:rPr lang="en-GB" sz="3600" noProof="0" dirty="0">
                <a:solidFill>
                  <a:srgbClr val="0069B8"/>
                </a:solidFill>
                <a:latin typeface="Arial" panose="020B0604020202020204" pitchFamily="34" charset="0"/>
                <a:cs typeface="Arial" panose="020B0604020202020204" pitchFamily="34" charset="0"/>
              </a:rPr>
              <a:t>WHAT BENEFITS IT PROVIDES</a:t>
            </a:r>
          </a:p>
        </p:txBody>
      </p:sp>
      <p:sp>
        <p:nvSpPr>
          <p:cNvPr id="2" name="Segnaposto contenuto 2">
            <a:extLst>
              <a:ext uri="{FF2B5EF4-FFF2-40B4-BE49-F238E27FC236}">
                <a16:creationId xmlns:a16="http://schemas.microsoft.com/office/drawing/2014/main" id="{CF95BA5C-D3B2-E21D-7E59-5EDCD58101A0}"/>
              </a:ext>
            </a:extLst>
          </p:cNvPr>
          <p:cNvSpPr txBox="1">
            <a:spLocks/>
          </p:cNvSpPr>
          <p:nvPr/>
        </p:nvSpPr>
        <p:spPr>
          <a:xfrm>
            <a:off x="838200" y="1153061"/>
            <a:ext cx="10515600" cy="736699"/>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buNone/>
            </a:pPr>
            <a:r>
              <a:rPr lang="en-GB" sz="1400" noProof="0" dirty="0">
                <a:solidFill>
                  <a:schemeClr val="tx2">
                    <a:lumMod val="90000"/>
                    <a:lumOff val="10000"/>
                  </a:schemeClr>
                </a:solidFill>
                <a:latin typeface="Arial" panose="020B0604020202020204" pitchFamily="34" charset="0"/>
                <a:cs typeface="Arial" panose="020B0604020202020204" pitchFamily="34" charset="0"/>
              </a:rPr>
              <a:t>European Digital Credentials for Learning offer a range of benefits for learners, education providers, employers and public authorities. They enhance trust, security and interoperability across Europe thanks to a standardised, digitally sealed format for learning achievements.</a:t>
            </a:r>
          </a:p>
        </p:txBody>
      </p:sp>
      <p:graphicFrame>
        <p:nvGraphicFramePr>
          <p:cNvPr id="3" name="Tabella 2">
            <a:extLst>
              <a:ext uri="{FF2B5EF4-FFF2-40B4-BE49-F238E27FC236}">
                <a16:creationId xmlns:a16="http://schemas.microsoft.com/office/drawing/2014/main" id="{F7FAA956-5361-D61F-34D3-322ABC9DC66F}"/>
              </a:ext>
            </a:extLst>
          </p:cNvPr>
          <p:cNvGraphicFramePr>
            <a:graphicFrameLocks noGrp="1"/>
          </p:cNvGraphicFramePr>
          <p:nvPr>
            <p:extLst>
              <p:ext uri="{D42A27DB-BD31-4B8C-83A1-F6EECF244321}">
                <p14:modId xmlns:p14="http://schemas.microsoft.com/office/powerpoint/2010/main" val="1546618266"/>
              </p:ext>
            </p:extLst>
          </p:nvPr>
        </p:nvGraphicFramePr>
        <p:xfrm>
          <a:off x="838201" y="1889761"/>
          <a:ext cx="10515600" cy="4358636"/>
        </p:xfrm>
        <a:graphic>
          <a:graphicData uri="http://schemas.openxmlformats.org/drawingml/2006/table">
            <a:tbl>
              <a:tblPr/>
              <a:tblGrid>
                <a:gridCol w="3393923">
                  <a:extLst>
                    <a:ext uri="{9D8B030D-6E8A-4147-A177-3AD203B41FA5}">
                      <a16:colId xmlns:a16="http://schemas.microsoft.com/office/drawing/2014/main" val="3425713540"/>
                    </a:ext>
                  </a:extLst>
                </a:gridCol>
                <a:gridCol w="7121677">
                  <a:extLst>
                    <a:ext uri="{9D8B030D-6E8A-4147-A177-3AD203B41FA5}">
                      <a16:colId xmlns:a16="http://schemas.microsoft.com/office/drawing/2014/main" val="1682039329"/>
                    </a:ext>
                  </a:extLst>
                </a:gridCol>
              </a:tblGrid>
              <a:tr h="338596">
                <a:tc>
                  <a:txBody>
                    <a:bodyPr/>
                    <a:lstStyle/>
                    <a:p>
                      <a:pPr algn="ctr">
                        <a:buNone/>
                      </a:pPr>
                      <a:r>
                        <a:rPr lang="it-IT" sz="1400" b="1" dirty="0">
                          <a:solidFill>
                            <a:schemeClr val="bg1"/>
                          </a:solidFill>
                          <a:latin typeface="Arial" panose="020B0604020202020204" pitchFamily="34" charset="0"/>
                          <a:cs typeface="Arial" panose="020B0604020202020204" pitchFamily="34" charset="0"/>
                        </a:rPr>
                        <a:t>BENEFIT</a:t>
                      </a:r>
                      <a:endParaRPr lang="it-IT" sz="1400" dirty="0">
                        <a:solidFill>
                          <a:schemeClr val="bg1"/>
                        </a:solidFill>
                        <a:latin typeface="Arial" panose="020B0604020202020204" pitchFamily="34" charset="0"/>
                        <a:cs typeface="Arial" panose="020B0604020202020204" pitchFamily="34" charset="0"/>
                      </a:endParaRPr>
                    </a:p>
                  </a:txBody>
                  <a:tcPr marL="51802" marR="51802" marT="25901" marB="25901" anchor="ctr">
                    <a:lnL>
                      <a:noFill/>
                    </a:lnL>
                    <a:lnR>
                      <a:noFill/>
                    </a:lnR>
                    <a:lnT>
                      <a:noFill/>
                    </a:lnT>
                    <a:lnB w="76200" cap="flat" cmpd="sng" algn="ctr">
                      <a:solidFill>
                        <a:schemeClr val="bg1"/>
                      </a:solidFill>
                      <a:prstDash val="solid"/>
                      <a:round/>
                      <a:headEnd type="none" w="med" len="med"/>
                      <a:tailEnd type="none" w="med" len="med"/>
                    </a:lnB>
                    <a:solidFill>
                      <a:schemeClr val="tx2">
                        <a:lumMod val="90000"/>
                        <a:lumOff val="10000"/>
                      </a:schemeClr>
                    </a:solidFill>
                  </a:tcPr>
                </a:tc>
                <a:tc>
                  <a:txBody>
                    <a:bodyPr/>
                    <a:lstStyle/>
                    <a:p>
                      <a:pPr algn="ctr">
                        <a:buNone/>
                      </a:pPr>
                      <a:r>
                        <a:rPr lang="it-IT" sz="1400" b="1" dirty="0">
                          <a:solidFill>
                            <a:schemeClr val="bg1"/>
                          </a:solidFill>
                          <a:latin typeface="Arial" panose="020B0604020202020204" pitchFamily="34" charset="0"/>
                          <a:cs typeface="Arial" panose="020B0604020202020204" pitchFamily="34" charset="0"/>
                        </a:rPr>
                        <a:t>DESCRIPTION</a:t>
                      </a:r>
                      <a:endParaRPr lang="it-IT" sz="1400" dirty="0">
                        <a:solidFill>
                          <a:schemeClr val="bg1"/>
                        </a:solidFill>
                        <a:latin typeface="Arial" panose="020B0604020202020204" pitchFamily="34" charset="0"/>
                        <a:cs typeface="Arial" panose="020B0604020202020204" pitchFamily="34" charset="0"/>
                      </a:endParaRPr>
                    </a:p>
                  </a:txBody>
                  <a:tcPr marL="51802" marR="51802" marT="25901" marB="25901" anchor="ctr">
                    <a:lnL>
                      <a:noFill/>
                    </a:lnL>
                    <a:lnR>
                      <a:noFill/>
                    </a:lnR>
                    <a:lnT>
                      <a:noFill/>
                    </a:lnT>
                    <a:lnB w="76200" cap="flat" cmpd="sng" algn="ctr">
                      <a:solidFill>
                        <a:schemeClr val="bg1"/>
                      </a:solidFill>
                      <a:prstDash val="solid"/>
                      <a:round/>
                      <a:headEnd type="none" w="med" len="med"/>
                      <a:tailEnd type="none" w="med" len="med"/>
                    </a:lnB>
                    <a:solidFill>
                      <a:schemeClr val="tx2">
                        <a:lumMod val="90000"/>
                        <a:lumOff val="10000"/>
                      </a:schemeClr>
                    </a:solidFill>
                  </a:tcPr>
                </a:tc>
                <a:extLst>
                  <a:ext uri="{0D108BD9-81ED-4DB2-BD59-A6C34878D82A}">
                    <a16:rowId xmlns:a16="http://schemas.microsoft.com/office/drawing/2014/main" val="940340176"/>
                  </a:ext>
                </a:extLst>
              </a:tr>
              <a:tr h="502505">
                <a:tc>
                  <a:txBody>
                    <a:bodyPr/>
                    <a:lstStyle/>
                    <a:p>
                      <a:pPr>
                        <a:buNone/>
                      </a:pPr>
                      <a:r>
                        <a:rPr lang="en-GB" sz="1400" b="0" noProof="0" dirty="0">
                          <a:solidFill>
                            <a:schemeClr val="tx2">
                              <a:lumMod val="90000"/>
                              <a:lumOff val="10000"/>
                            </a:schemeClr>
                          </a:solidFill>
                          <a:latin typeface="Arial" panose="020B0604020202020204" pitchFamily="34" charset="0"/>
                          <a:cs typeface="Arial" panose="020B0604020202020204" pitchFamily="34" charset="0"/>
                        </a:rPr>
                        <a:t>High trust and security</a:t>
                      </a:r>
                    </a:p>
                  </a:txBody>
                  <a:tcPr marL="51802" marR="51802" marT="25901" marB="25901"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tx2">
                        <a:lumMod val="10000"/>
                        <a:lumOff val="90000"/>
                      </a:schemeClr>
                    </a:solidFill>
                  </a:tcPr>
                </a:tc>
                <a:tc>
                  <a:txBody>
                    <a:bodyPr/>
                    <a:lstStyle/>
                    <a:p>
                      <a:pPr>
                        <a:buNone/>
                      </a:pPr>
                      <a:r>
                        <a:rPr lang="en-US" sz="1400" dirty="0">
                          <a:solidFill>
                            <a:schemeClr val="tx2">
                              <a:lumMod val="90000"/>
                              <a:lumOff val="10000"/>
                            </a:schemeClr>
                          </a:solidFill>
                          <a:latin typeface="Arial" panose="020B0604020202020204" pitchFamily="34" charset="0"/>
                          <a:cs typeface="Arial" panose="020B0604020202020204" pitchFamily="34" charset="0"/>
                        </a:rPr>
                        <a:t>Credentials are digitally sealed using an </a:t>
                      </a:r>
                      <a:r>
                        <a:rPr lang="en-US" sz="1400" b="0" dirty="0" err="1">
                          <a:solidFill>
                            <a:schemeClr val="tx2">
                              <a:lumMod val="90000"/>
                              <a:lumOff val="10000"/>
                            </a:schemeClr>
                          </a:solidFill>
                          <a:latin typeface="Arial" panose="020B0604020202020204" pitchFamily="34" charset="0"/>
                          <a:cs typeface="Arial" panose="020B0604020202020204" pitchFamily="34" charset="0"/>
                        </a:rPr>
                        <a:t>eIDAS</a:t>
                      </a:r>
                      <a:r>
                        <a:rPr lang="en-US" sz="1400" b="0" dirty="0">
                          <a:solidFill>
                            <a:schemeClr val="tx2">
                              <a:lumMod val="90000"/>
                              <a:lumOff val="10000"/>
                            </a:schemeClr>
                          </a:solidFill>
                          <a:latin typeface="Arial" panose="020B0604020202020204" pitchFamily="34" charset="0"/>
                          <a:cs typeface="Arial" panose="020B0604020202020204" pitchFamily="34" charset="0"/>
                        </a:rPr>
                        <a:t>-compliant electronic seal</a:t>
                      </a:r>
                      <a:r>
                        <a:rPr lang="en-US" sz="1400" dirty="0">
                          <a:solidFill>
                            <a:schemeClr val="tx2">
                              <a:lumMod val="90000"/>
                              <a:lumOff val="10000"/>
                            </a:schemeClr>
                          </a:solidFill>
                          <a:latin typeface="Arial" panose="020B0604020202020204" pitchFamily="34" charset="0"/>
                          <a:cs typeface="Arial" panose="020B0604020202020204" pitchFamily="34" charset="0"/>
                        </a:rPr>
                        <a:t>, ensuring authenticity, integrity and protection against fraud.</a:t>
                      </a:r>
                    </a:p>
                  </a:txBody>
                  <a:tcPr marL="51802" marR="51802" marT="25901" marB="25901"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tx2">
                        <a:lumMod val="10000"/>
                        <a:lumOff val="90000"/>
                      </a:schemeClr>
                    </a:solidFill>
                  </a:tcPr>
                </a:tc>
                <a:extLst>
                  <a:ext uri="{0D108BD9-81ED-4DB2-BD59-A6C34878D82A}">
                    <a16:rowId xmlns:a16="http://schemas.microsoft.com/office/drawing/2014/main" val="4155966751"/>
                  </a:ext>
                </a:extLst>
              </a:tr>
              <a:tr h="502505">
                <a:tc>
                  <a:txBody>
                    <a:bodyPr/>
                    <a:lstStyle/>
                    <a:p>
                      <a:pPr>
                        <a:buNone/>
                      </a:pPr>
                      <a:r>
                        <a:rPr lang="en-GB" sz="1400" b="0" noProof="0" dirty="0">
                          <a:solidFill>
                            <a:schemeClr val="tx2">
                              <a:lumMod val="90000"/>
                              <a:lumOff val="10000"/>
                            </a:schemeClr>
                          </a:solidFill>
                          <a:latin typeface="Arial" panose="020B0604020202020204" pitchFamily="34" charset="0"/>
                          <a:cs typeface="Arial" panose="020B0604020202020204" pitchFamily="34" charset="0"/>
                        </a:rPr>
                        <a:t>Easy verification</a:t>
                      </a:r>
                    </a:p>
                  </a:txBody>
                  <a:tcPr marL="51802" marR="51802" marT="25901" marB="25901"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tx2">
                        <a:lumMod val="10000"/>
                        <a:lumOff val="90000"/>
                      </a:schemeClr>
                    </a:solidFill>
                  </a:tcPr>
                </a:tc>
                <a:tc>
                  <a:txBody>
                    <a:bodyPr/>
                    <a:lstStyle/>
                    <a:p>
                      <a:pPr>
                        <a:buNone/>
                      </a:pPr>
                      <a:r>
                        <a:rPr lang="en-GB" sz="1400" noProof="0" dirty="0">
                          <a:solidFill>
                            <a:schemeClr val="tx2">
                              <a:lumMod val="90000"/>
                              <a:lumOff val="10000"/>
                            </a:schemeClr>
                          </a:solidFill>
                          <a:latin typeface="Arial" panose="020B0604020202020204" pitchFamily="34" charset="0"/>
                          <a:cs typeface="Arial" panose="020B0604020202020204" pitchFamily="34" charset="0"/>
                        </a:rPr>
                        <a:t>Organisations</a:t>
                      </a:r>
                      <a:r>
                        <a:rPr lang="en-US" sz="1400" dirty="0">
                          <a:solidFill>
                            <a:schemeClr val="tx2">
                              <a:lumMod val="90000"/>
                              <a:lumOff val="10000"/>
                            </a:schemeClr>
                          </a:solidFill>
                          <a:latin typeface="Arial" panose="020B0604020202020204" pitchFamily="34" charset="0"/>
                          <a:cs typeface="Arial" panose="020B0604020202020204" pitchFamily="34" charset="0"/>
                        </a:rPr>
                        <a:t> can instantly verify credentials via the </a:t>
                      </a:r>
                      <a:r>
                        <a:rPr lang="en-US" sz="1400" b="0" dirty="0" err="1">
                          <a:solidFill>
                            <a:schemeClr val="tx2">
                              <a:lumMod val="90000"/>
                              <a:lumOff val="10000"/>
                            </a:schemeClr>
                          </a:solidFill>
                          <a:latin typeface="Arial" panose="020B0604020202020204" pitchFamily="34" charset="0"/>
                          <a:cs typeface="Arial" panose="020B0604020202020204" pitchFamily="34" charset="0"/>
                        </a:rPr>
                        <a:t>Europass</a:t>
                      </a:r>
                      <a:r>
                        <a:rPr lang="en-US" sz="1400" b="0" dirty="0">
                          <a:solidFill>
                            <a:schemeClr val="tx2">
                              <a:lumMod val="90000"/>
                              <a:lumOff val="10000"/>
                            </a:schemeClr>
                          </a:solidFill>
                          <a:latin typeface="Arial" panose="020B0604020202020204" pitchFamily="34" charset="0"/>
                          <a:cs typeface="Arial" panose="020B0604020202020204" pitchFamily="34" charset="0"/>
                        </a:rPr>
                        <a:t> Verification Service</a:t>
                      </a:r>
                      <a:r>
                        <a:rPr lang="en-US" sz="1400" dirty="0">
                          <a:solidFill>
                            <a:schemeClr val="tx2">
                              <a:lumMod val="90000"/>
                              <a:lumOff val="10000"/>
                            </a:schemeClr>
                          </a:solidFill>
                          <a:latin typeface="Arial" panose="020B0604020202020204" pitchFamily="34" charset="0"/>
                          <a:cs typeface="Arial" panose="020B0604020202020204" pitchFamily="34" charset="0"/>
                        </a:rPr>
                        <a:t>, without contacting the issuing institution.</a:t>
                      </a:r>
                    </a:p>
                  </a:txBody>
                  <a:tcPr marL="51802" marR="51802" marT="25901" marB="25901"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tx2">
                        <a:lumMod val="10000"/>
                        <a:lumOff val="90000"/>
                      </a:schemeClr>
                    </a:solidFill>
                  </a:tcPr>
                </a:tc>
                <a:extLst>
                  <a:ext uri="{0D108BD9-81ED-4DB2-BD59-A6C34878D82A}">
                    <a16:rowId xmlns:a16="http://schemas.microsoft.com/office/drawing/2014/main" val="4147789358"/>
                  </a:ext>
                </a:extLst>
              </a:tr>
              <a:tr h="502505">
                <a:tc>
                  <a:txBody>
                    <a:bodyPr/>
                    <a:lstStyle/>
                    <a:p>
                      <a:pPr>
                        <a:buNone/>
                      </a:pPr>
                      <a:r>
                        <a:rPr lang="en-GB" sz="1400" b="0" noProof="0" dirty="0">
                          <a:solidFill>
                            <a:schemeClr val="tx2">
                              <a:lumMod val="90000"/>
                              <a:lumOff val="10000"/>
                            </a:schemeClr>
                          </a:solidFill>
                          <a:latin typeface="Arial" panose="020B0604020202020204" pitchFamily="34" charset="0"/>
                          <a:cs typeface="Arial" panose="020B0604020202020204" pitchFamily="34" charset="0"/>
                        </a:rPr>
                        <a:t>Enhanced transparency</a:t>
                      </a:r>
                    </a:p>
                  </a:txBody>
                  <a:tcPr marL="51802" marR="51802" marT="25901" marB="25901"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tx2">
                        <a:lumMod val="10000"/>
                        <a:lumOff val="90000"/>
                      </a:schemeClr>
                    </a:solidFill>
                  </a:tcPr>
                </a:tc>
                <a:tc>
                  <a:txBody>
                    <a:bodyPr/>
                    <a:lstStyle/>
                    <a:p>
                      <a:pPr>
                        <a:buNone/>
                      </a:pPr>
                      <a:r>
                        <a:rPr lang="en-US" sz="1400">
                          <a:solidFill>
                            <a:schemeClr val="tx2">
                              <a:lumMod val="90000"/>
                              <a:lumOff val="10000"/>
                            </a:schemeClr>
                          </a:solidFill>
                          <a:latin typeface="Arial" panose="020B0604020202020204" pitchFamily="34" charset="0"/>
                          <a:cs typeface="Arial" panose="020B0604020202020204" pitchFamily="34" charset="0"/>
                        </a:rPr>
                        <a:t>Standardised structure and rich metadata make learning achievements clearer and easier to compare across institutions and countries.</a:t>
                      </a:r>
                    </a:p>
                  </a:txBody>
                  <a:tcPr marL="51802" marR="51802" marT="25901" marB="25901"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tx2">
                        <a:lumMod val="10000"/>
                        <a:lumOff val="90000"/>
                      </a:schemeClr>
                    </a:solidFill>
                  </a:tcPr>
                </a:tc>
                <a:extLst>
                  <a:ext uri="{0D108BD9-81ED-4DB2-BD59-A6C34878D82A}">
                    <a16:rowId xmlns:a16="http://schemas.microsoft.com/office/drawing/2014/main" val="1683838597"/>
                  </a:ext>
                </a:extLst>
              </a:tr>
              <a:tr h="502505">
                <a:tc>
                  <a:txBody>
                    <a:bodyPr/>
                    <a:lstStyle/>
                    <a:p>
                      <a:pPr>
                        <a:buNone/>
                      </a:pPr>
                      <a:r>
                        <a:rPr lang="en-GB" sz="1400" b="0" noProof="0" dirty="0">
                          <a:solidFill>
                            <a:schemeClr val="tx2">
                              <a:lumMod val="90000"/>
                              <a:lumOff val="10000"/>
                            </a:schemeClr>
                          </a:solidFill>
                          <a:latin typeface="Arial" panose="020B0604020202020204" pitchFamily="34" charset="0"/>
                          <a:cs typeface="Arial" panose="020B0604020202020204" pitchFamily="34" charset="0"/>
                        </a:rPr>
                        <a:t>Cross-border recognition</a:t>
                      </a:r>
                    </a:p>
                  </a:txBody>
                  <a:tcPr marL="51802" marR="51802" marT="25901" marB="25901"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tx2">
                        <a:lumMod val="10000"/>
                        <a:lumOff val="90000"/>
                      </a:schemeClr>
                    </a:solidFill>
                  </a:tcPr>
                </a:tc>
                <a:tc>
                  <a:txBody>
                    <a:bodyPr/>
                    <a:lstStyle/>
                    <a:p>
                      <a:pPr>
                        <a:buNone/>
                      </a:pPr>
                      <a:r>
                        <a:rPr lang="en-US" sz="1400">
                          <a:solidFill>
                            <a:schemeClr val="tx2">
                              <a:lumMod val="90000"/>
                              <a:lumOff val="10000"/>
                            </a:schemeClr>
                          </a:solidFill>
                          <a:latin typeface="Arial" panose="020B0604020202020204" pitchFamily="34" charset="0"/>
                          <a:cs typeface="Arial" panose="020B0604020202020204" pitchFamily="34" charset="0"/>
                        </a:rPr>
                        <a:t>The EU-wide format supports mobility by ensuring that qualifications, micro-credentials and certificates are recognised across borders.</a:t>
                      </a:r>
                    </a:p>
                  </a:txBody>
                  <a:tcPr marL="51802" marR="51802" marT="25901" marB="25901"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tx2">
                        <a:lumMod val="10000"/>
                        <a:lumOff val="90000"/>
                      </a:schemeClr>
                    </a:solidFill>
                  </a:tcPr>
                </a:tc>
                <a:extLst>
                  <a:ext uri="{0D108BD9-81ED-4DB2-BD59-A6C34878D82A}">
                    <a16:rowId xmlns:a16="http://schemas.microsoft.com/office/drawing/2014/main" val="654447986"/>
                  </a:ext>
                </a:extLst>
              </a:tr>
              <a:tr h="502505">
                <a:tc>
                  <a:txBody>
                    <a:bodyPr/>
                    <a:lstStyle/>
                    <a:p>
                      <a:pPr>
                        <a:buNone/>
                      </a:pPr>
                      <a:r>
                        <a:rPr lang="en-GB" sz="1400" b="0" noProof="0" dirty="0">
                          <a:solidFill>
                            <a:schemeClr val="tx2">
                              <a:lumMod val="90000"/>
                              <a:lumOff val="10000"/>
                            </a:schemeClr>
                          </a:solidFill>
                          <a:latin typeface="Arial" panose="020B0604020202020204" pitchFamily="34" charset="0"/>
                          <a:cs typeface="Arial" panose="020B0604020202020204" pitchFamily="34" charset="0"/>
                        </a:rPr>
                        <a:t>Learner control and portability</a:t>
                      </a:r>
                    </a:p>
                  </a:txBody>
                  <a:tcPr marL="51802" marR="51802" marT="25901" marB="25901"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tx2">
                        <a:lumMod val="10000"/>
                        <a:lumOff val="90000"/>
                      </a:schemeClr>
                    </a:solidFill>
                  </a:tcPr>
                </a:tc>
                <a:tc>
                  <a:txBody>
                    <a:bodyPr/>
                    <a:lstStyle/>
                    <a:p>
                      <a:pPr>
                        <a:buNone/>
                      </a:pPr>
                      <a:r>
                        <a:rPr lang="en-US" sz="1400" dirty="0">
                          <a:solidFill>
                            <a:schemeClr val="tx2">
                              <a:lumMod val="90000"/>
                              <a:lumOff val="10000"/>
                            </a:schemeClr>
                          </a:solidFill>
                          <a:latin typeface="Arial" panose="020B0604020202020204" pitchFamily="34" charset="0"/>
                          <a:cs typeface="Arial" panose="020B0604020202020204" pitchFamily="34" charset="0"/>
                        </a:rPr>
                        <a:t>Individuals store all their credentials in their </a:t>
                      </a:r>
                      <a:r>
                        <a:rPr lang="en-US" sz="1400" b="0" dirty="0" err="1">
                          <a:solidFill>
                            <a:schemeClr val="tx2">
                              <a:lumMod val="90000"/>
                              <a:lumOff val="10000"/>
                            </a:schemeClr>
                          </a:solidFill>
                          <a:latin typeface="Arial" panose="020B0604020202020204" pitchFamily="34" charset="0"/>
                          <a:cs typeface="Arial" panose="020B0604020202020204" pitchFamily="34" charset="0"/>
                        </a:rPr>
                        <a:t>Europass</a:t>
                      </a:r>
                      <a:r>
                        <a:rPr lang="en-US" sz="1400" b="0" dirty="0">
                          <a:solidFill>
                            <a:schemeClr val="tx2">
                              <a:lumMod val="90000"/>
                              <a:lumOff val="10000"/>
                            </a:schemeClr>
                          </a:solidFill>
                          <a:latin typeface="Arial" panose="020B0604020202020204" pitchFamily="34" charset="0"/>
                          <a:cs typeface="Arial" panose="020B0604020202020204" pitchFamily="34" charset="0"/>
                        </a:rPr>
                        <a:t> Wallet</a:t>
                      </a:r>
                      <a:r>
                        <a:rPr lang="en-US" sz="1400" dirty="0">
                          <a:solidFill>
                            <a:schemeClr val="tx2">
                              <a:lumMod val="90000"/>
                              <a:lumOff val="10000"/>
                            </a:schemeClr>
                          </a:solidFill>
                          <a:latin typeface="Arial" panose="020B0604020202020204" pitchFamily="34" charset="0"/>
                          <a:cs typeface="Arial" panose="020B0604020202020204" pitchFamily="34" charset="0"/>
                        </a:rPr>
                        <a:t>, with full control over sharing and reuse.</a:t>
                      </a:r>
                    </a:p>
                  </a:txBody>
                  <a:tcPr marL="51802" marR="51802" marT="25901" marB="25901"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tx2">
                        <a:lumMod val="10000"/>
                        <a:lumOff val="90000"/>
                      </a:schemeClr>
                    </a:solidFill>
                  </a:tcPr>
                </a:tc>
                <a:extLst>
                  <a:ext uri="{0D108BD9-81ED-4DB2-BD59-A6C34878D82A}">
                    <a16:rowId xmlns:a16="http://schemas.microsoft.com/office/drawing/2014/main" val="128368641"/>
                  </a:ext>
                </a:extLst>
              </a:tr>
              <a:tr h="502505">
                <a:tc>
                  <a:txBody>
                    <a:bodyPr/>
                    <a:lstStyle/>
                    <a:p>
                      <a:pPr>
                        <a:buNone/>
                      </a:pPr>
                      <a:r>
                        <a:rPr lang="en-GB" sz="1400" b="0" noProof="0" dirty="0">
                          <a:solidFill>
                            <a:schemeClr val="tx2">
                              <a:lumMod val="90000"/>
                              <a:lumOff val="10000"/>
                            </a:schemeClr>
                          </a:solidFill>
                          <a:latin typeface="Arial" panose="020B0604020202020204" pitchFamily="34" charset="0"/>
                          <a:cs typeface="Arial" panose="020B0604020202020204" pitchFamily="34" charset="0"/>
                        </a:rPr>
                        <a:t>Interoperability with EU frameworks</a:t>
                      </a:r>
                    </a:p>
                  </a:txBody>
                  <a:tcPr marL="51802" marR="51802" marT="25901" marB="25901"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tx2">
                        <a:lumMod val="10000"/>
                        <a:lumOff val="90000"/>
                      </a:schemeClr>
                    </a:solidFill>
                  </a:tcPr>
                </a:tc>
                <a:tc>
                  <a:txBody>
                    <a:bodyPr/>
                    <a:lstStyle/>
                    <a:p>
                      <a:pPr>
                        <a:buNone/>
                      </a:pPr>
                      <a:r>
                        <a:rPr lang="en-US" sz="1400" dirty="0">
                          <a:solidFill>
                            <a:schemeClr val="tx2">
                              <a:lumMod val="90000"/>
                              <a:lumOff val="10000"/>
                            </a:schemeClr>
                          </a:solidFill>
                          <a:latin typeface="Arial" panose="020B0604020202020204" pitchFamily="34" charset="0"/>
                          <a:cs typeface="Arial" panose="020B0604020202020204" pitchFamily="34" charset="0"/>
                        </a:rPr>
                        <a:t>Credentials can reference </a:t>
                      </a:r>
                      <a:r>
                        <a:rPr lang="en-US" sz="1400" b="0" dirty="0">
                          <a:solidFill>
                            <a:schemeClr val="tx2">
                              <a:lumMod val="90000"/>
                              <a:lumOff val="10000"/>
                            </a:schemeClr>
                          </a:solidFill>
                          <a:latin typeface="Arial" panose="020B0604020202020204" pitchFamily="34" charset="0"/>
                          <a:cs typeface="Arial" panose="020B0604020202020204" pitchFamily="34" charset="0"/>
                        </a:rPr>
                        <a:t>EQF levels, ESCO skills and qualifications</a:t>
                      </a:r>
                      <a:r>
                        <a:rPr lang="en-US" sz="1400" dirty="0">
                          <a:solidFill>
                            <a:schemeClr val="tx2">
                              <a:lumMod val="90000"/>
                              <a:lumOff val="10000"/>
                            </a:schemeClr>
                          </a:solidFill>
                          <a:latin typeface="Arial" panose="020B0604020202020204" pitchFamily="34" charset="0"/>
                          <a:cs typeface="Arial" panose="020B0604020202020204" pitchFamily="34" charset="0"/>
                        </a:rPr>
                        <a:t>, enabling consistent interpretation and alignment.</a:t>
                      </a:r>
                    </a:p>
                  </a:txBody>
                  <a:tcPr marL="51802" marR="51802" marT="25901" marB="25901"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tx2">
                        <a:lumMod val="10000"/>
                        <a:lumOff val="90000"/>
                      </a:schemeClr>
                    </a:solidFill>
                  </a:tcPr>
                </a:tc>
                <a:extLst>
                  <a:ext uri="{0D108BD9-81ED-4DB2-BD59-A6C34878D82A}">
                    <a16:rowId xmlns:a16="http://schemas.microsoft.com/office/drawing/2014/main" val="654116758"/>
                  </a:ext>
                </a:extLst>
              </a:tr>
              <a:tr h="502505">
                <a:tc>
                  <a:txBody>
                    <a:bodyPr/>
                    <a:lstStyle/>
                    <a:p>
                      <a:pPr>
                        <a:buNone/>
                      </a:pPr>
                      <a:r>
                        <a:rPr lang="en-GB" sz="1400" b="0" noProof="0" dirty="0">
                          <a:solidFill>
                            <a:schemeClr val="tx2">
                              <a:lumMod val="90000"/>
                              <a:lumOff val="10000"/>
                            </a:schemeClr>
                          </a:solidFill>
                          <a:latin typeface="Arial" panose="020B0604020202020204" pitchFamily="34" charset="0"/>
                          <a:cs typeface="Arial" panose="020B0604020202020204" pitchFamily="34" charset="0"/>
                        </a:rPr>
                        <a:t>Reduced administrative burden</a:t>
                      </a:r>
                    </a:p>
                  </a:txBody>
                  <a:tcPr marL="51802" marR="51802" marT="25901" marB="25901"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tx2">
                        <a:lumMod val="10000"/>
                        <a:lumOff val="90000"/>
                      </a:schemeClr>
                    </a:solidFill>
                  </a:tcPr>
                </a:tc>
                <a:tc>
                  <a:txBody>
                    <a:bodyPr/>
                    <a:lstStyle/>
                    <a:p>
                      <a:pPr>
                        <a:buNone/>
                      </a:pPr>
                      <a:r>
                        <a:rPr lang="en-US" sz="1400" dirty="0">
                          <a:solidFill>
                            <a:schemeClr val="tx2">
                              <a:lumMod val="90000"/>
                              <a:lumOff val="10000"/>
                            </a:schemeClr>
                          </a:solidFill>
                          <a:latin typeface="Arial" panose="020B0604020202020204" pitchFamily="34" charset="0"/>
                          <a:cs typeface="Arial" panose="020B0604020202020204" pitchFamily="34" charset="0"/>
                        </a:rPr>
                        <a:t>Digital issuing and instant verification streamline admission, recruitment, recognition and credential-management processes.</a:t>
                      </a:r>
                    </a:p>
                  </a:txBody>
                  <a:tcPr marL="51802" marR="51802" marT="25901" marB="25901"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tx2">
                        <a:lumMod val="10000"/>
                        <a:lumOff val="90000"/>
                      </a:schemeClr>
                    </a:solidFill>
                  </a:tcPr>
                </a:tc>
                <a:extLst>
                  <a:ext uri="{0D108BD9-81ED-4DB2-BD59-A6C34878D82A}">
                    <a16:rowId xmlns:a16="http://schemas.microsoft.com/office/drawing/2014/main" val="494332987"/>
                  </a:ext>
                </a:extLst>
              </a:tr>
              <a:tr h="502505">
                <a:tc>
                  <a:txBody>
                    <a:bodyPr/>
                    <a:lstStyle/>
                    <a:p>
                      <a:pPr>
                        <a:buNone/>
                      </a:pPr>
                      <a:r>
                        <a:rPr lang="en-GB" sz="1400" b="0" noProof="0" dirty="0">
                          <a:solidFill>
                            <a:schemeClr val="tx2">
                              <a:lumMod val="90000"/>
                              <a:lumOff val="10000"/>
                            </a:schemeClr>
                          </a:solidFill>
                          <a:latin typeface="Arial" panose="020B0604020202020204" pitchFamily="34" charset="0"/>
                          <a:cs typeface="Arial" panose="020B0604020202020204" pitchFamily="34" charset="0"/>
                        </a:rPr>
                        <a:t>Support for lifelong learning</a:t>
                      </a:r>
                    </a:p>
                  </a:txBody>
                  <a:tcPr marL="51802" marR="51802" marT="25901" marB="25901"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tx2">
                        <a:lumMod val="10000"/>
                        <a:lumOff val="90000"/>
                      </a:schemeClr>
                    </a:solidFill>
                  </a:tcPr>
                </a:tc>
                <a:tc>
                  <a:txBody>
                    <a:bodyPr/>
                    <a:lstStyle/>
                    <a:p>
                      <a:pPr>
                        <a:buNone/>
                      </a:pPr>
                      <a:r>
                        <a:rPr lang="en-US" sz="1400" dirty="0">
                          <a:solidFill>
                            <a:schemeClr val="tx2">
                              <a:lumMod val="90000"/>
                              <a:lumOff val="10000"/>
                            </a:schemeClr>
                          </a:solidFill>
                          <a:latin typeface="Arial" panose="020B0604020202020204" pitchFamily="34" charset="0"/>
                          <a:cs typeface="Arial" panose="020B0604020202020204" pitchFamily="34" charset="0"/>
                        </a:rPr>
                        <a:t>Learners can accumulate and present diverse achievements — from formal qualifications to micro-credentials — in a unified, trusted format.</a:t>
                      </a:r>
                    </a:p>
                  </a:txBody>
                  <a:tcPr marL="51802" marR="51802" marT="25901" marB="25901"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tx2">
                        <a:lumMod val="10000"/>
                        <a:lumOff val="90000"/>
                      </a:schemeClr>
                    </a:solidFill>
                  </a:tcPr>
                </a:tc>
                <a:extLst>
                  <a:ext uri="{0D108BD9-81ED-4DB2-BD59-A6C34878D82A}">
                    <a16:rowId xmlns:a16="http://schemas.microsoft.com/office/drawing/2014/main" val="1590106443"/>
                  </a:ext>
                </a:extLst>
              </a:tr>
            </a:tbl>
          </a:graphicData>
        </a:graphic>
      </p:graphicFrame>
    </p:spTree>
    <p:extLst>
      <p:ext uri="{BB962C8B-B14F-4D97-AF65-F5344CB8AC3E}">
        <p14:creationId xmlns:p14="http://schemas.microsoft.com/office/powerpoint/2010/main" val="94271161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A75210-959C-898C-7A14-31FB8C345D9A}"/>
            </a:ext>
          </a:extLst>
        </p:cNvPr>
        <p:cNvGrpSpPr/>
        <p:nvPr/>
      </p:nvGrpSpPr>
      <p:grpSpPr>
        <a:xfrm>
          <a:off x="0" y="0"/>
          <a:ext cx="0" cy="0"/>
          <a:chOff x="0" y="0"/>
          <a:chExt cx="0" cy="0"/>
        </a:xfrm>
      </p:grpSpPr>
      <p:sp>
        <p:nvSpPr>
          <p:cNvPr id="8" name="Titolo 7">
            <a:extLst>
              <a:ext uri="{FF2B5EF4-FFF2-40B4-BE49-F238E27FC236}">
                <a16:creationId xmlns:a16="http://schemas.microsoft.com/office/drawing/2014/main" id="{FE51067C-B4F5-881D-5077-4FC23E82E27C}"/>
              </a:ext>
            </a:extLst>
          </p:cNvPr>
          <p:cNvSpPr>
            <a:spLocks noGrp="1"/>
          </p:cNvSpPr>
          <p:nvPr>
            <p:ph type="title"/>
          </p:nvPr>
        </p:nvSpPr>
        <p:spPr>
          <a:xfrm>
            <a:off x="3368040" y="4957445"/>
            <a:ext cx="5836920" cy="549275"/>
          </a:xfrm>
        </p:spPr>
        <p:txBody>
          <a:bodyPr/>
          <a:lstStyle/>
          <a:p>
            <a:pPr algn="ctr"/>
            <a:r>
              <a:rPr lang="en-GB" sz="3200" b="1" noProof="0" dirty="0">
                <a:solidFill>
                  <a:schemeClr val="tx2">
                    <a:lumMod val="90000"/>
                    <a:lumOff val="10000"/>
                  </a:schemeClr>
                </a:solidFill>
              </a:rPr>
              <a:t>Thank you!</a:t>
            </a:r>
          </a:p>
        </p:txBody>
      </p:sp>
    </p:spTree>
    <p:extLst>
      <p:ext uri="{BB962C8B-B14F-4D97-AF65-F5344CB8AC3E}">
        <p14:creationId xmlns:p14="http://schemas.microsoft.com/office/powerpoint/2010/main" val="3926472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473E19-61D1-580A-C826-77F91E9CBFCC}"/>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FCAB4C24-A103-0FDB-4582-B5353E522D2E}"/>
              </a:ext>
            </a:extLst>
          </p:cNvPr>
          <p:cNvSpPr>
            <a:spLocks noGrp="1"/>
          </p:cNvSpPr>
          <p:nvPr>
            <p:ph type="title"/>
          </p:nvPr>
        </p:nvSpPr>
        <p:spPr>
          <a:xfrm>
            <a:off x="838200" y="2766219"/>
            <a:ext cx="10515600" cy="1325563"/>
          </a:xfrm>
          <a:solidFill>
            <a:srgbClr val="0069B8"/>
          </a:solidFill>
        </p:spPr>
        <p:txBody>
          <a:bodyPr>
            <a:normAutofit/>
          </a:bodyPr>
          <a:lstStyle/>
          <a:p>
            <a:pPr algn="ctr"/>
            <a:r>
              <a:rPr lang="en-GB" sz="5400" noProof="0" dirty="0">
                <a:solidFill>
                  <a:schemeClr val="bg1"/>
                </a:solidFill>
                <a:latin typeface="Arial" panose="020B0604020202020204" pitchFamily="34" charset="0"/>
                <a:cs typeface="Arial" panose="020B0604020202020204" pitchFamily="34" charset="0"/>
              </a:rPr>
              <a:t>EQAVET</a:t>
            </a:r>
          </a:p>
        </p:txBody>
      </p:sp>
    </p:spTree>
    <p:extLst>
      <p:ext uri="{BB962C8B-B14F-4D97-AF65-F5344CB8AC3E}">
        <p14:creationId xmlns:p14="http://schemas.microsoft.com/office/powerpoint/2010/main" val="17313799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6CE490-873E-017A-B122-8AF290242821}"/>
            </a:ext>
          </a:extLst>
        </p:cNvPr>
        <p:cNvGrpSpPr/>
        <p:nvPr/>
      </p:nvGrpSpPr>
      <p:grpSpPr>
        <a:xfrm>
          <a:off x="0" y="0"/>
          <a:ext cx="0" cy="0"/>
          <a:chOff x="0" y="0"/>
          <a:chExt cx="0" cy="0"/>
        </a:xfrm>
      </p:grpSpPr>
      <p:sp>
        <p:nvSpPr>
          <p:cNvPr id="6" name="Titolo 1">
            <a:extLst>
              <a:ext uri="{FF2B5EF4-FFF2-40B4-BE49-F238E27FC236}">
                <a16:creationId xmlns:a16="http://schemas.microsoft.com/office/drawing/2014/main" id="{53FC015C-9B51-B542-CC6E-718AC9B8846F}"/>
              </a:ext>
            </a:extLst>
          </p:cNvPr>
          <p:cNvSpPr>
            <a:spLocks noGrp="1"/>
          </p:cNvSpPr>
          <p:nvPr>
            <p:ph type="title"/>
          </p:nvPr>
        </p:nvSpPr>
        <p:spPr>
          <a:xfrm>
            <a:off x="838200" y="365125"/>
            <a:ext cx="10515600" cy="585053"/>
          </a:xfrm>
        </p:spPr>
        <p:txBody>
          <a:bodyPr>
            <a:normAutofit fontScale="90000"/>
          </a:bodyPr>
          <a:lstStyle/>
          <a:p>
            <a:r>
              <a:rPr lang="en-GB" sz="3600" noProof="0" dirty="0">
                <a:solidFill>
                  <a:srgbClr val="0069B8"/>
                </a:solidFill>
                <a:latin typeface="Arial" panose="020B0604020202020204" pitchFamily="34" charset="0"/>
                <a:cs typeface="Arial" panose="020B0604020202020204" pitchFamily="34" charset="0"/>
              </a:rPr>
              <a:t>WHAT IT IS</a:t>
            </a:r>
          </a:p>
        </p:txBody>
      </p:sp>
      <p:sp>
        <p:nvSpPr>
          <p:cNvPr id="7" name="Segnaposto contenuto 2">
            <a:extLst>
              <a:ext uri="{FF2B5EF4-FFF2-40B4-BE49-F238E27FC236}">
                <a16:creationId xmlns:a16="http://schemas.microsoft.com/office/drawing/2014/main" id="{DD1C8591-37A7-3FB4-FAF2-C59A477DD38F}"/>
              </a:ext>
            </a:extLst>
          </p:cNvPr>
          <p:cNvSpPr txBox="1">
            <a:spLocks/>
          </p:cNvSpPr>
          <p:nvPr/>
        </p:nvSpPr>
        <p:spPr>
          <a:xfrm>
            <a:off x="838200" y="1153061"/>
            <a:ext cx="10515600" cy="435133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buNone/>
            </a:pPr>
            <a:r>
              <a:rPr lang="en-US" sz="1400" dirty="0">
                <a:solidFill>
                  <a:schemeClr val="tx2">
                    <a:lumMod val="90000"/>
                    <a:lumOff val="10000"/>
                  </a:schemeClr>
                </a:solidFill>
                <a:latin typeface="Arial" panose="020B0604020202020204" pitchFamily="34" charset="0"/>
                <a:cs typeface="Arial" panose="020B0604020202020204" pitchFamily="34" charset="0"/>
              </a:rPr>
              <a:t>EQAVET (European Quality Assurance in Vocational Education and Training) is the EU’s official Quality Assurance Framework for VET, established by the European Parliament and Council Recommendation (2009) and reinforced in 2020 under the VET reform package.</a:t>
            </a:r>
          </a:p>
          <a:p>
            <a:pPr marL="0" indent="0">
              <a:lnSpc>
                <a:spcPct val="100000"/>
              </a:lnSpc>
              <a:buNone/>
            </a:pPr>
            <a:endParaRPr lang="en-US" sz="1400" dirty="0">
              <a:solidFill>
                <a:schemeClr val="tx2">
                  <a:lumMod val="90000"/>
                  <a:lumOff val="10000"/>
                </a:schemeClr>
              </a:solidFill>
              <a:latin typeface="Arial" panose="020B0604020202020204" pitchFamily="34" charset="0"/>
              <a:cs typeface="Arial" panose="020B0604020202020204" pitchFamily="34" charset="0"/>
            </a:endParaRPr>
          </a:p>
          <a:p>
            <a:pPr marL="0" indent="0">
              <a:lnSpc>
                <a:spcPct val="100000"/>
              </a:lnSpc>
              <a:buNone/>
            </a:pPr>
            <a:r>
              <a:rPr lang="en-US" sz="1400" dirty="0">
                <a:solidFill>
                  <a:schemeClr val="tx2">
                    <a:lumMod val="90000"/>
                    <a:lumOff val="10000"/>
                  </a:schemeClr>
                </a:solidFill>
                <a:latin typeface="Arial" panose="020B0604020202020204" pitchFamily="34" charset="0"/>
                <a:cs typeface="Arial" panose="020B0604020202020204" pitchFamily="34" charset="0"/>
              </a:rPr>
              <a:t>It provides a common, EU-wide reference framework that helps VET providers design, monitor, evaluate and improve the quality of learning and training services.</a:t>
            </a:r>
          </a:p>
          <a:p>
            <a:pPr marL="0" indent="0">
              <a:lnSpc>
                <a:spcPct val="100000"/>
              </a:lnSpc>
              <a:buNone/>
            </a:pPr>
            <a:endParaRPr lang="en-US" sz="1400" dirty="0">
              <a:solidFill>
                <a:schemeClr val="tx2">
                  <a:lumMod val="90000"/>
                  <a:lumOff val="10000"/>
                </a:schemeClr>
              </a:solidFill>
              <a:latin typeface="Arial" panose="020B0604020202020204" pitchFamily="34" charset="0"/>
              <a:cs typeface="Arial" panose="020B0604020202020204" pitchFamily="34" charset="0"/>
            </a:endParaRPr>
          </a:p>
          <a:p>
            <a:pPr marL="0" indent="0">
              <a:lnSpc>
                <a:spcPct val="100000"/>
              </a:lnSpc>
              <a:buNone/>
            </a:pPr>
            <a:r>
              <a:rPr lang="en-US" sz="1400" dirty="0">
                <a:solidFill>
                  <a:schemeClr val="tx2">
                    <a:lumMod val="90000"/>
                    <a:lumOff val="10000"/>
                  </a:schemeClr>
                </a:solidFill>
                <a:latin typeface="Arial" panose="020B0604020202020204" pitchFamily="34" charset="0"/>
                <a:cs typeface="Arial" panose="020B0604020202020204" pitchFamily="34" charset="0"/>
              </a:rPr>
              <a:t>EQAVET is built on:</a:t>
            </a:r>
          </a:p>
        </p:txBody>
      </p:sp>
      <p:sp>
        <p:nvSpPr>
          <p:cNvPr id="10" name="Rettangolo con angoli arrotondati 9">
            <a:extLst>
              <a:ext uri="{FF2B5EF4-FFF2-40B4-BE49-F238E27FC236}">
                <a16:creationId xmlns:a16="http://schemas.microsoft.com/office/drawing/2014/main" id="{49979840-3790-1E25-0AB2-F962252730C9}"/>
              </a:ext>
            </a:extLst>
          </p:cNvPr>
          <p:cNvSpPr/>
          <p:nvPr/>
        </p:nvSpPr>
        <p:spPr>
          <a:xfrm>
            <a:off x="838200" y="3878582"/>
            <a:ext cx="2888973" cy="1504534"/>
          </a:xfrm>
          <a:prstGeom prst="roundRect">
            <a:avLst/>
          </a:prstGeom>
          <a:solidFill>
            <a:schemeClr val="tx2">
              <a:lumMod val="10000"/>
              <a:lumOff val="90000"/>
            </a:schemeClr>
          </a:solidFill>
          <a:ln>
            <a:solidFill>
              <a:schemeClr val="tx2">
                <a:lumMod val="10000"/>
                <a:lumOff val="9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ct val="100000"/>
              </a:lnSpc>
            </a:pPr>
            <a:r>
              <a:rPr lang="en-US" sz="1400" dirty="0">
                <a:solidFill>
                  <a:schemeClr val="tx2">
                    <a:lumMod val="90000"/>
                    <a:lumOff val="10000"/>
                  </a:schemeClr>
                </a:solidFill>
                <a:latin typeface="Arial" panose="020B0604020202020204" pitchFamily="34" charset="0"/>
                <a:cs typeface="Arial" panose="020B0604020202020204" pitchFamily="34" charset="0"/>
              </a:rPr>
              <a:t>Quality Cycle: </a:t>
            </a:r>
          </a:p>
          <a:p>
            <a:pPr algn="ctr">
              <a:lnSpc>
                <a:spcPct val="100000"/>
              </a:lnSpc>
            </a:pPr>
            <a:r>
              <a:rPr lang="en-US" sz="1400" dirty="0">
                <a:solidFill>
                  <a:schemeClr val="tx2">
                    <a:lumMod val="90000"/>
                    <a:lumOff val="10000"/>
                  </a:schemeClr>
                </a:solidFill>
                <a:latin typeface="Arial" panose="020B0604020202020204" pitchFamily="34" charset="0"/>
                <a:cs typeface="Arial" panose="020B0604020202020204" pitchFamily="34" charset="0"/>
              </a:rPr>
              <a:t>Planning-Implementation</a:t>
            </a:r>
            <a:r>
              <a:rPr lang="en-US" sz="1400" dirty="0">
                <a:solidFill>
                  <a:schemeClr val="tx2">
                    <a:lumMod val="90000"/>
                    <a:lumOff val="10000"/>
                  </a:schemeClr>
                </a:solidFill>
                <a:latin typeface="Arial" panose="020B0604020202020204" pitchFamily="34" charset="0"/>
                <a:cs typeface="Arial" panose="020B0604020202020204" pitchFamily="34" charset="0"/>
                <a:sym typeface="Wingdings" panose="05000000000000000000" pitchFamily="2" charset="2"/>
              </a:rPr>
              <a:t>-</a:t>
            </a:r>
            <a:r>
              <a:rPr lang="en-US" sz="1400" dirty="0">
                <a:solidFill>
                  <a:schemeClr val="tx2">
                    <a:lumMod val="90000"/>
                    <a:lumOff val="10000"/>
                  </a:schemeClr>
                </a:solidFill>
                <a:latin typeface="Arial" panose="020B0604020202020204" pitchFamily="34" charset="0"/>
                <a:cs typeface="Arial" panose="020B0604020202020204" pitchFamily="34" charset="0"/>
              </a:rPr>
              <a:t>Evaluation-Review</a:t>
            </a:r>
          </a:p>
        </p:txBody>
      </p:sp>
      <p:sp>
        <p:nvSpPr>
          <p:cNvPr id="11" name="Rettangolo con angoli arrotondati 10">
            <a:extLst>
              <a:ext uri="{FF2B5EF4-FFF2-40B4-BE49-F238E27FC236}">
                <a16:creationId xmlns:a16="http://schemas.microsoft.com/office/drawing/2014/main" id="{68B4DEE3-F097-E1DA-C997-F6209BCF1144}"/>
              </a:ext>
            </a:extLst>
          </p:cNvPr>
          <p:cNvSpPr/>
          <p:nvPr/>
        </p:nvSpPr>
        <p:spPr>
          <a:xfrm>
            <a:off x="4651514" y="3878582"/>
            <a:ext cx="2888973" cy="1504534"/>
          </a:xfrm>
          <a:prstGeom prst="roundRect">
            <a:avLst/>
          </a:prstGeom>
          <a:solidFill>
            <a:schemeClr val="tx2">
              <a:lumMod val="10000"/>
              <a:lumOff val="90000"/>
            </a:schemeClr>
          </a:solidFill>
          <a:ln>
            <a:solidFill>
              <a:schemeClr val="tx2">
                <a:lumMod val="10000"/>
                <a:lumOff val="9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ct val="100000"/>
              </a:lnSpc>
            </a:pPr>
            <a:r>
              <a:rPr lang="en-US" sz="1400" dirty="0">
                <a:solidFill>
                  <a:schemeClr val="tx2">
                    <a:lumMod val="90000"/>
                    <a:lumOff val="10000"/>
                  </a:schemeClr>
                </a:solidFill>
                <a:latin typeface="Arial" panose="020B0604020202020204" pitchFamily="34" charset="0"/>
                <a:cs typeface="Arial" panose="020B0604020202020204" pitchFamily="34" charset="0"/>
              </a:rPr>
              <a:t>Quality Criteria &amp; Descriptors</a:t>
            </a:r>
          </a:p>
        </p:txBody>
      </p:sp>
      <p:sp>
        <p:nvSpPr>
          <p:cNvPr id="12" name="Rettangolo con angoli arrotondati 11">
            <a:extLst>
              <a:ext uri="{FF2B5EF4-FFF2-40B4-BE49-F238E27FC236}">
                <a16:creationId xmlns:a16="http://schemas.microsoft.com/office/drawing/2014/main" id="{817863A8-795D-380E-23A4-3D85CDCAC00F}"/>
              </a:ext>
            </a:extLst>
          </p:cNvPr>
          <p:cNvSpPr/>
          <p:nvPr/>
        </p:nvSpPr>
        <p:spPr>
          <a:xfrm>
            <a:off x="8464827" y="3878582"/>
            <a:ext cx="2888973" cy="1504534"/>
          </a:xfrm>
          <a:prstGeom prst="roundRect">
            <a:avLst/>
          </a:prstGeom>
          <a:solidFill>
            <a:schemeClr val="tx2">
              <a:lumMod val="10000"/>
              <a:lumOff val="90000"/>
            </a:schemeClr>
          </a:solidFill>
          <a:ln>
            <a:solidFill>
              <a:schemeClr val="tx2">
                <a:lumMod val="10000"/>
                <a:lumOff val="9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ct val="100000"/>
              </a:lnSpc>
            </a:pPr>
            <a:r>
              <a:rPr lang="en-US" sz="1400" dirty="0">
                <a:solidFill>
                  <a:schemeClr val="tx2">
                    <a:lumMod val="90000"/>
                    <a:lumOff val="10000"/>
                  </a:schemeClr>
                </a:solidFill>
                <a:latin typeface="Arial" panose="020B0604020202020204" pitchFamily="34" charset="0"/>
                <a:cs typeface="Arial" panose="020B0604020202020204" pitchFamily="34" charset="0"/>
              </a:rPr>
              <a:t>Indicators to measure VET performance (completion rates, employability, learner satisfaction)</a:t>
            </a:r>
          </a:p>
        </p:txBody>
      </p:sp>
    </p:spTree>
    <p:extLst>
      <p:ext uri="{BB962C8B-B14F-4D97-AF65-F5344CB8AC3E}">
        <p14:creationId xmlns:p14="http://schemas.microsoft.com/office/powerpoint/2010/main" val="28994670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771D2E-271D-1E1D-F888-406F6E1FBE5E}"/>
            </a:ext>
          </a:extLst>
        </p:cNvPr>
        <p:cNvGrpSpPr/>
        <p:nvPr/>
      </p:nvGrpSpPr>
      <p:grpSpPr>
        <a:xfrm>
          <a:off x="0" y="0"/>
          <a:ext cx="0" cy="0"/>
          <a:chOff x="0" y="0"/>
          <a:chExt cx="0" cy="0"/>
        </a:xfrm>
      </p:grpSpPr>
      <p:sp>
        <p:nvSpPr>
          <p:cNvPr id="6" name="Titolo 1">
            <a:extLst>
              <a:ext uri="{FF2B5EF4-FFF2-40B4-BE49-F238E27FC236}">
                <a16:creationId xmlns:a16="http://schemas.microsoft.com/office/drawing/2014/main" id="{48B81E86-8543-C3E9-5A4B-9A7B3F6525CB}"/>
              </a:ext>
            </a:extLst>
          </p:cNvPr>
          <p:cNvSpPr>
            <a:spLocks noGrp="1"/>
          </p:cNvSpPr>
          <p:nvPr>
            <p:ph type="title"/>
          </p:nvPr>
        </p:nvSpPr>
        <p:spPr>
          <a:xfrm>
            <a:off x="838200" y="365125"/>
            <a:ext cx="10515600" cy="585053"/>
          </a:xfrm>
        </p:spPr>
        <p:txBody>
          <a:bodyPr>
            <a:normAutofit fontScale="90000"/>
          </a:bodyPr>
          <a:lstStyle/>
          <a:p>
            <a:r>
              <a:rPr lang="en-GB" sz="3600" dirty="0">
                <a:solidFill>
                  <a:srgbClr val="0069B8"/>
                </a:solidFill>
                <a:latin typeface="Arial" panose="020B0604020202020204" pitchFamily="34" charset="0"/>
                <a:cs typeface="Arial" panose="020B0604020202020204" pitchFamily="34" charset="0"/>
              </a:rPr>
              <a:t>WHAT IT IS FOR</a:t>
            </a:r>
            <a:endParaRPr lang="en-GB" sz="3600" noProof="0" dirty="0">
              <a:solidFill>
                <a:srgbClr val="0069B8"/>
              </a:solidFill>
              <a:latin typeface="Arial" panose="020B0604020202020204" pitchFamily="34" charset="0"/>
              <a:cs typeface="Arial" panose="020B0604020202020204" pitchFamily="34" charset="0"/>
            </a:endParaRPr>
          </a:p>
        </p:txBody>
      </p:sp>
      <p:sp>
        <p:nvSpPr>
          <p:cNvPr id="7" name="Segnaposto contenuto 2">
            <a:extLst>
              <a:ext uri="{FF2B5EF4-FFF2-40B4-BE49-F238E27FC236}">
                <a16:creationId xmlns:a16="http://schemas.microsoft.com/office/drawing/2014/main" id="{A1F0739F-9812-CC16-06DC-06628E546855}"/>
              </a:ext>
            </a:extLst>
          </p:cNvPr>
          <p:cNvSpPr txBox="1">
            <a:spLocks/>
          </p:cNvSpPr>
          <p:nvPr/>
        </p:nvSpPr>
        <p:spPr>
          <a:xfrm>
            <a:off x="838200" y="1153061"/>
            <a:ext cx="10515600" cy="130057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GB" sz="1400" dirty="0">
                <a:solidFill>
                  <a:schemeClr val="tx2">
                    <a:lumMod val="90000"/>
                    <a:lumOff val="10000"/>
                  </a:schemeClr>
                </a:solidFill>
                <a:latin typeface="Arial" panose="020B0604020202020204" pitchFamily="34" charset="0"/>
                <a:cs typeface="Arial" panose="020B0604020202020204" pitchFamily="34" charset="0"/>
              </a:rPr>
              <a:t>EQAVET supports VET systems and providers in ensuring high-quality, reliable, learner-centred training pathways across Europe.</a:t>
            </a:r>
          </a:p>
          <a:p>
            <a:pPr marL="0" indent="0">
              <a:buNone/>
            </a:pPr>
            <a:endParaRPr lang="en-GB" sz="1400" dirty="0">
              <a:solidFill>
                <a:schemeClr val="tx2">
                  <a:lumMod val="90000"/>
                  <a:lumOff val="10000"/>
                </a:schemeClr>
              </a:solidFill>
              <a:latin typeface="Arial" panose="020B0604020202020204" pitchFamily="34" charset="0"/>
              <a:cs typeface="Arial" panose="020B0604020202020204" pitchFamily="34" charset="0"/>
            </a:endParaRPr>
          </a:p>
          <a:p>
            <a:pPr marL="0" indent="0">
              <a:buNone/>
            </a:pPr>
            <a:r>
              <a:rPr lang="en-GB" sz="1400" dirty="0">
                <a:solidFill>
                  <a:schemeClr val="tx2">
                    <a:lumMod val="90000"/>
                    <a:lumOff val="10000"/>
                  </a:schemeClr>
                </a:solidFill>
                <a:latin typeface="Arial" panose="020B0604020202020204" pitchFamily="34" charset="0"/>
                <a:cs typeface="Arial" panose="020B0604020202020204" pitchFamily="34" charset="0"/>
              </a:rPr>
              <a:t>Its purpose is to:</a:t>
            </a:r>
          </a:p>
        </p:txBody>
      </p:sp>
      <p:graphicFrame>
        <p:nvGraphicFramePr>
          <p:cNvPr id="2" name="Tabella 1">
            <a:extLst>
              <a:ext uri="{FF2B5EF4-FFF2-40B4-BE49-F238E27FC236}">
                <a16:creationId xmlns:a16="http://schemas.microsoft.com/office/drawing/2014/main" id="{18969894-2E0A-0F38-E25D-45594B4E3E82}"/>
              </a:ext>
            </a:extLst>
          </p:cNvPr>
          <p:cNvGraphicFramePr>
            <a:graphicFrameLocks noGrp="1"/>
          </p:cNvGraphicFramePr>
          <p:nvPr>
            <p:extLst>
              <p:ext uri="{D42A27DB-BD31-4B8C-83A1-F6EECF244321}">
                <p14:modId xmlns:p14="http://schemas.microsoft.com/office/powerpoint/2010/main" val="1707691792"/>
              </p:ext>
            </p:extLst>
          </p:nvPr>
        </p:nvGraphicFramePr>
        <p:xfrm>
          <a:off x="838200" y="2453639"/>
          <a:ext cx="10515600" cy="3055621"/>
        </p:xfrm>
        <a:graphic>
          <a:graphicData uri="http://schemas.openxmlformats.org/drawingml/2006/table">
            <a:tbl>
              <a:tblPr firstRow="1" bandRow="1">
                <a:tableStyleId>{D27102A9-8310-4765-A935-A1911B00CA55}</a:tableStyleId>
              </a:tblPr>
              <a:tblGrid>
                <a:gridCol w="10515600">
                  <a:extLst>
                    <a:ext uri="{9D8B030D-6E8A-4147-A177-3AD203B41FA5}">
                      <a16:colId xmlns:a16="http://schemas.microsoft.com/office/drawing/2014/main" val="897590931"/>
                    </a:ext>
                  </a:extLst>
                </a:gridCol>
              </a:tblGrid>
              <a:tr h="60228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b="0" dirty="0">
                          <a:solidFill>
                            <a:schemeClr val="tx2">
                              <a:lumMod val="90000"/>
                              <a:lumOff val="10000"/>
                            </a:schemeClr>
                          </a:solidFill>
                          <a:latin typeface="Arial" panose="020B0604020202020204" pitchFamily="34" charset="0"/>
                          <a:cs typeface="Arial" panose="020B0604020202020204" pitchFamily="34" charset="0"/>
                        </a:rPr>
                        <a:t>Create transparent, comparable and consistent quality standards across VET institutions</a:t>
                      </a:r>
                    </a:p>
                  </a:txBody>
                  <a:tcPr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tx2">
                        <a:lumMod val="10000"/>
                        <a:lumOff val="90000"/>
                      </a:schemeClr>
                    </a:solidFill>
                  </a:tcPr>
                </a:tc>
                <a:extLst>
                  <a:ext uri="{0D108BD9-81ED-4DB2-BD59-A6C34878D82A}">
                    <a16:rowId xmlns:a16="http://schemas.microsoft.com/office/drawing/2014/main" val="448785847"/>
                  </a:ext>
                </a:extLst>
              </a:tr>
              <a:tr h="61064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dirty="0">
                          <a:solidFill>
                            <a:schemeClr val="tx2">
                              <a:lumMod val="90000"/>
                              <a:lumOff val="10000"/>
                            </a:schemeClr>
                          </a:solidFill>
                          <a:latin typeface="Arial" panose="020B0604020202020204" pitchFamily="34" charset="0"/>
                          <a:cs typeface="Arial" panose="020B0604020202020204" pitchFamily="34" charset="0"/>
                        </a:rPr>
                        <a:t>Strengthen trust among EU Member States and VET providers</a:t>
                      </a:r>
                    </a:p>
                  </a:txBody>
                  <a:tcPr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tx2">
                        <a:lumMod val="10000"/>
                        <a:lumOff val="90000"/>
                      </a:schemeClr>
                    </a:solidFill>
                  </a:tcPr>
                </a:tc>
                <a:extLst>
                  <a:ext uri="{0D108BD9-81ED-4DB2-BD59-A6C34878D82A}">
                    <a16:rowId xmlns:a16="http://schemas.microsoft.com/office/drawing/2014/main" val="2743560898"/>
                  </a:ext>
                </a:extLst>
              </a:tr>
              <a:tr h="61064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dirty="0">
                          <a:solidFill>
                            <a:schemeClr val="tx2">
                              <a:lumMod val="90000"/>
                              <a:lumOff val="10000"/>
                            </a:schemeClr>
                          </a:solidFill>
                          <a:latin typeface="Arial" panose="020B0604020202020204" pitchFamily="34" charset="0"/>
                          <a:cs typeface="Arial" panose="020B0604020202020204" pitchFamily="34" charset="0"/>
                        </a:rPr>
                        <a:t>Improve learning outcomes, employability and institutional performance</a:t>
                      </a:r>
                    </a:p>
                  </a:txBody>
                  <a:tcPr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tx2">
                        <a:lumMod val="10000"/>
                        <a:lumOff val="90000"/>
                      </a:schemeClr>
                    </a:solidFill>
                  </a:tcPr>
                </a:tc>
                <a:extLst>
                  <a:ext uri="{0D108BD9-81ED-4DB2-BD59-A6C34878D82A}">
                    <a16:rowId xmlns:a16="http://schemas.microsoft.com/office/drawing/2014/main" val="3838572399"/>
                  </a:ext>
                </a:extLst>
              </a:tr>
              <a:tr h="65507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dirty="0">
                          <a:solidFill>
                            <a:schemeClr val="tx2">
                              <a:lumMod val="90000"/>
                              <a:lumOff val="10000"/>
                            </a:schemeClr>
                          </a:solidFill>
                          <a:latin typeface="Arial" panose="020B0604020202020204" pitchFamily="34" charset="0"/>
                          <a:cs typeface="Arial" panose="020B0604020202020204" pitchFamily="34" charset="0"/>
                        </a:rPr>
                        <a:t>Support providers in managing challenges, including learner psychological distress, by embedding monitoring, feedback and continuous improvement practices</a:t>
                      </a:r>
                    </a:p>
                  </a:txBody>
                  <a:tcPr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tx2">
                        <a:lumMod val="10000"/>
                        <a:lumOff val="90000"/>
                      </a:schemeClr>
                    </a:solidFill>
                  </a:tcPr>
                </a:tc>
                <a:extLst>
                  <a:ext uri="{0D108BD9-81ED-4DB2-BD59-A6C34878D82A}">
                    <a16:rowId xmlns:a16="http://schemas.microsoft.com/office/drawing/2014/main" val="2298255087"/>
                  </a:ext>
                </a:extLst>
              </a:tr>
              <a:tr h="57696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dirty="0">
                          <a:solidFill>
                            <a:schemeClr val="tx2">
                              <a:lumMod val="90000"/>
                              <a:lumOff val="10000"/>
                            </a:schemeClr>
                          </a:solidFill>
                          <a:latin typeface="Arial" panose="020B0604020202020204" pitchFamily="34" charset="0"/>
                          <a:cs typeface="Arial" panose="020B0604020202020204" pitchFamily="34" charset="0"/>
                        </a:rPr>
                        <a:t>For Ukrainian VET operators, it serves as an evidence-based method to create safer, more inclusive learning environments</a:t>
                      </a:r>
                    </a:p>
                  </a:txBody>
                  <a:tcPr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tx2">
                        <a:lumMod val="10000"/>
                        <a:lumOff val="90000"/>
                      </a:schemeClr>
                    </a:solidFill>
                  </a:tcPr>
                </a:tc>
                <a:extLst>
                  <a:ext uri="{0D108BD9-81ED-4DB2-BD59-A6C34878D82A}">
                    <a16:rowId xmlns:a16="http://schemas.microsoft.com/office/drawing/2014/main" val="258328644"/>
                  </a:ext>
                </a:extLst>
              </a:tr>
            </a:tbl>
          </a:graphicData>
        </a:graphic>
      </p:graphicFrame>
    </p:spTree>
    <p:extLst>
      <p:ext uri="{BB962C8B-B14F-4D97-AF65-F5344CB8AC3E}">
        <p14:creationId xmlns:p14="http://schemas.microsoft.com/office/powerpoint/2010/main" val="7906768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4B9734-46C5-977F-C054-6D4ED8192437}"/>
            </a:ext>
          </a:extLst>
        </p:cNvPr>
        <p:cNvGrpSpPr/>
        <p:nvPr/>
      </p:nvGrpSpPr>
      <p:grpSpPr>
        <a:xfrm>
          <a:off x="0" y="0"/>
          <a:ext cx="0" cy="0"/>
          <a:chOff x="0" y="0"/>
          <a:chExt cx="0" cy="0"/>
        </a:xfrm>
      </p:grpSpPr>
      <p:sp>
        <p:nvSpPr>
          <p:cNvPr id="27" name="Ovale 26">
            <a:extLst>
              <a:ext uri="{FF2B5EF4-FFF2-40B4-BE49-F238E27FC236}">
                <a16:creationId xmlns:a16="http://schemas.microsoft.com/office/drawing/2014/main" id="{A9346BB7-A9B9-A7DE-5E46-3E85E82922A0}"/>
              </a:ext>
            </a:extLst>
          </p:cNvPr>
          <p:cNvSpPr/>
          <p:nvPr/>
        </p:nvSpPr>
        <p:spPr>
          <a:xfrm>
            <a:off x="2519680" y="2241883"/>
            <a:ext cx="7142480" cy="2878004"/>
          </a:xfrm>
          <a:prstGeom prst="ellipse">
            <a:avLst/>
          </a:prstGeom>
          <a:noFill/>
          <a:ln>
            <a:solidFill>
              <a:schemeClr val="tx2">
                <a:lumMod val="10000"/>
                <a:lumOff val="9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dirty="0"/>
          </a:p>
        </p:txBody>
      </p:sp>
      <p:sp>
        <p:nvSpPr>
          <p:cNvPr id="2" name="Titolo 1">
            <a:extLst>
              <a:ext uri="{FF2B5EF4-FFF2-40B4-BE49-F238E27FC236}">
                <a16:creationId xmlns:a16="http://schemas.microsoft.com/office/drawing/2014/main" id="{2C2F5312-35FF-E434-EBBD-7D6B33279607}"/>
              </a:ext>
            </a:extLst>
          </p:cNvPr>
          <p:cNvSpPr>
            <a:spLocks noGrp="1"/>
          </p:cNvSpPr>
          <p:nvPr>
            <p:ph type="title"/>
          </p:nvPr>
        </p:nvSpPr>
        <p:spPr>
          <a:xfrm>
            <a:off x="838200" y="365125"/>
            <a:ext cx="10515600" cy="585053"/>
          </a:xfrm>
        </p:spPr>
        <p:txBody>
          <a:bodyPr>
            <a:normAutofit fontScale="90000"/>
          </a:bodyPr>
          <a:lstStyle/>
          <a:p>
            <a:r>
              <a:rPr lang="en-GB" sz="3600" noProof="0" dirty="0">
                <a:solidFill>
                  <a:srgbClr val="0069B8"/>
                </a:solidFill>
                <a:latin typeface="Arial" panose="020B0604020202020204" pitchFamily="34" charset="0"/>
                <a:cs typeface="Arial" panose="020B0604020202020204" pitchFamily="34" charset="0"/>
              </a:rPr>
              <a:t>HOW IT IS USED</a:t>
            </a:r>
          </a:p>
        </p:txBody>
      </p:sp>
      <p:sp>
        <p:nvSpPr>
          <p:cNvPr id="3" name="Segnaposto contenuto 2">
            <a:extLst>
              <a:ext uri="{FF2B5EF4-FFF2-40B4-BE49-F238E27FC236}">
                <a16:creationId xmlns:a16="http://schemas.microsoft.com/office/drawing/2014/main" id="{1BAA8729-DB10-9CF2-D389-F6276A2498C5}"/>
              </a:ext>
            </a:extLst>
          </p:cNvPr>
          <p:cNvSpPr>
            <a:spLocks noGrp="1"/>
          </p:cNvSpPr>
          <p:nvPr>
            <p:ph idx="1"/>
          </p:nvPr>
        </p:nvSpPr>
        <p:spPr>
          <a:xfrm>
            <a:off x="838200" y="1153061"/>
            <a:ext cx="10515600" cy="585053"/>
          </a:xfrm>
        </p:spPr>
        <p:txBody>
          <a:bodyPr>
            <a:normAutofit/>
          </a:bodyPr>
          <a:lstStyle/>
          <a:p>
            <a:pPr marL="0" indent="0">
              <a:buNone/>
            </a:pPr>
            <a:r>
              <a:rPr lang="en-US" sz="1400" dirty="0">
                <a:solidFill>
                  <a:schemeClr val="tx2">
                    <a:lumMod val="90000"/>
                    <a:lumOff val="10000"/>
                  </a:schemeClr>
                </a:solidFill>
                <a:latin typeface="Arial" panose="020B0604020202020204" pitchFamily="34" charset="0"/>
                <a:cs typeface="Arial" panose="020B0604020202020204" pitchFamily="34" charset="0"/>
              </a:rPr>
              <a:t>VET institutions use EQAVET through the integration of its components into daily management and teaching practices.</a:t>
            </a:r>
          </a:p>
        </p:txBody>
      </p:sp>
      <p:sp>
        <p:nvSpPr>
          <p:cNvPr id="8" name="Rettangolo con angoli arrotondati 7">
            <a:extLst>
              <a:ext uri="{FF2B5EF4-FFF2-40B4-BE49-F238E27FC236}">
                <a16:creationId xmlns:a16="http://schemas.microsoft.com/office/drawing/2014/main" id="{89995DC2-A381-B590-D9AA-240AE623744B}"/>
              </a:ext>
            </a:extLst>
          </p:cNvPr>
          <p:cNvSpPr/>
          <p:nvPr/>
        </p:nvSpPr>
        <p:spPr>
          <a:xfrm>
            <a:off x="5082208" y="1977842"/>
            <a:ext cx="2027583" cy="771276"/>
          </a:xfrm>
          <a:prstGeom prst="roundRect">
            <a:avLst/>
          </a:prstGeom>
          <a:solidFill>
            <a:srgbClr val="0069B8"/>
          </a:solidFill>
          <a:ln>
            <a:solidFill>
              <a:srgbClr val="0069B8"/>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it-IT" b="1" dirty="0">
                <a:latin typeface="Arial" panose="020B0604020202020204" pitchFamily="34" charset="0"/>
                <a:cs typeface="Arial" panose="020B0604020202020204" pitchFamily="34" charset="0"/>
              </a:rPr>
              <a:t>1. PLAN</a:t>
            </a:r>
          </a:p>
        </p:txBody>
      </p:sp>
      <p:sp>
        <p:nvSpPr>
          <p:cNvPr id="10" name="Rettangolo con angoli arrotondati 9">
            <a:extLst>
              <a:ext uri="{FF2B5EF4-FFF2-40B4-BE49-F238E27FC236}">
                <a16:creationId xmlns:a16="http://schemas.microsoft.com/office/drawing/2014/main" id="{7D34E603-70C0-D4A7-2787-FDD6A58C5A64}"/>
              </a:ext>
            </a:extLst>
          </p:cNvPr>
          <p:cNvSpPr/>
          <p:nvPr/>
        </p:nvSpPr>
        <p:spPr>
          <a:xfrm>
            <a:off x="8508000" y="3227846"/>
            <a:ext cx="2027583" cy="771276"/>
          </a:xfrm>
          <a:prstGeom prst="roundRect">
            <a:avLst/>
          </a:prstGeom>
          <a:solidFill>
            <a:srgbClr val="0069B8"/>
          </a:solidFill>
          <a:ln>
            <a:solidFill>
              <a:srgbClr val="0069B8"/>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it-IT" b="1" dirty="0">
                <a:latin typeface="Arial" panose="020B0604020202020204" pitchFamily="34" charset="0"/>
                <a:cs typeface="Arial" panose="020B0604020202020204" pitchFamily="34" charset="0"/>
              </a:rPr>
              <a:t>2. IMPLEMENT</a:t>
            </a:r>
          </a:p>
        </p:txBody>
      </p:sp>
      <p:sp>
        <p:nvSpPr>
          <p:cNvPr id="14" name="Rettangolo con angoli arrotondati 13">
            <a:extLst>
              <a:ext uri="{FF2B5EF4-FFF2-40B4-BE49-F238E27FC236}">
                <a16:creationId xmlns:a16="http://schemas.microsoft.com/office/drawing/2014/main" id="{57C48F48-36CD-B1C9-6581-312CE860434A}"/>
              </a:ext>
            </a:extLst>
          </p:cNvPr>
          <p:cNvSpPr/>
          <p:nvPr/>
        </p:nvSpPr>
        <p:spPr>
          <a:xfrm>
            <a:off x="1656418" y="3227846"/>
            <a:ext cx="2027583" cy="771276"/>
          </a:xfrm>
          <a:prstGeom prst="roundRect">
            <a:avLst/>
          </a:prstGeom>
          <a:solidFill>
            <a:srgbClr val="0069B8"/>
          </a:solidFill>
          <a:ln>
            <a:solidFill>
              <a:srgbClr val="0069B8"/>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it-IT" b="1" dirty="0">
                <a:latin typeface="Arial" panose="020B0604020202020204" pitchFamily="34" charset="0"/>
                <a:cs typeface="Arial" panose="020B0604020202020204" pitchFamily="34" charset="0"/>
              </a:rPr>
              <a:t>4. REVIEW</a:t>
            </a:r>
          </a:p>
        </p:txBody>
      </p:sp>
      <p:sp>
        <p:nvSpPr>
          <p:cNvPr id="15" name="Rettangolo con angoli arrotondati 14">
            <a:extLst>
              <a:ext uri="{FF2B5EF4-FFF2-40B4-BE49-F238E27FC236}">
                <a16:creationId xmlns:a16="http://schemas.microsoft.com/office/drawing/2014/main" id="{0A7AE52B-C8FB-03AD-39D0-517B0E7C27D4}"/>
              </a:ext>
            </a:extLst>
          </p:cNvPr>
          <p:cNvSpPr/>
          <p:nvPr/>
        </p:nvSpPr>
        <p:spPr>
          <a:xfrm>
            <a:off x="5082208" y="4734249"/>
            <a:ext cx="2027583" cy="771276"/>
          </a:xfrm>
          <a:prstGeom prst="roundRect">
            <a:avLst/>
          </a:prstGeom>
          <a:solidFill>
            <a:srgbClr val="0069B8"/>
          </a:solidFill>
          <a:ln>
            <a:solidFill>
              <a:srgbClr val="0069B8"/>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it-IT" b="1" dirty="0">
                <a:latin typeface="Arial" panose="020B0604020202020204" pitchFamily="34" charset="0"/>
                <a:cs typeface="Arial" panose="020B0604020202020204" pitchFamily="34" charset="0"/>
              </a:rPr>
              <a:t>3. ASSESS</a:t>
            </a:r>
          </a:p>
        </p:txBody>
      </p:sp>
      <p:sp>
        <p:nvSpPr>
          <p:cNvPr id="21" name="CasellaDiTesto 20">
            <a:extLst>
              <a:ext uri="{FF2B5EF4-FFF2-40B4-BE49-F238E27FC236}">
                <a16:creationId xmlns:a16="http://schemas.microsoft.com/office/drawing/2014/main" id="{AF4679B4-5FCC-CDD6-72BB-0432C870C653}"/>
              </a:ext>
            </a:extLst>
          </p:cNvPr>
          <p:cNvSpPr txBox="1"/>
          <p:nvPr/>
        </p:nvSpPr>
        <p:spPr>
          <a:xfrm>
            <a:off x="3604689" y="2822012"/>
            <a:ext cx="4875940" cy="461665"/>
          </a:xfrm>
          <a:prstGeom prst="rect">
            <a:avLst/>
          </a:prstGeom>
          <a:noFill/>
        </p:spPr>
        <p:txBody>
          <a:bodyPr wrap="square">
            <a:spAutoFit/>
          </a:bodyPr>
          <a:lstStyle/>
          <a:p>
            <a:pPr lvl="1"/>
            <a:r>
              <a:rPr lang="en-US" sz="1200" dirty="0">
                <a:solidFill>
                  <a:schemeClr val="tx2">
                    <a:lumMod val="90000"/>
                    <a:lumOff val="10000"/>
                  </a:schemeClr>
                </a:solidFill>
                <a:latin typeface="Arial" panose="020B0604020202020204" pitchFamily="34" charset="0"/>
                <a:cs typeface="Arial" panose="020B0604020202020204" pitchFamily="34" charset="0"/>
              </a:rPr>
              <a:t>Define objectives, quality criteria, and expected results.</a:t>
            </a:r>
          </a:p>
          <a:p>
            <a:pPr lvl="1"/>
            <a:r>
              <a:rPr lang="en-US" sz="1200" dirty="0">
                <a:solidFill>
                  <a:schemeClr val="tx2">
                    <a:lumMod val="90000"/>
                    <a:lumOff val="10000"/>
                  </a:schemeClr>
                </a:solidFill>
                <a:latin typeface="Arial" panose="020B0604020202020204" pitchFamily="34" charset="0"/>
                <a:cs typeface="Arial" panose="020B0604020202020204" pitchFamily="34" charset="0"/>
              </a:rPr>
              <a:t>Set indicators (e.g., retention, learner wellbeing, satisfaction).</a:t>
            </a:r>
          </a:p>
        </p:txBody>
      </p:sp>
      <p:sp>
        <p:nvSpPr>
          <p:cNvPr id="22" name="CasellaDiTesto 21">
            <a:extLst>
              <a:ext uri="{FF2B5EF4-FFF2-40B4-BE49-F238E27FC236}">
                <a16:creationId xmlns:a16="http://schemas.microsoft.com/office/drawing/2014/main" id="{EE242C80-8C44-4A5E-266C-7C74C3D20C8F}"/>
              </a:ext>
            </a:extLst>
          </p:cNvPr>
          <p:cNvSpPr txBox="1"/>
          <p:nvPr/>
        </p:nvSpPr>
        <p:spPr>
          <a:xfrm>
            <a:off x="6934953" y="4071613"/>
            <a:ext cx="5173675" cy="461665"/>
          </a:xfrm>
          <a:prstGeom prst="rect">
            <a:avLst/>
          </a:prstGeom>
          <a:noFill/>
        </p:spPr>
        <p:txBody>
          <a:bodyPr wrap="square">
            <a:spAutoFit/>
          </a:bodyPr>
          <a:lstStyle/>
          <a:p>
            <a:pPr lvl="1"/>
            <a:r>
              <a:rPr lang="en-US" sz="1200" dirty="0">
                <a:solidFill>
                  <a:schemeClr val="tx2">
                    <a:lumMod val="90000"/>
                    <a:lumOff val="10000"/>
                  </a:schemeClr>
                </a:solidFill>
                <a:latin typeface="Arial" panose="020B0604020202020204" pitchFamily="34" charset="0"/>
                <a:cs typeface="Arial" panose="020B0604020202020204" pitchFamily="34" charset="0"/>
              </a:rPr>
              <a:t>Deliver training following clear standards.</a:t>
            </a:r>
          </a:p>
          <a:p>
            <a:pPr lvl="1"/>
            <a:r>
              <a:rPr lang="en-US" sz="1200" dirty="0">
                <a:solidFill>
                  <a:schemeClr val="tx2">
                    <a:lumMod val="90000"/>
                    <a:lumOff val="10000"/>
                  </a:schemeClr>
                </a:solidFill>
                <a:latin typeface="Arial" panose="020B0604020202020204" pitchFamily="34" charset="0"/>
                <a:cs typeface="Arial" panose="020B0604020202020204" pitchFamily="34" charset="0"/>
              </a:rPr>
              <a:t>Introduce support mechanisms for learners under stress/trauma.</a:t>
            </a:r>
          </a:p>
        </p:txBody>
      </p:sp>
      <p:sp>
        <p:nvSpPr>
          <p:cNvPr id="23" name="CasellaDiTesto 22">
            <a:extLst>
              <a:ext uri="{FF2B5EF4-FFF2-40B4-BE49-F238E27FC236}">
                <a16:creationId xmlns:a16="http://schemas.microsoft.com/office/drawing/2014/main" id="{F8408C87-271C-62F1-A5D9-E34CD92D70FE}"/>
              </a:ext>
            </a:extLst>
          </p:cNvPr>
          <p:cNvSpPr txBox="1"/>
          <p:nvPr/>
        </p:nvSpPr>
        <p:spPr>
          <a:xfrm>
            <a:off x="-140049" y="4071613"/>
            <a:ext cx="5620516" cy="461665"/>
          </a:xfrm>
          <a:prstGeom prst="rect">
            <a:avLst/>
          </a:prstGeom>
          <a:noFill/>
        </p:spPr>
        <p:txBody>
          <a:bodyPr wrap="square">
            <a:spAutoFit/>
          </a:bodyPr>
          <a:lstStyle/>
          <a:p>
            <a:pPr lvl="1"/>
            <a:r>
              <a:rPr lang="en-US" sz="1200" dirty="0">
                <a:solidFill>
                  <a:schemeClr val="tx2">
                    <a:lumMod val="90000"/>
                    <a:lumOff val="10000"/>
                  </a:schemeClr>
                </a:solidFill>
                <a:latin typeface="Arial" panose="020B0604020202020204" pitchFamily="34" charset="0"/>
                <a:cs typeface="Arial" panose="020B0604020202020204" pitchFamily="34" charset="0"/>
              </a:rPr>
              <a:t>Collect data: surveys, feedback, performance results, employer input.</a:t>
            </a:r>
          </a:p>
          <a:p>
            <a:pPr lvl="1"/>
            <a:r>
              <a:rPr lang="en-US" sz="1200" dirty="0">
                <a:solidFill>
                  <a:schemeClr val="tx2">
                    <a:lumMod val="90000"/>
                    <a:lumOff val="10000"/>
                  </a:schemeClr>
                </a:solidFill>
                <a:latin typeface="Arial" panose="020B0604020202020204" pitchFamily="34" charset="0"/>
                <a:cs typeface="Arial" panose="020B0604020202020204" pitchFamily="34" charset="0"/>
              </a:rPr>
              <a:t>Monitor learner progression, motivation, psychological well-being signs.</a:t>
            </a:r>
          </a:p>
        </p:txBody>
      </p:sp>
      <p:sp>
        <p:nvSpPr>
          <p:cNvPr id="24" name="CasellaDiTesto 23">
            <a:extLst>
              <a:ext uri="{FF2B5EF4-FFF2-40B4-BE49-F238E27FC236}">
                <a16:creationId xmlns:a16="http://schemas.microsoft.com/office/drawing/2014/main" id="{9E02A50E-9C5A-10DB-1ECF-C2FE76C4A209}"/>
              </a:ext>
            </a:extLst>
          </p:cNvPr>
          <p:cNvSpPr txBox="1"/>
          <p:nvPr/>
        </p:nvSpPr>
        <p:spPr>
          <a:xfrm>
            <a:off x="3180425" y="5598019"/>
            <a:ext cx="5724467" cy="461665"/>
          </a:xfrm>
          <a:prstGeom prst="rect">
            <a:avLst/>
          </a:prstGeom>
          <a:noFill/>
        </p:spPr>
        <p:txBody>
          <a:bodyPr wrap="square">
            <a:spAutoFit/>
          </a:bodyPr>
          <a:lstStyle/>
          <a:p>
            <a:pPr lvl="1"/>
            <a:r>
              <a:rPr lang="en-US" sz="1200" dirty="0">
                <a:solidFill>
                  <a:schemeClr val="tx2">
                    <a:lumMod val="90000"/>
                    <a:lumOff val="10000"/>
                  </a:schemeClr>
                </a:solidFill>
                <a:latin typeface="Arial" panose="020B0604020202020204" pitchFamily="34" charset="0"/>
                <a:cs typeface="Arial" panose="020B0604020202020204" pitchFamily="34" charset="0"/>
              </a:rPr>
              <a:t>Use evaluation results to adjust </a:t>
            </a:r>
            <a:r>
              <a:rPr lang="en-GB" sz="1200" noProof="0" dirty="0">
                <a:solidFill>
                  <a:schemeClr val="tx2">
                    <a:lumMod val="90000"/>
                    <a:lumOff val="10000"/>
                  </a:schemeClr>
                </a:solidFill>
                <a:latin typeface="Arial" panose="020B0604020202020204" pitchFamily="34" charset="0"/>
                <a:cs typeface="Arial" panose="020B0604020202020204" pitchFamily="34" charset="0"/>
              </a:rPr>
              <a:t>programmes</a:t>
            </a:r>
            <a:r>
              <a:rPr lang="en-US" sz="1200" dirty="0">
                <a:solidFill>
                  <a:schemeClr val="tx2">
                    <a:lumMod val="90000"/>
                    <a:lumOff val="10000"/>
                  </a:schemeClr>
                </a:solidFill>
                <a:latin typeface="Arial" panose="020B0604020202020204" pitchFamily="34" charset="0"/>
                <a:cs typeface="Arial" panose="020B0604020202020204" pitchFamily="34" charset="0"/>
              </a:rPr>
              <a:t> and improve support systems.</a:t>
            </a:r>
          </a:p>
          <a:p>
            <a:pPr lvl="1"/>
            <a:r>
              <a:rPr lang="en-US" sz="1200" dirty="0">
                <a:solidFill>
                  <a:schemeClr val="tx2">
                    <a:lumMod val="90000"/>
                    <a:lumOff val="10000"/>
                  </a:schemeClr>
                </a:solidFill>
                <a:latin typeface="Arial" panose="020B0604020202020204" pitchFamily="34" charset="0"/>
                <a:cs typeface="Arial" panose="020B0604020202020204" pitchFamily="34" charset="0"/>
              </a:rPr>
              <a:t>Strengthen teacher and staff capacity through targeted training.</a:t>
            </a:r>
          </a:p>
        </p:txBody>
      </p:sp>
    </p:spTree>
    <p:extLst>
      <p:ext uri="{BB962C8B-B14F-4D97-AF65-F5344CB8AC3E}">
        <p14:creationId xmlns:p14="http://schemas.microsoft.com/office/powerpoint/2010/main" val="28669726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6FB948-61E2-13C7-41DF-12BABA4CED1E}"/>
            </a:ext>
          </a:extLst>
        </p:cNvPr>
        <p:cNvGrpSpPr/>
        <p:nvPr/>
      </p:nvGrpSpPr>
      <p:grpSpPr>
        <a:xfrm>
          <a:off x="0" y="0"/>
          <a:ext cx="0" cy="0"/>
          <a:chOff x="0" y="0"/>
          <a:chExt cx="0" cy="0"/>
        </a:xfrm>
      </p:grpSpPr>
      <p:sp>
        <p:nvSpPr>
          <p:cNvPr id="6" name="Titolo 1">
            <a:extLst>
              <a:ext uri="{FF2B5EF4-FFF2-40B4-BE49-F238E27FC236}">
                <a16:creationId xmlns:a16="http://schemas.microsoft.com/office/drawing/2014/main" id="{A6900C89-1FF2-4341-C8B3-1523E7B1A084}"/>
              </a:ext>
            </a:extLst>
          </p:cNvPr>
          <p:cNvSpPr>
            <a:spLocks noGrp="1"/>
          </p:cNvSpPr>
          <p:nvPr>
            <p:ph type="title"/>
          </p:nvPr>
        </p:nvSpPr>
        <p:spPr>
          <a:xfrm>
            <a:off x="838200" y="365125"/>
            <a:ext cx="10515600" cy="585053"/>
          </a:xfrm>
        </p:spPr>
        <p:txBody>
          <a:bodyPr>
            <a:normAutofit fontScale="90000"/>
          </a:bodyPr>
          <a:lstStyle/>
          <a:p>
            <a:r>
              <a:rPr lang="en-GB" sz="3600" noProof="0" dirty="0">
                <a:solidFill>
                  <a:srgbClr val="0069B8"/>
                </a:solidFill>
                <a:latin typeface="Arial" panose="020B0604020202020204" pitchFamily="34" charset="0"/>
                <a:cs typeface="Arial" panose="020B0604020202020204" pitchFamily="34" charset="0"/>
              </a:rPr>
              <a:t>WHAT BENEFITS IT PROVIDES</a:t>
            </a:r>
          </a:p>
        </p:txBody>
      </p:sp>
      <p:sp>
        <p:nvSpPr>
          <p:cNvPr id="5" name="Segnaposto contenuto 2">
            <a:extLst>
              <a:ext uri="{FF2B5EF4-FFF2-40B4-BE49-F238E27FC236}">
                <a16:creationId xmlns:a16="http://schemas.microsoft.com/office/drawing/2014/main" id="{BF8565FE-5058-9B88-8662-30CC7654C3E8}"/>
              </a:ext>
            </a:extLst>
          </p:cNvPr>
          <p:cNvSpPr>
            <a:spLocks noGrp="1"/>
          </p:cNvSpPr>
          <p:nvPr>
            <p:ph idx="1"/>
          </p:nvPr>
        </p:nvSpPr>
        <p:spPr>
          <a:xfrm>
            <a:off x="838200" y="1153061"/>
            <a:ext cx="10515600" cy="431899"/>
          </a:xfrm>
        </p:spPr>
        <p:txBody>
          <a:bodyPr>
            <a:noAutofit/>
          </a:bodyPr>
          <a:lstStyle/>
          <a:p>
            <a:pPr marL="0" indent="0">
              <a:buNone/>
            </a:pPr>
            <a:r>
              <a:rPr lang="en-US" sz="1400" dirty="0">
                <a:solidFill>
                  <a:schemeClr val="tx2">
                    <a:lumMod val="90000"/>
                    <a:lumOff val="10000"/>
                  </a:schemeClr>
                </a:solidFill>
                <a:latin typeface="Arial" panose="020B0604020202020204" pitchFamily="34" charset="0"/>
                <a:cs typeface="Arial" panose="020B0604020202020204" pitchFamily="34" charset="0"/>
              </a:rPr>
              <a:t>For VET institutions, EQAVET offers concrete, measurable benefits.</a:t>
            </a:r>
          </a:p>
          <a:p>
            <a:pPr marL="0" indent="0">
              <a:buNone/>
            </a:pPr>
            <a:endParaRPr lang="en-US" sz="1400" dirty="0">
              <a:solidFill>
                <a:schemeClr val="tx2">
                  <a:lumMod val="90000"/>
                  <a:lumOff val="10000"/>
                </a:schemeClr>
              </a:solidFill>
              <a:latin typeface="Arial" panose="020B0604020202020204" pitchFamily="34" charset="0"/>
              <a:cs typeface="Arial" panose="020B0604020202020204" pitchFamily="34" charset="0"/>
            </a:endParaRPr>
          </a:p>
        </p:txBody>
      </p:sp>
      <p:graphicFrame>
        <p:nvGraphicFramePr>
          <p:cNvPr id="7" name="Tabella 6">
            <a:extLst>
              <a:ext uri="{FF2B5EF4-FFF2-40B4-BE49-F238E27FC236}">
                <a16:creationId xmlns:a16="http://schemas.microsoft.com/office/drawing/2014/main" id="{4F823361-422E-9977-DF9B-17A65F949D95}"/>
              </a:ext>
            </a:extLst>
          </p:cNvPr>
          <p:cNvGraphicFramePr>
            <a:graphicFrameLocks noGrp="1"/>
          </p:cNvGraphicFramePr>
          <p:nvPr>
            <p:extLst>
              <p:ext uri="{D42A27DB-BD31-4B8C-83A1-F6EECF244321}">
                <p14:modId xmlns:p14="http://schemas.microsoft.com/office/powerpoint/2010/main" val="3480810542"/>
              </p:ext>
            </p:extLst>
          </p:nvPr>
        </p:nvGraphicFramePr>
        <p:xfrm>
          <a:off x="838200" y="1714732"/>
          <a:ext cx="10515600" cy="4212829"/>
        </p:xfrm>
        <a:graphic>
          <a:graphicData uri="http://schemas.openxmlformats.org/drawingml/2006/table">
            <a:tbl>
              <a:tblPr firstRow="1" bandRow="1">
                <a:tableStyleId>{D27102A9-8310-4765-A935-A1911B00CA55}</a:tableStyleId>
              </a:tblPr>
              <a:tblGrid>
                <a:gridCol w="4097555">
                  <a:extLst>
                    <a:ext uri="{9D8B030D-6E8A-4147-A177-3AD203B41FA5}">
                      <a16:colId xmlns:a16="http://schemas.microsoft.com/office/drawing/2014/main" val="3651804842"/>
                    </a:ext>
                  </a:extLst>
                </a:gridCol>
                <a:gridCol w="6418045">
                  <a:extLst>
                    <a:ext uri="{9D8B030D-6E8A-4147-A177-3AD203B41FA5}">
                      <a16:colId xmlns:a16="http://schemas.microsoft.com/office/drawing/2014/main" val="2615447215"/>
                    </a:ext>
                  </a:extLst>
                </a:gridCol>
              </a:tblGrid>
              <a:tr h="43254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400" b="1" noProof="0" dirty="0">
                          <a:solidFill>
                            <a:schemeClr val="bg1"/>
                          </a:solidFill>
                          <a:latin typeface="Arial" panose="020B0604020202020204" pitchFamily="34" charset="0"/>
                          <a:cs typeface="Arial" panose="020B0604020202020204" pitchFamily="34" charset="0"/>
                        </a:rPr>
                        <a:t>BENEFIT</a:t>
                      </a:r>
                    </a:p>
                  </a:txBody>
                  <a:tcPr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tx2">
                        <a:lumMod val="90000"/>
                        <a:lumOff val="1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400" b="1" noProof="0" dirty="0">
                          <a:solidFill>
                            <a:schemeClr val="bg1"/>
                          </a:solidFill>
                          <a:latin typeface="Arial" panose="020B0604020202020204" pitchFamily="34" charset="0"/>
                          <a:cs typeface="Arial" panose="020B0604020202020204" pitchFamily="34" charset="0"/>
                        </a:rPr>
                        <a:t>DESCRIPTION</a:t>
                      </a:r>
                    </a:p>
                  </a:txBody>
                  <a:tcPr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tx2">
                        <a:lumMod val="90000"/>
                        <a:lumOff val="10000"/>
                      </a:schemeClr>
                    </a:solidFill>
                  </a:tcPr>
                </a:tc>
                <a:extLst>
                  <a:ext uri="{0D108BD9-81ED-4DB2-BD59-A6C34878D82A}">
                    <a16:rowId xmlns:a16="http://schemas.microsoft.com/office/drawing/2014/main" val="3013315451"/>
                  </a:ext>
                </a:extLst>
              </a:tr>
              <a:tr h="43254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b="0" noProof="0" dirty="0">
                          <a:solidFill>
                            <a:schemeClr val="tx2">
                              <a:lumMod val="90000"/>
                              <a:lumOff val="10000"/>
                            </a:schemeClr>
                          </a:solidFill>
                          <a:latin typeface="Arial" panose="020B0604020202020204" pitchFamily="34" charset="0"/>
                          <a:cs typeface="Arial" panose="020B0604020202020204" pitchFamily="34" charset="0"/>
                        </a:rPr>
                        <a:t>Higher training quality</a:t>
                      </a:r>
                    </a:p>
                  </a:txBody>
                  <a:tcPr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tx2">
                        <a:lumMod val="10000"/>
                        <a:lumOff val="9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b="0" noProof="0" dirty="0">
                          <a:solidFill>
                            <a:schemeClr val="tx2">
                              <a:lumMod val="90000"/>
                              <a:lumOff val="10000"/>
                            </a:schemeClr>
                          </a:solidFill>
                          <a:latin typeface="Arial" panose="020B0604020202020204" pitchFamily="34" charset="0"/>
                          <a:cs typeface="Arial" panose="020B0604020202020204" pitchFamily="34" charset="0"/>
                        </a:rPr>
                        <a:t>Ensures structured, consistent and learner-centred training</a:t>
                      </a:r>
                    </a:p>
                  </a:txBody>
                  <a:tcPr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tx2">
                        <a:lumMod val="10000"/>
                        <a:lumOff val="90000"/>
                      </a:schemeClr>
                    </a:solidFill>
                  </a:tcPr>
                </a:tc>
                <a:extLst>
                  <a:ext uri="{0D108BD9-81ED-4DB2-BD59-A6C34878D82A}">
                    <a16:rowId xmlns:a16="http://schemas.microsoft.com/office/drawing/2014/main" val="2630659742"/>
                  </a:ext>
                </a:extLst>
              </a:tr>
              <a:tr h="43254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b="0" noProof="0" dirty="0">
                          <a:solidFill>
                            <a:schemeClr val="tx2">
                              <a:lumMod val="90000"/>
                              <a:lumOff val="10000"/>
                            </a:schemeClr>
                          </a:solidFill>
                          <a:latin typeface="Arial" panose="020B0604020202020204" pitchFamily="34" charset="0"/>
                          <a:cs typeface="Arial" panose="020B0604020202020204" pitchFamily="34" charset="0"/>
                        </a:rPr>
                        <a:t>Evidence-based decision-making</a:t>
                      </a:r>
                    </a:p>
                  </a:txBody>
                  <a:tcPr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tx2">
                        <a:lumMod val="10000"/>
                        <a:lumOff val="9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noProof="0" dirty="0">
                          <a:solidFill>
                            <a:schemeClr val="tx2">
                              <a:lumMod val="90000"/>
                              <a:lumOff val="10000"/>
                            </a:schemeClr>
                          </a:solidFill>
                          <a:latin typeface="Arial" panose="020B0604020202020204" pitchFamily="34" charset="0"/>
                          <a:cs typeface="Arial" panose="020B0604020202020204" pitchFamily="34" charset="0"/>
                        </a:rPr>
                        <a:t>Data-driven indicators help identify problems early</a:t>
                      </a:r>
                    </a:p>
                  </a:txBody>
                  <a:tcPr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tx2">
                        <a:lumMod val="10000"/>
                        <a:lumOff val="90000"/>
                      </a:schemeClr>
                    </a:solidFill>
                  </a:tcPr>
                </a:tc>
                <a:extLst>
                  <a:ext uri="{0D108BD9-81ED-4DB2-BD59-A6C34878D82A}">
                    <a16:rowId xmlns:a16="http://schemas.microsoft.com/office/drawing/2014/main" val="3122191090"/>
                  </a:ext>
                </a:extLst>
              </a:tr>
              <a:tr h="60437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b="0" noProof="0" dirty="0">
                          <a:solidFill>
                            <a:schemeClr val="tx2">
                              <a:lumMod val="90000"/>
                              <a:lumOff val="10000"/>
                            </a:schemeClr>
                          </a:solidFill>
                          <a:latin typeface="Arial" panose="020B0604020202020204" pitchFamily="34" charset="0"/>
                          <a:cs typeface="Arial" panose="020B0604020202020204" pitchFamily="34" charset="0"/>
                        </a:rPr>
                        <a:t>Safer and more inclusive learning environments</a:t>
                      </a:r>
                    </a:p>
                  </a:txBody>
                  <a:tcPr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tx2">
                        <a:lumMod val="10000"/>
                        <a:lumOff val="9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noProof="0" dirty="0">
                          <a:solidFill>
                            <a:schemeClr val="tx2">
                              <a:lumMod val="90000"/>
                              <a:lumOff val="10000"/>
                            </a:schemeClr>
                          </a:solidFill>
                          <a:latin typeface="Arial" panose="020B0604020202020204" pitchFamily="34" charset="0"/>
                          <a:cs typeface="Arial" panose="020B0604020202020204" pitchFamily="34" charset="0"/>
                        </a:rPr>
                        <a:t>Quality assurance integrates systematic monitoring of </a:t>
                      </a:r>
                      <a:r>
                        <a:rPr lang="en-GB" sz="1400" b="0" noProof="0" dirty="0">
                          <a:solidFill>
                            <a:schemeClr val="tx2">
                              <a:lumMod val="90000"/>
                              <a:lumOff val="10000"/>
                            </a:schemeClr>
                          </a:solidFill>
                          <a:latin typeface="Arial" panose="020B0604020202020204" pitchFamily="34" charset="0"/>
                          <a:cs typeface="Arial" panose="020B0604020202020204" pitchFamily="34" charset="0"/>
                        </a:rPr>
                        <a:t>learner wellbeing</a:t>
                      </a:r>
                      <a:r>
                        <a:rPr lang="en-GB" sz="1400" noProof="0" dirty="0">
                          <a:solidFill>
                            <a:schemeClr val="tx2">
                              <a:lumMod val="90000"/>
                              <a:lumOff val="10000"/>
                            </a:schemeClr>
                          </a:solidFill>
                          <a:latin typeface="Arial" panose="020B0604020202020204" pitchFamily="34" charset="0"/>
                          <a:cs typeface="Arial" panose="020B0604020202020204" pitchFamily="34" charset="0"/>
                        </a:rPr>
                        <a:t>, enabling early intervention in cases of psychological distress</a:t>
                      </a:r>
                    </a:p>
                  </a:txBody>
                  <a:tcPr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tx2">
                        <a:lumMod val="10000"/>
                        <a:lumOff val="90000"/>
                      </a:schemeClr>
                    </a:solidFill>
                  </a:tcPr>
                </a:tc>
                <a:extLst>
                  <a:ext uri="{0D108BD9-81ED-4DB2-BD59-A6C34878D82A}">
                    <a16:rowId xmlns:a16="http://schemas.microsoft.com/office/drawing/2014/main" val="3470372059"/>
                  </a:ext>
                </a:extLst>
              </a:tr>
              <a:tr h="110209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b="0" noProof="0" dirty="0">
                          <a:solidFill>
                            <a:schemeClr val="tx2">
                              <a:lumMod val="90000"/>
                              <a:lumOff val="10000"/>
                            </a:schemeClr>
                          </a:solidFill>
                          <a:latin typeface="Arial" panose="020B0604020202020204" pitchFamily="34" charset="0"/>
                          <a:cs typeface="Arial" panose="020B0604020202020204" pitchFamily="34" charset="0"/>
                        </a:rPr>
                        <a:t>Stronger institutional capacity</a:t>
                      </a:r>
                    </a:p>
                  </a:txBody>
                  <a:tcPr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tx2">
                        <a:lumMod val="10000"/>
                        <a:lumOff val="90000"/>
                      </a:schemeClr>
                    </a:solidFill>
                  </a:tcPr>
                </a:tc>
                <a:tc>
                  <a:txBody>
                    <a:bodyPr/>
                    <a:lstStyle/>
                    <a:p>
                      <a:pPr marL="0" indent="0">
                        <a:buNone/>
                      </a:pPr>
                      <a:r>
                        <a:rPr lang="en-GB" sz="1400" noProof="0" dirty="0">
                          <a:solidFill>
                            <a:schemeClr val="tx2">
                              <a:lumMod val="90000"/>
                              <a:lumOff val="10000"/>
                            </a:schemeClr>
                          </a:solidFill>
                          <a:latin typeface="Arial" panose="020B0604020202020204" pitchFamily="34" charset="0"/>
                          <a:cs typeface="Arial" panose="020B0604020202020204" pitchFamily="34" charset="0"/>
                        </a:rPr>
                        <a:t>Teachers, trainers and staff gain tools to:</a:t>
                      </a:r>
                    </a:p>
                    <a:p>
                      <a:pPr marL="285750" indent="-285750">
                        <a:buFontTx/>
                        <a:buChar char="-"/>
                      </a:pPr>
                      <a:r>
                        <a:rPr lang="en-GB" sz="1400" noProof="0" dirty="0">
                          <a:solidFill>
                            <a:schemeClr val="tx2">
                              <a:lumMod val="90000"/>
                              <a:lumOff val="10000"/>
                            </a:schemeClr>
                          </a:solidFill>
                          <a:latin typeface="Arial" panose="020B0604020202020204" pitchFamily="34" charset="0"/>
                          <a:cs typeface="Arial" panose="020B0604020202020204" pitchFamily="34" charset="0"/>
                        </a:rPr>
                        <a:t>evaluate their effectiveness</a:t>
                      </a:r>
                    </a:p>
                    <a:p>
                      <a:pPr marL="285750" indent="-285750">
                        <a:buFontTx/>
                        <a:buChar char="-"/>
                      </a:pPr>
                      <a:r>
                        <a:rPr lang="en-GB" sz="1400" noProof="0" dirty="0">
                          <a:solidFill>
                            <a:schemeClr val="tx2">
                              <a:lumMod val="90000"/>
                              <a:lumOff val="10000"/>
                            </a:schemeClr>
                          </a:solidFill>
                          <a:latin typeface="Arial" panose="020B0604020202020204" pitchFamily="34" charset="0"/>
                          <a:cs typeface="Arial" panose="020B0604020202020204" pitchFamily="34" charset="0"/>
                        </a:rPr>
                        <a:t>introduce continuous improvement</a:t>
                      </a:r>
                    </a:p>
                    <a:p>
                      <a:pPr marL="285750" indent="-285750">
                        <a:buFontTx/>
                        <a:buChar char="-"/>
                      </a:pPr>
                      <a:r>
                        <a:rPr lang="en-GB" sz="1400" noProof="0" dirty="0">
                          <a:solidFill>
                            <a:schemeClr val="tx2">
                              <a:lumMod val="90000"/>
                              <a:lumOff val="10000"/>
                            </a:schemeClr>
                          </a:solidFill>
                          <a:latin typeface="Arial" panose="020B0604020202020204" pitchFamily="34" charset="0"/>
                          <a:cs typeface="Arial" panose="020B0604020202020204" pitchFamily="34" charset="0"/>
                        </a:rPr>
                        <a:t>professionalise support to vulnerable learners</a:t>
                      </a:r>
                    </a:p>
                  </a:txBody>
                  <a:tcPr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tx2">
                        <a:lumMod val="10000"/>
                        <a:lumOff val="90000"/>
                      </a:schemeClr>
                    </a:solidFill>
                  </a:tcPr>
                </a:tc>
                <a:extLst>
                  <a:ext uri="{0D108BD9-81ED-4DB2-BD59-A6C34878D82A}">
                    <a16:rowId xmlns:a16="http://schemas.microsoft.com/office/drawing/2014/main" val="1513043189"/>
                  </a:ext>
                </a:extLst>
              </a:tr>
              <a:tr h="60437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b="0" noProof="0" dirty="0">
                          <a:solidFill>
                            <a:schemeClr val="tx2">
                              <a:lumMod val="90000"/>
                              <a:lumOff val="10000"/>
                            </a:schemeClr>
                          </a:solidFill>
                          <a:latin typeface="Arial" panose="020B0604020202020204" pitchFamily="34" charset="0"/>
                          <a:cs typeface="Arial" panose="020B0604020202020204" pitchFamily="34" charset="0"/>
                        </a:rPr>
                        <a:t>European alignment</a:t>
                      </a:r>
                    </a:p>
                  </a:txBody>
                  <a:tcPr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tx2">
                        <a:lumMod val="10000"/>
                        <a:lumOff val="9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noProof="0" dirty="0">
                          <a:solidFill>
                            <a:schemeClr val="tx2">
                              <a:lumMod val="90000"/>
                              <a:lumOff val="10000"/>
                            </a:schemeClr>
                          </a:solidFill>
                          <a:latin typeface="Arial" panose="020B0604020202020204" pitchFamily="34" charset="0"/>
                          <a:cs typeface="Arial" panose="020B0604020202020204" pitchFamily="34" charset="0"/>
                        </a:rPr>
                        <a:t>Facilitates cooperation with EU partners, mobility projects and recognition of training</a:t>
                      </a:r>
                    </a:p>
                  </a:txBody>
                  <a:tcPr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tx2">
                        <a:lumMod val="10000"/>
                        <a:lumOff val="90000"/>
                      </a:schemeClr>
                    </a:solidFill>
                  </a:tcPr>
                </a:tc>
                <a:extLst>
                  <a:ext uri="{0D108BD9-81ED-4DB2-BD59-A6C34878D82A}">
                    <a16:rowId xmlns:a16="http://schemas.microsoft.com/office/drawing/2014/main" val="3127304818"/>
                  </a:ext>
                </a:extLst>
              </a:tr>
              <a:tr h="60437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b="0" noProof="0" dirty="0">
                          <a:solidFill>
                            <a:schemeClr val="tx2">
                              <a:lumMod val="90000"/>
                              <a:lumOff val="10000"/>
                            </a:schemeClr>
                          </a:solidFill>
                          <a:latin typeface="Arial" panose="020B0604020202020204" pitchFamily="34" charset="0"/>
                          <a:cs typeface="Arial" panose="020B0604020202020204" pitchFamily="34" charset="0"/>
                        </a:rPr>
                        <a:t>Increased trust from stakeholders</a:t>
                      </a:r>
                    </a:p>
                  </a:txBody>
                  <a:tcPr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tx2">
                        <a:lumMod val="10000"/>
                        <a:lumOff val="9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noProof="0" dirty="0">
                          <a:solidFill>
                            <a:schemeClr val="tx2">
                              <a:lumMod val="90000"/>
                              <a:lumOff val="10000"/>
                            </a:schemeClr>
                          </a:solidFill>
                          <a:latin typeface="Arial" panose="020B0604020202020204" pitchFamily="34" charset="0"/>
                          <a:cs typeface="Arial" panose="020B0604020202020204" pitchFamily="34" charset="0"/>
                        </a:rPr>
                        <a:t>Clear quality processes enhance credibility towards beneficiaries, employers and so on</a:t>
                      </a:r>
                    </a:p>
                  </a:txBody>
                  <a:tcPr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tx2">
                        <a:lumMod val="10000"/>
                        <a:lumOff val="90000"/>
                      </a:schemeClr>
                    </a:solidFill>
                  </a:tcPr>
                </a:tc>
                <a:extLst>
                  <a:ext uri="{0D108BD9-81ED-4DB2-BD59-A6C34878D82A}">
                    <a16:rowId xmlns:a16="http://schemas.microsoft.com/office/drawing/2014/main" val="3128316797"/>
                  </a:ext>
                </a:extLst>
              </a:tr>
            </a:tbl>
          </a:graphicData>
        </a:graphic>
      </p:graphicFrame>
    </p:spTree>
    <p:extLst>
      <p:ext uri="{BB962C8B-B14F-4D97-AF65-F5344CB8AC3E}">
        <p14:creationId xmlns:p14="http://schemas.microsoft.com/office/powerpoint/2010/main" val="16949569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B4FE22-0C88-9CAF-7746-894C502FAD12}"/>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9CA50EA4-820D-E1C8-7567-2D1383A791CE}"/>
              </a:ext>
            </a:extLst>
          </p:cNvPr>
          <p:cNvSpPr>
            <a:spLocks noGrp="1"/>
          </p:cNvSpPr>
          <p:nvPr>
            <p:ph type="title"/>
          </p:nvPr>
        </p:nvSpPr>
        <p:spPr>
          <a:xfrm>
            <a:off x="838200" y="2766219"/>
            <a:ext cx="10515600" cy="1325563"/>
          </a:xfrm>
          <a:solidFill>
            <a:srgbClr val="0069B8"/>
          </a:solidFill>
        </p:spPr>
        <p:txBody>
          <a:bodyPr>
            <a:normAutofit/>
          </a:bodyPr>
          <a:lstStyle/>
          <a:p>
            <a:pPr algn="ctr"/>
            <a:r>
              <a:rPr lang="en-GB" sz="5400" noProof="0" dirty="0">
                <a:solidFill>
                  <a:schemeClr val="bg1"/>
                </a:solidFill>
              </a:rPr>
              <a:t>ESCO</a:t>
            </a:r>
          </a:p>
        </p:txBody>
      </p:sp>
    </p:spTree>
    <p:extLst>
      <p:ext uri="{BB962C8B-B14F-4D97-AF65-F5344CB8AC3E}">
        <p14:creationId xmlns:p14="http://schemas.microsoft.com/office/powerpoint/2010/main" val="144292579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56B2BE-FEF0-A0E0-561B-F74C6EB0D78D}"/>
            </a:ext>
          </a:extLst>
        </p:cNvPr>
        <p:cNvGrpSpPr/>
        <p:nvPr/>
      </p:nvGrpSpPr>
      <p:grpSpPr>
        <a:xfrm>
          <a:off x="0" y="0"/>
          <a:ext cx="0" cy="0"/>
          <a:chOff x="0" y="0"/>
          <a:chExt cx="0" cy="0"/>
        </a:xfrm>
      </p:grpSpPr>
      <p:sp>
        <p:nvSpPr>
          <p:cNvPr id="2" name="Segnaposto contenuto 2">
            <a:extLst>
              <a:ext uri="{FF2B5EF4-FFF2-40B4-BE49-F238E27FC236}">
                <a16:creationId xmlns:a16="http://schemas.microsoft.com/office/drawing/2014/main" id="{3DE1F980-D031-F895-931A-56A1647BF6B1}"/>
              </a:ext>
            </a:extLst>
          </p:cNvPr>
          <p:cNvSpPr txBox="1">
            <a:spLocks/>
          </p:cNvSpPr>
          <p:nvPr/>
        </p:nvSpPr>
        <p:spPr>
          <a:xfrm>
            <a:off x="838200" y="1153061"/>
            <a:ext cx="10515600" cy="2448392"/>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buNone/>
            </a:pPr>
            <a:r>
              <a:rPr lang="en-GB" sz="1400" noProof="0" dirty="0">
                <a:solidFill>
                  <a:schemeClr val="tx2">
                    <a:lumMod val="90000"/>
                    <a:lumOff val="10000"/>
                  </a:schemeClr>
                </a:solidFill>
                <a:latin typeface="Arial" panose="020B0604020202020204" pitchFamily="34" charset="0"/>
                <a:cs typeface="Arial" panose="020B0604020202020204" pitchFamily="34" charset="0"/>
              </a:rPr>
              <a:t>ESCO stands for European Skills, Competences, Qualifications and Occupations.</a:t>
            </a:r>
          </a:p>
          <a:p>
            <a:pPr marL="0" indent="0">
              <a:lnSpc>
                <a:spcPct val="100000"/>
              </a:lnSpc>
              <a:buNone/>
            </a:pPr>
            <a:endParaRPr lang="en-GB" sz="1400" noProof="0" dirty="0">
              <a:solidFill>
                <a:schemeClr val="tx2">
                  <a:lumMod val="90000"/>
                  <a:lumOff val="10000"/>
                </a:schemeClr>
              </a:solidFill>
              <a:latin typeface="Arial" panose="020B0604020202020204" pitchFamily="34" charset="0"/>
              <a:cs typeface="Arial" panose="020B0604020202020204" pitchFamily="34" charset="0"/>
            </a:endParaRPr>
          </a:p>
          <a:p>
            <a:pPr marL="0" indent="0">
              <a:lnSpc>
                <a:spcPct val="100000"/>
              </a:lnSpc>
              <a:buNone/>
            </a:pPr>
            <a:r>
              <a:rPr lang="en-GB" sz="1400" noProof="0" dirty="0">
                <a:solidFill>
                  <a:schemeClr val="tx2">
                    <a:lumMod val="90000"/>
                    <a:lumOff val="10000"/>
                  </a:schemeClr>
                </a:solidFill>
                <a:latin typeface="Arial" panose="020B0604020202020204" pitchFamily="34" charset="0"/>
                <a:cs typeface="Arial" panose="020B0604020202020204" pitchFamily="34" charset="0"/>
              </a:rPr>
              <a:t>It is the European multilingual classification of skills, competences, qualifications and occupations relevant for the EU labour market and the education/training sector. </a:t>
            </a:r>
            <a:r>
              <a:rPr lang="en-US" sz="1400" noProof="0" dirty="0">
                <a:solidFill>
                  <a:schemeClr val="tx2">
                    <a:lumMod val="90000"/>
                    <a:lumOff val="10000"/>
                  </a:schemeClr>
                </a:solidFill>
                <a:latin typeface="Arial" panose="020B0604020202020204" pitchFamily="34" charset="0"/>
                <a:cs typeface="Arial" panose="020B0604020202020204" pitchFamily="34" charset="0"/>
              </a:rPr>
              <a:t>It works like a “dictionary” of occupations and the associated skills and competences.</a:t>
            </a:r>
          </a:p>
          <a:p>
            <a:pPr marL="0" indent="0">
              <a:lnSpc>
                <a:spcPct val="100000"/>
              </a:lnSpc>
              <a:buNone/>
            </a:pPr>
            <a:endParaRPr lang="en-US" sz="1400" noProof="0" dirty="0">
              <a:solidFill>
                <a:schemeClr val="tx2">
                  <a:lumMod val="90000"/>
                  <a:lumOff val="10000"/>
                </a:schemeClr>
              </a:solidFill>
              <a:latin typeface="Arial" panose="020B0604020202020204" pitchFamily="34" charset="0"/>
              <a:cs typeface="Arial" panose="020B0604020202020204" pitchFamily="34" charset="0"/>
            </a:endParaRPr>
          </a:p>
          <a:p>
            <a:pPr marL="0" indent="0">
              <a:lnSpc>
                <a:spcPct val="100000"/>
              </a:lnSpc>
              <a:buNone/>
            </a:pPr>
            <a:r>
              <a:rPr lang="en-US" sz="1400" dirty="0">
                <a:solidFill>
                  <a:schemeClr val="tx2">
                    <a:lumMod val="90000"/>
                    <a:lumOff val="10000"/>
                  </a:schemeClr>
                </a:solidFill>
                <a:latin typeface="Arial" panose="020B0604020202020204" pitchFamily="34" charset="0"/>
                <a:cs typeface="Arial" panose="020B0604020202020204" pitchFamily="34" charset="0"/>
              </a:rPr>
              <a:t>ESCO provides descriptions of 3,039 occupations and 13,939 skills linked to these occupations, translated into 28 languages (all official EU languages plus Icelandic, Norwegian, </a:t>
            </a:r>
            <a:r>
              <a:rPr lang="en-US" sz="1400" b="1" dirty="0">
                <a:solidFill>
                  <a:schemeClr val="tx2">
                    <a:lumMod val="90000"/>
                    <a:lumOff val="10000"/>
                  </a:schemeClr>
                </a:solidFill>
                <a:latin typeface="Arial" panose="020B0604020202020204" pitchFamily="34" charset="0"/>
                <a:cs typeface="Arial" panose="020B0604020202020204" pitchFamily="34" charset="0"/>
              </a:rPr>
              <a:t>Ukrainian</a:t>
            </a:r>
            <a:r>
              <a:rPr lang="en-US" sz="1400" dirty="0">
                <a:solidFill>
                  <a:schemeClr val="tx2">
                    <a:lumMod val="90000"/>
                    <a:lumOff val="10000"/>
                  </a:schemeClr>
                </a:solidFill>
                <a:latin typeface="Arial" panose="020B0604020202020204" pitchFamily="34" charset="0"/>
                <a:cs typeface="Arial" panose="020B0604020202020204" pitchFamily="34" charset="0"/>
              </a:rPr>
              <a:t> and Arabic).</a:t>
            </a:r>
          </a:p>
          <a:p>
            <a:pPr marL="0" indent="0">
              <a:lnSpc>
                <a:spcPct val="100000"/>
              </a:lnSpc>
              <a:buNone/>
            </a:pPr>
            <a:endParaRPr lang="en-US" sz="1400" dirty="0">
              <a:solidFill>
                <a:schemeClr val="tx2">
                  <a:lumMod val="90000"/>
                  <a:lumOff val="10000"/>
                </a:schemeClr>
              </a:solidFill>
              <a:latin typeface="Arial" panose="020B0604020202020204" pitchFamily="34" charset="0"/>
              <a:cs typeface="Arial" panose="020B0604020202020204" pitchFamily="34" charset="0"/>
            </a:endParaRPr>
          </a:p>
          <a:p>
            <a:pPr marL="0" indent="0">
              <a:lnSpc>
                <a:spcPct val="100000"/>
              </a:lnSpc>
              <a:buNone/>
            </a:pPr>
            <a:endParaRPr lang="en-US" sz="1400" dirty="0">
              <a:solidFill>
                <a:schemeClr val="tx2">
                  <a:lumMod val="90000"/>
                  <a:lumOff val="10000"/>
                </a:schemeClr>
              </a:solidFill>
              <a:latin typeface="Arial" panose="020B0604020202020204" pitchFamily="34" charset="0"/>
              <a:cs typeface="Arial" panose="020B0604020202020204" pitchFamily="34" charset="0"/>
            </a:endParaRPr>
          </a:p>
          <a:p>
            <a:pPr marL="0" indent="0">
              <a:lnSpc>
                <a:spcPct val="100000"/>
              </a:lnSpc>
              <a:buNone/>
            </a:pPr>
            <a:endParaRPr lang="en-US" sz="1400" dirty="0">
              <a:solidFill>
                <a:schemeClr val="tx2">
                  <a:lumMod val="90000"/>
                  <a:lumOff val="10000"/>
                </a:schemeClr>
              </a:solidFill>
              <a:latin typeface="Arial" panose="020B0604020202020204" pitchFamily="34" charset="0"/>
              <a:cs typeface="Arial" panose="020B0604020202020204" pitchFamily="34" charset="0"/>
            </a:endParaRPr>
          </a:p>
          <a:p>
            <a:pPr marL="0" indent="0">
              <a:lnSpc>
                <a:spcPct val="100000"/>
              </a:lnSpc>
              <a:buNone/>
            </a:pPr>
            <a:endParaRPr lang="en-GB" sz="1400" noProof="0" dirty="0">
              <a:solidFill>
                <a:schemeClr val="tx2">
                  <a:lumMod val="90000"/>
                  <a:lumOff val="10000"/>
                </a:schemeClr>
              </a:solidFill>
              <a:latin typeface="Arial" panose="020B0604020202020204" pitchFamily="34" charset="0"/>
              <a:cs typeface="Arial" panose="020B0604020202020204" pitchFamily="34" charset="0"/>
            </a:endParaRPr>
          </a:p>
          <a:p>
            <a:pPr marL="0" indent="0">
              <a:lnSpc>
                <a:spcPct val="100000"/>
              </a:lnSpc>
              <a:buNone/>
            </a:pPr>
            <a:endParaRPr lang="en-GB" sz="1400" dirty="0">
              <a:solidFill>
                <a:schemeClr val="tx2">
                  <a:lumMod val="90000"/>
                  <a:lumOff val="10000"/>
                </a:schemeClr>
              </a:solidFill>
              <a:latin typeface="Arial" panose="020B0604020202020204" pitchFamily="34" charset="0"/>
              <a:cs typeface="Arial" panose="020B0604020202020204" pitchFamily="34" charset="0"/>
            </a:endParaRPr>
          </a:p>
          <a:p>
            <a:pPr marL="0" indent="0">
              <a:lnSpc>
                <a:spcPct val="100000"/>
              </a:lnSpc>
              <a:buNone/>
            </a:pPr>
            <a:endParaRPr lang="en-GB" sz="1400" noProof="0" dirty="0">
              <a:solidFill>
                <a:schemeClr val="tx2">
                  <a:lumMod val="90000"/>
                  <a:lumOff val="10000"/>
                </a:schemeClr>
              </a:solidFill>
              <a:latin typeface="Arial" panose="020B0604020202020204" pitchFamily="34" charset="0"/>
              <a:cs typeface="Arial" panose="020B0604020202020204" pitchFamily="34" charset="0"/>
            </a:endParaRPr>
          </a:p>
          <a:p>
            <a:pPr marL="0" indent="0">
              <a:lnSpc>
                <a:spcPct val="100000"/>
              </a:lnSpc>
              <a:buNone/>
            </a:pPr>
            <a:endParaRPr lang="en-GB" sz="1400" dirty="0">
              <a:solidFill>
                <a:schemeClr val="tx2">
                  <a:lumMod val="90000"/>
                  <a:lumOff val="10000"/>
                </a:schemeClr>
              </a:solidFill>
              <a:latin typeface="Arial" panose="020B0604020202020204" pitchFamily="34" charset="0"/>
              <a:cs typeface="Arial" panose="020B0604020202020204" pitchFamily="34" charset="0"/>
            </a:endParaRPr>
          </a:p>
          <a:p>
            <a:pPr marL="0" indent="0">
              <a:lnSpc>
                <a:spcPct val="100000"/>
              </a:lnSpc>
              <a:buNone/>
            </a:pPr>
            <a:endParaRPr lang="en-GB" sz="1400" noProof="0" dirty="0">
              <a:solidFill>
                <a:schemeClr val="tx2">
                  <a:lumMod val="90000"/>
                  <a:lumOff val="10000"/>
                </a:schemeClr>
              </a:solidFill>
              <a:latin typeface="Arial" panose="020B0604020202020204" pitchFamily="34" charset="0"/>
              <a:cs typeface="Arial" panose="020B0604020202020204" pitchFamily="34" charset="0"/>
            </a:endParaRPr>
          </a:p>
        </p:txBody>
      </p:sp>
      <p:grpSp>
        <p:nvGrpSpPr>
          <p:cNvPr id="19" name="Gruppo 18">
            <a:extLst>
              <a:ext uri="{FF2B5EF4-FFF2-40B4-BE49-F238E27FC236}">
                <a16:creationId xmlns:a16="http://schemas.microsoft.com/office/drawing/2014/main" id="{CBACCA4C-3F81-6827-F5F8-824B676A2CB1}"/>
              </a:ext>
            </a:extLst>
          </p:cNvPr>
          <p:cNvGrpSpPr/>
          <p:nvPr/>
        </p:nvGrpSpPr>
        <p:grpSpPr>
          <a:xfrm>
            <a:off x="2335864" y="3804336"/>
            <a:ext cx="7419474" cy="1772654"/>
            <a:chOff x="2335864" y="3804336"/>
            <a:chExt cx="7419474" cy="1772654"/>
          </a:xfrm>
        </p:grpSpPr>
        <p:sp>
          <p:nvSpPr>
            <p:cNvPr id="6" name="Rettangolo con angoli arrotondati 5">
              <a:extLst>
                <a:ext uri="{FF2B5EF4-FFF2-40B4-BE49-F238E27FC236}">
                  <a16:creationId xmlns:a16="http://schemas.microsoft.com/office/drawing/2014/main" id="{60D7AB39-3597-2714-F6AC-4CC33818F7E5}"/>
                </a:ext>
              </a:extLst>
            </p:cNvPr>
            <p:cNvSpPr/>
            <p:nvPr/>
          </p:nvSpPr>
          <p:spPr>
            <a:xfrm>
              <a:off x="2335864" y="3804337"/>
              <a:ext cx="2269958" cy="1772653"/>
            </a:xfrm>
            <a:prstGeom prst="roundRect">
              <a:avLst/>
            </a:prstGeom>
            <a:noFill/>
            <a:ln w="57150">
              <a:solidFill>
                <a:schemeClr val="tx2">
                  <a:lumMod val="75000"/>
                  <a:lumOff val="2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b="1" dirty="0">
                <a:solidFill>
                  <a:schemeClr val="tx2">
                    <a:lumMod val="90000"/>
                    <a:lumOff val="10000"/>
                  </a:schemeClr>
                </a:solidFill>
              </a:endParaRPr>
            </a:p>
            <a:p>
              <a:pPr algn="ctr"/>
              <a:endParaRPr lang="it-IT" b="1" dirty="0">
                <a:solidFill>
                  <a:schemeClr val="tx2">
                    <a:lumMod val="90000"/>
                    <a:lumOff val="10000"/>
                  </a:schemeClr>
                </a:solidFill>
              </a:endParaRPr>
            </a:p>
            <a:p>
              <a:pPr algn="ctr"/>
              <a:r>
                <a:rPr lang="it-IT" b="1" dirty="0">
                  <a:solidFill>
                    <a:schemeClr val="tx2">
                      <a:lumMod val="90000"/>
                      <a:lumOff val="10000"/>
                    </a:schemeClr>
                  </a:solidFill>
                </a:rPr>
                <a:t>OCCUPATIONS</a:t>
              </a:r>
            </a:p>
          </p:txBody>
        </p:sp>
        <p:sp>
          <p:nvSpPr>
            <p:cNvPr id="7" name="Rettangolo con angoli arrotondati 6">
              <a:extLst>
                <a:ext uri="{FF2B5EF4-FFF2-40B4-BE49-F238E27FC236}">
                  <a16:creationId xmlns:a16="http://schemas.microsoft.com/office/drawing/2014/main" id="{78D4E7C4-FEEF-EFF2-55C3-4F9F82CEB17C}"/>
                </a:ext>
              </a:extLst>
            </p:cNvPr>
            <p:cNvSpPr/>
            <p:nvPr/>
          </p:nvSpPr>
          <p:spPr>
            <a:xfrm>
              <a:off x="4910622" y="3804336"/>
              <a:ext cx="2269958" cy="1772653"/>
            </a:xfrm>
            <a:prstGeom prst="roundRect">
              <a:avLst/>
            </a:prstGeom>
            <a:noFill/>
            <a:ln w="57150">
              <a:solidFill>
                <a:schemeClr val="tx2">
                  <a:lumMod val="75000"/>
                  <a:lumOff val="2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b="1" dirty="0">
                <a:solidFill>
                  <a:schemeClr val="tx2">
                    <a:lumMod val="90000"/>
                    <a:lumOff val="10000"/>
                  </a:schemeClr>
                </a:solidFill>
              </a:endParaRPr>
            </a:p>
            <a:p>
              <a:pPr algn="ctr"/>
              <a:endParaRPr lang="it-IT" b="1" dirty="0">
                <a:solidFill>
                  <a:schemeClr val="tx2">
                    <a:lumMod val="90000"/>
                    <a:lumOff val="10000"/>
                  </a:schemeClr>
                </a:solidFill>
              </a:endParaRPr>
            </a:p>
            <a:p>
              <a:pPr algn="ctr"/>
              <a:r>
                <a:rPr lang="it-IT" b="1" dirty="0">
                  <a:solidFill>
                    <a:schemeClr val="tx2">
                      <a:lumMod val="90000"/>
                      <a:lumOff val="10000"/>
                    </a:schemeClr>
                  </a:solidFill>
                </a:rPr>
                <a:t>SKILLS</a:t>
              </a:r>
            </a:p>
          </p:txBody>
        </p:sp>
        <p:sp>
          <p:nvSpPr>
            <p:cNvPr id="9" name="Rettangolo con angoli arrotondati 8">
              <a:extLst>
                <a:ext uri="{FF2B5EF4-FFF2-40B4-BE49-F238E27FC236}">
                  <a16:creationId xmlns:a16="http://schemas.microsoft.com/office/drawing/2014/main" id="{1595CB45-B0F3-E3F4-7D99-D1661FA92980}"/>
                </a:ext>
              </a:extLst>
            </p:cNvPr>
            <p:cNvSpPr/>
            <p:nvPr/>
          </p:nvSpPr>
          <p:spPr>
            <a:xfrm>
              <a:off x="7485380" y="3804336"/>
              <a:ext cx="2269958" cy="1772653"/>
            </a:xfrm>
            <a:prstGeom prst="roundRect">
              <a:avLst/>
            </a:prstGeom>
            <a:noFill/>
            <a:ln w="57150">
              <a:solidFill>
                <a:schemeClr val="tx2">
                  <a:lumMod val="75000"/>
                  <a:lumOff val="2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b="1" dirty="0">
                <a:solidFill>
                  <a:schemeClr val="tx2">
                    <a:lumMod val="90000"/>
                    <a:lumOff val="10000"/>
                  </a:schemeClr>
                </a:solidFill>
              </a:endParaRPr>
            </a:p>
            <a:p>
              <a:pPr algn="ctr"/>
              <a:endParaRPr lang="it-IT" b="1" dirty="0">
                <a:solidFill>
                  <a:schemeClr val="tx2">
                    <a:lumMod val="90000"/>
                    <a:lumOff val="10000"/>
                  </a:schemeClr>
                </a:solidFill>
              </a:endParaRPr>
            </a:p>
            <a:p>
              <a:pPr algn="ctr"/>
              <a:r>
                <a:rPr lang="it-IT" b="1" dirty="0">
                  <a:solidFill>
                    <a:schemeClr val="tx2">
                      <a:lumMod val="90000"/>
                      <a:lumOff val="10000"/>
                    </a:schemeClr>
                  </a:solidFill>
                </a:rPr>
                <a:t>QUALIFICATIONS</a:t>
              </a:r>
            </a:p>
          </p:txBody>
        </p:sp>
        <p:pic>
          <p:nvPicPr>
            <p:cNvPr id="13" name="Elemento grafico 12" descr="Valigetta contorno">
              <a:extLst>
                <a:ext uri="{FF2B5EF4-FFF2-40B4-BE49-F238E27FC236}">
                  <a16:creationId xmlns:a16="http://schemas.microsoft.com/office/drawing/2014/main" id="{6E884344-E722-A9F4-35AE-C6F3E8345112}"/>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3013643" y="3947542"/>
              <a:ext cx="914400" cy="914400"/>
            </a:xfrm>
            <a:prstGeom prst="rect">
              <a:avLst/>
            </a:prstGeom>
          </p:spPr>
        </p:pic>
        <p:pic>
          <p:nvPicPr>
            <p:cNvPr id="15" name="Elemento grafico 14" descr="Lampadina contorno">
              <a:extLst>
                <a:ext uri="{FF2B5EF4-FFF2-40B4-BE49-F238E27FC236}">
                  <a16:creationId xmlns:a16="http://schemas.microsoft.com/office/drawing/2014/main" id="{494C2650-B970-B00D-8B9F-70E98AD512EA}"/>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5588401" y="3936683"/>
              <a:ext cx="914400" cy="914400"/>
            </a:xfrm>
            <a:prstGeom prst="rect">
              <a:avLst/>
            </a:prstGeom>
          </p:spPr>
        </p:pic>
        <p:pic>
          <p:nvPicPr>
            <p:cNvPr id="17" name="Elemento grafico 16" descr="Barra multifunzione contorno">
              <a:extLst>
                <a:ext uri="{FF2B5EF4-FFF2-40B4-BE49-F238E27FC236}">
                  <a16:creationId xmlns:a16="http://schemas.microsoft.com/office/drawing/2014/main" id="{521A5EF1-CEAF-5C36-BD6E-006156F8C79B}"/>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8163159" y="3936683"/>
              <a:ext cx="914400" cy="914400"/>
            </a:xfrm>
            <a:prstGeom prst="rect">
              <a:avLst/>
            </a:prstGeom>
          </p:spPr>
        </p:pic>
      </p:grpSp>
      <p:sp>
        <p:nvSpPr>
          <p:cNvPr id="18" name="Titolo 1">
            <a:extLst>
              <a:ext uri="{FF2B5EF4-FFF2-40B4-BE49-F238E27FC236}">
                <a16:creationId xmlns:a16="http://schemas.microsoft.com/office/drawing/2014/main" id="{CCAB3AE9-AEF5-3B3B-E23C-CB38CAC17877}"/>
              </a:ext>
            </a:extLst>
          </p:cNvPr>
          <p:cNvSpPr>
            <a:spLocks noGrp="1"/>
          </p:cNvSpPr>
          <p:nvPr>
            <p:ph type="title"/>
          </p:nvPr>
        </p:nvSpPr>
        <p:spPr>
          <a:xfrm>
            <a:off x="838200" y="365125"/>
            <a:ext cx="10515600" cy="585053"/>
          </a:xfrm>
        </p:spPr>
        <p:txBody>
          <a:bodyPr>
            <a:normAutofit fontScale="90000"/>
          </a:bodyPr>
          <a:lstStyle/>
          <a:p>
            <a:r>
              <a:rPr lang="en-GB" sz="3600" dirty="0">
                <a:solidFill>
                  <a:srgbClr val="0069B8"/>
                </a:solidFill>
                <a:latin typeface="Arial" panose="020B0604020202020204" pitchFamily="34" charset="0"/>
                <a:cs typeface="Arial" panose="020B0604020202020204" pitchFamily="34" charset="0"/>
              </a:rPr>
              <a:t>WHAT IT IS</a:t>
            </a:r>
            <a:endParaRPr lang="en-GB" sz="3600" noProof="0" dirty="0">
              <a:solidFill>
                <a:srgbClr val="0069B8"/>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541324215"/>
      </p:ext>
    </p:extLst>
  </p:cSld>
  <p:clrMapOvr>
    <a:masterClrMapping/>
  </p:clrMapOvr>
</p:sld>
</file>

<file path=ppt/theme/theme1.xml><?xml version="1.0" encoding="utf-8"?>
<a:theme xmlns:a="http://schemas.openxmlformats.org/drawingml/2006/main" name="Personalizza struttur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Tema di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2462</TotalTime>
  <Words>3248</Words>
  <Application>Microsoft Office PowerPoint</Application>
  <PresentationFormat>Widescreen</PresentationFormat>
  <Paragraphs>331</Paragraphs>
  <Slides>28</Slides>
  <Notes>1</Notes>
  <HiddenSlides>0</HiddenSlides>
  <MMClips>0</MMClips>
  <ScaleCrop>false</ScaleCrop>
  <HeadingPairs>
    <vt:vector size="6" baseType="variant">
      <vt:variant>
        <vt:lpstr>Caratteri utilizzati</vt:lpstr>
      </vt:variant>
      <vt:variant>
        <vt:i4>4</vt:i4>
      </vt:variant>
      <vt:variant>
        <vt:lpstr>Tema</vt:lpstr>
      </vt:variant>
      <vt:variant>
        <vt:i4>2</vt:i4>
      </vt:variant>
      <vt:variant>
        <vt:lpstr>Titoli diapositive</vt:lpstr>
      </vt:variant>
      <vt:variant>
        <vt:i4>28</vt:i4>
      </vt:variant>
    </vt:vector>
  </HeadingPairs>
  <TitlesOfParts>
    <vt:vector size="34" baseType="lpstr">
      <vt:lpstr>Aptos</vt:lpstr>
      <vt:lpstr>Aptos Display</vt:lpstr>
      <vt:lpstr>Arial</vt:lpstr>
      <vt:lpstr>Courier New</vt:lpstr>
      <vt:lpstr>Personalizza struttura</vt:lpstr>
      <vt:lpstr>Tema di Office</vt:lpstr>
      <vt:lpstr>D2.4 Training &amp; Tools: EQAVET, EQF, Cedefop, ESCO, EDCL</vt:lpstr>
      <vt:lpstr>CONTENTS &amp; LEARNING OUTCOMES</vt:lpstr>
      <vt:lpstr>EQAVET</vt:lpstr>
      <vt:lpstr>WHAT IT IS</vt:lpstr>
      <vt:lpstr>WHAT IT IS FOR</vt:lpstr>
      <vt:lpstr>HOW IT IS USED</vt:lpstr>
      <vt:lpstr>WHAT BENEFITS IT PROVIDES</vt:lpstr>
      <vt:lpstr>ESCO</vt:lpstr>
      <vt:lpstr>WHAT IT IS</vt:lpstr>
      <vt:lpstr>WHAT IT IS FOR</vt:lpstr>
      <vt:lpstr>HOW IT IS USED</vt:lpstr>
      <vt:lpstr>WHAT BENEFITS IT PROVIDES</vt:lpstr>
      <vt:lpstr>EQF</vt:lpstr>
      <vt:lpstr>WHAT IT IS</vt:lpstr>
      <vt:lpstr>WHAT IT IS FOR</vt:lpstr>
      <vt:lpstr>HOW IT IS USED</vt:lpstr>
      <vt:lpstr>WHAT BENEFITS IT PROVIDES</vt:lpstr>
      <vt:lpstr>CEDEFOP</vt:lpstr>
      <vt:lpstr>WHAT IT IS</vt:lpstr>
      <vt:lpstr>WHAT IT IS FOR</vt:lpstr>
      <vt:lpstr>HOW IT IS USED</vt:lpstr>
      <vt:lpstr>WHAT BENEFITS IT PROVIDES</vt:lpstr>
      <vt:lpstr>EUROPEAN DIGITAL CREDENTIALS</vt:lpstr>
      <vt:lpstr>WHAT IT IS</vt:lpstr>
      <vt:lpstr>WHAT IT IS FOR</vt:lpstr>
      <vt:lpstr>HOW IT IS USED</vt:lpstr>
      <vt:lpstr>WHAT BENEFITS IT PROVIDES</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Francesca Paolini</dc:creator>
  <cp:lastModifiedBy>Francesca Paolini</cp:lastModifiedBy>
  <cp:revision>56</cp:revision>
  <dcterms:created xsi:type="dcterms:W3CDTF">2025-08-29T18:07:01Z</dcterms:created>
  <dcterms:modified xsi:type="dcterms:W3CDTF">2025-12-31T14:13:48Z</dcterms:modified>
</cp:coreProperties>
</file>