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81" r:id="rId3"/>
    <p:sldId id="257" r:id="rId4"/>
    <p:sldId id="260" r:id="rId5"/>
    <p:sldId id="274" r:id="rId6"/>
    <p:sldId id="275" r:id="rId7"/>
    <p:sldId id="277" r:id="rId8"/>
    <p:sldId id="278" r:id="rId9"/>
    <p:sldId id="279" r:id="rId10"/>
    <p:sldId id="262" r:id="rId11"/>
    <p:sldId id="282" r:id="rId12"/>
    <p:sldId id="273" r:id="rId13"/>
  </p:sldIdLst>
  <p:sldSz cx="18288000" cy="10287000"/>
  <p:notesSz cx="6858000" cy="9144000"/>
  <p:embeddedFontLst>
    <p:embeddedFont>
      <p:font typeface="Aptos Bold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07BD5C54-4433-436C-9825-547161F5DBF4}">
          <p14:sldIdLst>
            <p14:sldId id="256"/>
            <p14:sldId id="281"/>
            <p14:sldId id="257"/>
            <p14:sldId id="260"/>
            <p14:sldId id="274"/>
            <p14:sldId id="275"/>
            <p14:sldId id="277"/>
            <p14:sldId id="278"/>
            <p14:sldId id="279"/>
            <p14:sldId id="262"/>
            <p14:sldId id="282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22" autoAdjust="0"/>
  </p:normalViewPr>
  <p:slideViewPr>
    <p:cSldViewPr>
      <p:cViewPr varScale="1">
        <p:scale>
          <a:sx n="39" d="100"/>
          <a:sy n="39" d="100"/>
        </p:scale>
        <p:origin x="95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6628210" y="591910"/>
            <a:ext cx="5031581" cy="4284674"/>
            <a:chOff x="0" y="0"/>
            <a:chExt cx="6708774" cy="571289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708775" cy="5712841"/>
            </a:xfrm>
            <a:custGeom>
              <a:avLst/>
              <a:gdLst/>
              <a:ahLst/>
              <a:cxnLst/>
              <a:rect l="l" t="t" r="r" b="b"/>
              <a:pathLst>
                <a:path w="6708775" h="5712841">
                  <a:moveTo>
                    <a:pt x="0" y="0"/>
                  </a:moveTo>
                  <a:lnTo>
                    <a:pt x="6708775" y="0"/>
                  </a:lnTo>
                  <a:lnTo>
                    <a:pt x="6708775" y="5712841"/>
                  </a:lnTo>
                  <a:lnTo>
                    <a:pt x="0" y="5712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b="-3"/>
              </a:stretch>
            </a:blip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8352490" y="5111591"/>
            <a:ext cx="2154521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r>
              <a:rPr lang="en-US" sz="27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101183228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510613" y="5803951"/>
            <a:ext cx="9838275" cy="714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59"/>
              </a:lnSpc>
            </a:pPr>
            <a:r>
              <a:rPr lang="en-US" sz="4800" b="1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WP2 Capacity Building Programme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4671973" y="6889830"/>
            <a:ext cx="9515553" cy="13209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84"/>
              </a:lnSpc>
            </a:pPr>
            <a:r>
              <a:rPr lang="en-US" sz="4800" b="1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D2.3 Training Module on PTSD Awareness and Response in VET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12" name="Group 12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6" name="Group 16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7" name="Freeform 17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83000" y="1028700"/>
            <a:ext cx="15773400" cy="1988345"/>
            <a:chOff x="0" y="0"/>
            <a:chExt cx="210312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Exercise - Action Planning: My Next Step</a:t>
              </a:r>
            </a:p>
            <a:p>
              <a:pPr algn="l">
                <a:lnSpc>
                  <a:spcPts val="5832"/>
                </a:lnSpc>
              </a:pPr>
              <a:endParaRPr lang="en-US" sz="5400" dirty="0">
                <a:solidFill>
                  <a:srgbClr val="0069B8"/>
                </a:solidFill>
                <a:latin typeface="Aptos"/>
                <a:ea typeface="Aptos"/>
                <a:cs typeface="Aptos"/>
                <a:sym typeface="Aptos"/>
              </a:endParaRP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2712083"/>
            <a:ext cx="16206714" cy="25145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Reflect and write down at least one of the following: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One change I will implement in my classroom or workplace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One colleague I can discuss trauma-informed practices with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One action I will take to protect my own mental wellbeing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83000" y="1028700"/>
            <a:ext cx="15773400" cy="1988345"/>
            <a:chOff x="0" y="0"/>
            <a:chExt cx="210312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To sum up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2712083"/>
            <a:ext cx="16206714" cy="31557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Immediate responses should focus on safety and regulation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Simple grounding techniques can be highly effective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Referral pathways protect both students and educators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Trauma-informed practice is a shared responsibility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•	Educator wellbeing is a core component of trauma-informed systems</a:t>
            </a:r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58C7C8DC-9CBC-4311-99C4-05067D4B2ACA}"/>
              </a:ext>
            </a:extLst>
          </p:cNvPr>
          <p:cNvSpPr/>
          <p:nvPr/>
        </p:nvSpPr>
        <p:spPr>
          <a:xfrm>
            <a:off x="8715510" y="6865260"/>
            <a:ext cx="856980" cy="856980"/>
          </a:xfrm>
          <a:custGeom>
            <a:avLst/>
            <a:gdLst/>
            <a:ahLst/>
            <a:cxnLst/>
            <a:rect l="l" t="t" r="r" b="b"/>
            <a:pathLst>
              <a:path w="856980" h="856980">
                <a:moveTo>
                  <a:pt x="0" y="0"/>
                </a:moveTo>
                <a:lnTo>
                  <a:pt x="856980" y="0"/>
                </a:lnTo>
                <a:lnTo>
                  <a:pt x="856980" y="856980"/>
                </a:lnTo>
                <a:lnTo>
                  <a:pt x="0" y="85698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BF4FA441-480A-4B4A-A5C5-C95C265049F2}"/>
              </a:ext>
            </a:extLst>
          </p:cNvPr>
          <p:cNvSpPr txBox="1"/>
          <p:nvPr/>
        </p:nvSpPr>
        <p:spPr>
          <a:xfrm>
            <a:off x="4260088" y="7760340"/>
            <a:ext cx="9822124" cy="8473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347"/>
              </a:lnSpc>
              <a:spcBef>
                <a:spcPct val="0"/>
              </a:spcBef>
            </a:pPr>
            <a:r>
              <a:rPr lang="en-US" sz="3099" b="1" dirty="0">
                <a:solidFill>
                  <a:srgbClr val="0069B8"/>
                </a:solidFill>
                <a:latin typeface="Aptos Bold"/>
                <a:ea typeface="Aptos Bold"/>
                <a:cs typeface="Aptos Bold"/>
                <a:sym typeface="Aptos Bold"/>
              </a:rPr>
              <a:t>VET institutions can become more than places of learning, but spaces of recovery and resilience</a:t>
            </a:r>
          </a:p>
        </p:txBody>
      </p:sp>
    </p:spTree>
    <p:extLst>
      <p:ext uri="{BB962C8B-B14F-4D97-AF65-F5344CB8AC3E}">
        <p14:creationId xmlns:p14="http://schemas.microsoft.com/office/powerpoint/2010/main" val="59202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6628210" y="591910"/>
            <a:ext cx="5031581" cy="4284674"/>
            <a:chOff x="0" y="0"/>
            <a:chExt cx="6708774" cy="571289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708775" cy="5712841"/>
            </a:xfrm>
            <a:custGeom>
              <a:avLst/>
              <a:gdLst/>
              <a:ahLst/>
              <a:cxnLst/>
              <a:rect l="l" t="t" r="r" b="b"/>
              <a:pathLst>
                <a:path w="6708775" h="5712841">
                  <a:moveTo>
                    <a:pt x="0" y="0"/>
                  </a:moveTo>
                  <a:lnTo>
                    <a:pt x="6708775" y="0"/>
                  </a:lnTo>
                  <a:lnTo>
                    <a:pt x="6708775" y="5712841"/>
                  </a:lnTo>
                  <a:lnTo>
                    <a:pt x="0" y="5712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b="-3"/>
              </a:stretch>
            </a:blip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8352490" y="5111591"/>
            <a:ext cx="2154521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r>
              <a:rPr lang="en-US" sz="27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101183228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510613" y="5803951"/>
            <a:ext cx="9838275" cy="714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59"/>
              </a:lnSpc>
            </a:pPr>
            <a:r>
              <a:rPr lang="en-US" sz="4800" b="1" dirty="0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WP2 Capacity Building </a:t>
            </a:r>
            <a:r>
              <a:rPr lang="en-US" sz="4800" b="1" dirty="0" err="1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Programme</a:t>
            </a:r>
            <a:endParaRPr lang="en-US" sz="4800" b="1" dirty="0">
              <a:solidFill>
                <a:srgbClr val="0070C0"/>
              </a:solidFill>
              <a:latin typeface="Aptos Bold"/>
              <a:ea typeface="Aptos Bold"/>
              <a:cs typeface="Aptos Bold"/>
              <a:sym typeface="Aptos Bold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4671973" y="6889830"/>
            <a:ext cx="9515553" cy="6637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84"/>
              </a:lnSpc>
            </a:pPr>
            <a:r>
              <a:rPr lang="en-US" sz="4800" b="1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Thank you!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12" name="Group 12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6" name="Group 16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7" name="Freeform 17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6568213" y="822154"/>
            <a:ext cx="5031581" cy="4284674"/>
            <a:chOff x="0" y="0"/>
            <a:chExt cx="6708774" cy="571289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708775" cy="5712841"/>
            </a:xfrm>
            <a:custGeom>
              <a:avLst/>
              <a:gdLst/>
              <a:ahLst/>
              <a:cxnLst/>
              <a:rect l="l" t="t" r="r" b="b"/>
              <a:pathLst>
                <a:path w="6708775" h="5712841">
                  <a:moveTo>
                    <a:pt x="0" y="0"/>
                  </a:moveTo>
                  <a:lnTo>
                    <a:pt x="6708775" y="0"/>
                  </a:lnTo>
                  <a:lnTo>
                    <a:pt x="6708775" y="5712841"/>
                  </a:lnTo>
                  <a:lnTo>
                    <a:pt x="0" y="5712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b="-3"/>
              </a:stretch>
            </a:blip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112305" y="5981700"/>
            <a:ext cx="16063387" cy="2215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59"/>
              </a:lnSpc>
            </a:pPr>
            <a:r>
              <a:rPr lang="en-US" sz="4800" b="1" dirty="0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Responding to Distress</a:t>
            </a:r>
          </a:p>
          <a:p>
            <a:pPr algn="ctr">
              <a:lnSpc>
                <a:spcPts val="5759"/>
              </a:lnSpc>
            </a:pPr>
            <a:r>
              <a:rPr lang="en-US" sz="4800" b="1" dirty="0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and</a:t>
            </a:r>
          </a:p>
          <a:p>
            <a:pPr algn="ctr">
              <a:lnSpc>
                <a:spcPts val="5759"/>
              </a:lnSpc>
            </a:pPr>
            <a:r>
              <a:rPr lang="en-US" sz="4800" b="1" dirty="0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Building a Trauma-Informed Culture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12" name="Group 12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6" name="Group 16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7" name="Freeform 17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2190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28700" y="1028700"/>
            <a:ext cx="7886700" cy="1507332"/>
            <a:chOff x="0" y="0"/>
            <a:chExt cx="10515600" cy="200977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0515600" cy="2009776"/>
            </a:xfrm>
            <a:custGeom>
              <a:avLst/>
              <a:gdLst/>
              <a:ahLst/>
              <a:cxnLst/>
              <a:rect l="l" t="t" r="r" b="b"/>
              <a:pathLst>
                <a:path w="10515600" h="2009776">
                  <a:moveTo>
                    <a:pt x="0" y="0"/>
                  </a:moveTo>
                  <a:lnTo>
                    <a:pt x="10515600" y="0"/>
                  </a:lnTo>
                  <a:lnTo>
                    <a:pt x="10515600" y="2009776"/>
                  </a:lnTo>
                  <a:lnTo>
                    <a:pt x="0" y="200977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66675"/>
              <a:ext cx="10515600" cy="1943101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6155"/>
                </a:lnSpc>
              </a:pPr>
              <a:r>
                <a:rPr lang="en-US" sz="5699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Learning outcomes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2895494"/>
            <a:ext cx="15590520" cy="3796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59"/>
              </a:lnSpc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At the end of this training, you will be able to:</a:t>
            </a:r>
          </a:p>
          <a:p>
            <a:pPr algn="l">
              <a:lnSpc>
                <a:spcPts val="4959"/>
              </a:lnSpc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Respond appropriately to signs of acute distress in the classroom</a:t>
            </a: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Apply simple, low-intensity grounding strategies</a:t>
            </a: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Understand the importance of referral pathways</a:t>
            </a: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Recognize the role of institutional and staff wellbeing in trauma-informed </a:t>
            </a:r>
            <a:r>
              <a:rPr lang="en-US" sz="3099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educatiom</a:t>
            </a: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28700" y="358059"/>
            <a:ext cx="15773400" cy="1988345"/>
            <a:chOff x="0" y="0"/>
            <a:chExt cx="210312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When Immediate Response Is Needed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99492" y="2095500"/>
            <a:ext cx="16206714" cy="572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Some situations require immediate attention, such as: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 student experiencing intense anxiety or emotional overload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Sudden shutdown, freezing, or dissociation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Visible agitation or loss of emotional control</a:t>
            </a: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In these moments, the educator’s role is not to investigate, but to: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Reduce distress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Restore safety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Maintain a supportive learning environment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32593" y="349240"/>
            <a:ext cx="15773400" cy="1988345"/>
            <a:chOff x="0" y="0"/>
            <a:chExt cx="210312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Principles of Immediate Trauma-Informed Response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99492" y="2380448"/>
            <a:ext cx="16206714" cy="5079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If immediate response is needed, it is important to remember that t</a:t>
            </a: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he aim is to help the student regain regulation, not to obtain explanations or disclosures.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</a:p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Effective responses include:</a:t>
            </a: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Calm and regulated</a:t>
            </a: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Non-judgmental</a:t>
            </a: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Focused on the present moment</a:t>
            </a:r>
          </a:p>
          <a:p>
            <a:pPr marL="737711" lvl="1" indent="-457200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Respectful of the student’s autonomy</a:t>
            </a:r>
          </a:p>
        </p:txBody>
      </p:sp>
    </p:spTree>
    <p:extLst>
      <p:ext uri="{BB962C8B-B14F-4D97-AF65-F5344CB8AC3E}">
        <p14:creationId xmlns:p14="http://schemas.microsoft.com/office/powerpoint/2010/main" val="1688482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028700" y="408066"/>
            <a:ext cx="15773400" cy="1945482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0069B8"/>
                </a:solidFill>
                <a:latin typeface="Aptos"/>
                <a:ea typeface="Aptos"/>
                <a:cs typeface="Aptos"/>
                <a:sym typeface="Aptos"/>
              </a:rPr>
              <a:t>Grounding Strategies and time to regulate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028700" y="2247900"/>
            <a:ext cx="16206714" cy="70029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In moments of distress, the aim is to prevent symptomatic escalation and support emotional regulation. To avoid drawing attention to the student in need, educators can: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Offer a short break without questioning its necessity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Allow students to step outside or sit quietly during activities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Adapt expectations temporarily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Guide </a:t>
            </a:r>
            <a:r>
              <a:rPr lang="en-US" sz="3099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group grounding </a:t>
            </a: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techniques, such as box breathing and sensory grounding</a:t>
            </a:r>
          </a:p>
          <a:p>
            <a:pPr algn="l">
              <a:lnSpc>
                <a:spcPts val="4959"/>
              </a:lnSpc>
              <a:spcBef>
                <a:spcPct val="0"/>
              </a:spcBef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These strategies are brief and can be beneficial to the whole classroom, allowing students to bring attention back to the present, reduce emotional intensity, and improve focus.</a:t>
            </a:r>
          </a:p>
          <a:p>
            <a:pPr algn="l">
              <a:lnSpc>
                <a:spcPts val="4959"/>
              </a:lnSpc>
              <a:spcBef>
                <a:spcPct val="0"/>
              </a:spcBef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l">
              <a:lnSpc>
                <a:spcPts val="4959"/>
              </a:lnSpc>
              <a:spcBef>
                <a:spcPct val="0"/>
              </a:spcBef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870141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770284" y="495300"/>
            <a:ext cx="15773400" cy="1945482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0069B8"/>
                </a:solidFill>
                <a:latin typeface="Aptos"/>
                <a:ea typeface="Aptos"/>
                <a:cs typeface="Aptos"/>
                <a:sym typeface="Aptos"/>
              </a:rPr>
              <a:t>Knowing When and How to Refer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99492" y="2040968"/>
            <a:ext cx="16206714" cy="5079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Educators are not expected to manage trauma alone and educational should provide clear referral pathways to mental health or support services, either internal or external.</a:t>
            </a:r>
          </a:p>
          <a:p>
            <a:pPr algn="l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Referral is appropriate when: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Distress is frequent or intense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The student’s functioning is significantly affected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Safety concerns emerge</a:t>
            </a: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The student </a:t>
            </a: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directly asks for a reference</a:t>
            </a: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4119893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028700" y="408066"/>
            <a:ext cx="15773400" cy="1945482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0069B8"/>
                </a:solidFill>
                <a:latin typeface="Aptos"/>
                <a:ea typeface="Aptos"/>
                <a:cs typeface="Aptos"/>
                <a:sym typeface="Aptos"/>
              </a:rPr>
              <a:t>Caring for Educators and Staff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99492" y="2040968"/>
            <a:ext cx="16206714" cy="5079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Working with distressed students can be emotionally demanding and supporting staff wellbeing is essential for sustainable trauma-informed practice.</a:t>
            </a:r>
          </a:p>
          <a:p>
            <a:pPr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Educators should: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Recognize their own stress signals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Set boundaries between work and personal life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Seek peer support and supervision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Engage in regular self-care practices</a:t>
            </a:r>
          </a:p>
        </p:txBody>
      </p:sp>
    </p:spTree>
    <p:extLst>
      <p:ext uri="{BB962C8B-B14F-4D97-AF65-F5344CB8AC3E}">
        <p14:creationId xmlns:p14="http://schemas.microsoft.com/office/powerpoint/2010/main" val="2554340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49236" y="431083"/>
            <a:ext cx="15849156" cy="2024078"/>
            <a:chOff x="-178352" y="-796822"/>
            <a:chExt cx="21132209" cy="2698770"/>
          </a:xfrm>
        </p:grpSpPr>
        <p:sp>
          <p:nvSpPr>
            <p:cNvPr id="15" name="Freeform 15"/>
            <p:cNvSpPr/>
            <p:nvPr/>
          </p:nvSpPr>
          <p:spPr>
            <a:xfrm>
              <a:off x="-77343" y="-749178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-178352" y="-796822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Trauma-Informed Communication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99492" y="2032531"/>
            <a:ext cx="16206714" cy="63617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Communication plays a key role in emotional safety and can convey both triggers and safety.</a:t>
            </a: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To adopt a </a:t>
            </a:r>
            <a:r>
              <a:rPr lang="en-US" sz="3099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tauma</a:t>
            </a: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-informed communication :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Use calm, clear, and respectful language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Avoid sudden exclamations and/or voice raises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Avoid intrusive questions or forced disclosure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Give instructions in a structured and transparent way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Offer choices instead of commands</a:t>
            </a: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The goal is to reduce perceived threat and increase trust.</a:t>
            </a:r>
          </a:p>
        </p:txBody>
      </p:sp>
    </p:spTree>
    <p:extLst>
      <p:ext uri="{BB962C8B-B14F-4D97-AF65-F5344CB8AC3E}">
        <p14:creationId xmlns:p14="http://schemas.microsoft.com/office/powerpoint/2010/main" val="179616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1947</Words>
  <Application>Microsoft Office PowerPoint</Application>
  <PresentationFormat>Niestandardowy</PresentationFormat>
  <Paragraphs>141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Aptos Bold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20250929 MIND Template.pptx</dc:title>
  <dc:creator>Erika</dc:creator>
  <cp:lastModifiedBy>Renata Jankowska-Zielińska</cp:lastModifiedBy>
  <cp:revision>14</cp:revision>
  <dcterms:created xsi:type="dcterms:W3CDTF">2006-08-16T00:00:00Z</dcterms:created>
  <dcterms:modified xsi:type="dcterms:W3CDTF">2026-03-26T11:23:51Z</dcterms:modified>
  <dc:identifier>DAG2-RlTM58</dc:identifier>
</cp:coreProperties>
</file>