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81" r:id="rId3"/>
    <p:sldId id="257" r:id="rId4"/>
    <p:sldId id="260" r:id="rId5"/>
    <p:sldId id="274" r:id="rId6"/>
    <p:sldId id="275" r:id="rId7"/>
    <p:sldId id="277" r:id="rId8"/>
    <p:sldId id="278" r:id="rId9"/>
    <p:sldId id="279" r:id="rId10"/>
    <p:sldId id="262" r:id="rId11"/>
    <p:sldId id="282" r:id="rId12"/>
    <p:sldId id="273" r:id="rId13"/>
  </p:sldIdLst>
  <p:sldSz cx="18288000" cy="10287000"/>
  <p:notesSz cx="6858000" cy="9144000"/>
  <p:embeddedFontLst>
    <p:embeddedFont>
      <p:font typeface="Aptos Bold" panose="020B0604020202020204" charset="0"/>
      <p:regular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zione predefinita" id="{07BD5C54-4433-436C-9825-547161F5DBF4}">
          <p14:sldIdLst>
            <p14:sldId id="256"/>
            <p14:sldId id="281"/>
            <p14:sldId id="257"/>
            <p14:sldId id="260"/>
            <p14:sldId id="274"/>
            <p14:sldId id="275"/>
            <p14:sldId id="277"/>
            <p14:sldId id="278"/>
            <p14:sldId id="279"/>
            <p14:sldId id="262"/>
            <p14:sldId id="282"/>
            <p14:sldId id="27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39" d="100"/>
          <a:sy n="39" d="100"/>
        </p:scale>
        <p:origin x="940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 noChangeAspect="1"/>
          </p:cNvGrpSpPr>
          <p:nvPr/>
        </p:nvGrpSpPr>
        <p:grpSpPr>
          <a:xfrm>
            <a:off x="6628210" y="591910"/>
            <a:ext cx="5031581" cy="4284674"/>
            <a:chOff x="0" y="0"/>
            <a:chExt cx="6708774" cy="5712898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708775" cy="5712841"/>
            </a:xfrm>
            <a:custGeom>
              <a:avLst/>
              <a:gdLst/>
              <a:ahLst/>
              <a:cxnLst/>
              <a:rect l="l" t="t" r="r" b="b"/>
              <a:pathLst>
                <a:path w="6708775" h="5712841">
                  <a:moveTo>
                    <a:pt x="0" y="0"/>
                  </a:moveTo>
                  <a:lnTo>
                    <a:pt x="6708775" y="0"/>
                  </a:lnTo>
                  <a:lnTo>
                    <a:pt x="6708775" y="5712841"/>
                  </a:lnTo>
                  <a:lnTo>
                    <a:pt x="0" y="57128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b="-3"/>
              </a:stretch>
            </a:blipFill>
          </p:spPr>
          <p:txBody>
            <a:bodyPr/>
            <a:lstStyle/>
            <a:p>
              <a:endParaRPr lang="pl-PL"/>
            </a:p>
          </p:txBody>
        </p:sp>
      </p:grpSp>
      <p:sp>
        <p:nvSpPr>
          <p:cNvPr id="4" name="TextBox 4"/>
          <p:cNvSpPr txBox="1"/>
          <p:nvPr/>
        </p:nvSpPr>
        <p:spPr>
          <a:xfrm>
            <a:off x="8352490" y="5111591"/>
            <a:ext cx="2154521" cy="4095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240"/>
              </a:lnSpc>
            </a:pPr>
            <a:r>
              <a:rPr lang="en-US" sz="27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101183228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4510613" y="5803951"/>
            <a:ext cx="9838275" cy="7143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759"/>
              </a:lnSpc>
            </a:pPr>
            <a:r>
              <a:rPr lang="en-US" sz="4800" b="1">
                <a:solidFill>
                  <a:srgbClr val="0070C0"/>
                </a:solidFill>
                <a:latin typeface="Aptos Bold"/>
                <a:ea typeface="Aptos Bold"/>
                <a:cs typeface="Aptos Bold"/>
                <a:sym typeface="Aptos Bold"/>
              </a:rPr>
              <a:t>WP2 Capacity Building Programme</a:t>
            </a:r>
          </a:p>
        </p:txBody>
      </p:sp>
      <p:grpSp>
        <p:nvGrpSpPr>
          <p:cNvPr id="6" name="Group 6"/>
          <p:cNvGrpSpPr/>
          <p:nvPr/>
        </p:nvGrpSpPr>
        <p:grpSpPr>
          <a:xfrm>
            <a:off x="0" y="-19050"/>
            <a:ext cx="932586" cy="10261282"/>
            <a:chOff x="0" y="0"/>
            <a:chExt cx="1243448" cy="13681710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1243457" cy="13681711"/>
            </a:xfrm>
            <a:custGeom>
              <a:avLst/>
              <a:gdLst/>
              <a:ahLst/>
              <a:cxnLst/>
              <a:rect l="l" t="t" r="r" b="b"/>
              <a:pathLst>
                <a:path w="1243457" h="13681711">
                  <a:moveTo>
                    <a:pt x="0" y="0"/>
                  </a:moveTo>
                  <a:lnTo>
                    <a:pt x="1243457" y="0"/>
                  </a:lnTo>
                  <a:lnTo>
                    <a:pt x="1229614" y="152527"/>
                  </a:lnTo>
                  <a:lnTo>
                    <a:pt x="268224" y="152527"/>
                  </a:lnTo>
                  <a:lnTo>
                    <a:pt x="268224" y="10731119"/>
                  </a:lnTo>
                  <a:lnTo>
                    <a:pt x="0" y="13681711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7235414" y="-7620"/>
            <a:ext cx="1052583" cy="10261282"/>
            <a:chOff x="0" y="0"/>
            <a:chExt cx="1403444" cy="1368171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403477" cy="13681709"/>
            </a:xfrm>
            <a:custGeom>
              <a:avLst/>
              <a:gdLst/>
              <a:ahLst/>
              <a:cxnLst/>
              <a:rect l="l" t="t" r="r" b="b"/>
              <a:pathLst>
                <a:path w="1403477" h="13681709">
                  <a:moveTo>
                    <a:pt x="1403477" y="0"/>
                  </a:moveTo>
                  <a:lnTo>
                    <a:pt x="0" y="0"/>
                  </a:lnTo>
                  <a:lnTo>
                    <a:pt x="17653" y="172085"/>
                  </a:lnTo>
                  <a:lnTo>
                    <a:pt x="1100836" y="172085"/>
                  </a:lnTo>
                  <a:lnTo>
                    <a:pt x="1100836" y="10731119"/>
                  </a:lnTo>
                  <a:lnTo>
                    <a:pt x="1403477" y="13681709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sp>
        <p:nvSpPr>
          <p:cNvPr id="10" name="TextBox 10"/>
          <p:cNvSpPr txBox="1"/>
          <p:nvPr/>
        </p:nvSpPr>
        <p:spPr>
          <a:xfrm>
            <a:off x="4671973" y="6889830"/>
            <a:ext cx="9515553" cy="13209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184"/>
              </a:lnSpc>
            </a:pPr>
            <a:r>
              <a:rPr lang="en-US" sz="4800" b="1">
                <a:solidFill>
                  <a:srgbClr val="000000"/>
                </a:solidFill>
                <a:latin typeface="Aptos Bold"/>
                <a:ea typeface="Aptos Bold"/>
                <a:cs typeface="Aptos Bold"/>
                <a:sym typeface="Aptos Bold"/>
              </a:rPr>
              <a:t>D2.3 Training Module on PTSD Awareness and Response in VET</a:t>
            </a:r>
          </a:p>
        </p:txBody>
      </p:sp>
      <p:grpSp>
        <p:nvGrpSpPr>
          <p:cNvPr id="11" name="Group 11"/>
          <p:cNvGrpSpPr/>
          <p:nvPr/>
        </p:nvGrpSpPr>
        <p:grpSpPr>
          <a:xfrm>
            <a:off x="9143999" y="9553241"/>
            <a:ext cx="8617706" cy="539115"/>
            <a:chOff x="0" y="0"/>
            <a:chExt cx="11490274" cy="718820"/>
          </a:xfrm>
        </p:grpSpPr>
        <p:grpSp>
          <p:nvGrpSpPr>
            <p:cNvPr id="12" name="Group 12"/>
            <p:cNvGrpSpPr>
              <a:grpSpLocks noChangeAspect="1"/>
            </p:cNvGrpSpPr>
            <p:nvPr/>
          </p:nvGrpSpPr>
          <p:grpSpPr>
            <a:xfrm>
              <a:off x="0" y="0"/>
              <a:ext cx="2152156" cy="718820"/>
              <a:chOff x="0" y="0"/>
              <a:chExt cx="2152156" cy="718820"/>
            </a:xfrm>
          </p:grpSpPr>
          <p:sp>
            <p:nvSpPr>
              <p:cNvPr id="13" name="Freeform 13"/>
              <p:cNvSpPr/>
              <p:nvPr/>
            </p:nvSpPr>
            <p:spPr>
              <a:xfrm>
                <a:off x="0" y="0"/>
                <a:ext cx="2152142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2152142" h="718820">
                    <a:moveTo>
                      <a:pt x="0" y="0"/>
                    </a:moveTo>
                    <a:lnTo>
                      <a:pt x="2152142" y="0"/>
                    </a:lnTo>
                    <a:lnTo>
                      <a:pt x="2152142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/>
                <a:stretch>
                  <a:fillRect t="-3738" b="-373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14" name="TextBox 14"/>
            <p:cNvSpPr txBox="1"/>
            <p:nvPr/>
          </p:nvSpPr>
          <p:spPr>
            <a:xfrm>
              <a:off x="2229318" y="56051"/>
              <a:ext cx="9260956" cy="61624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Legal description - Creative Commons licensing: The materials published on the MIND project website are classified as Open Educational Resources' (OER) and can be freely (without permission of their creators): downloaded, used, reused, copied, adapted, and shared by users, with information about the source of their origin</a:t>
              </a:r>
            </a:p>
          </p:txBody>
        </p:sp>
      </p:grpSp>
      <p:grpSp>
        <p:nvGrpSpPr>
          <p:cNvPr id="15" name="Group 15"/>
          <p:cNvGrpSpPr/>
          <p:nvPr/>
        </p:nvGrpSpPr>
        <p:grpSpPr>
          <a:xfrm>
            <a:off x="899492" y="9512746"/>
            <a:ext cx="9375544" cy="620105"/>
            <a:chOff x="0" y="0"/>
            <a:chExt cx="12500726" cy="826806"/>
          </a:xfrm>
        </p:grpSpPr>
        <p:grpSp>
          <p:nvGrpSpPr>
            <p:cNvPr id="16" name="Group 16"/>
            <p:cNvGrpSpPr>
              <a:grpSpLocks noChangeAspect="1"/>
            </p:cNvGrpSpPr>
            <p:nvPr/>
          </p:nvGrpSpPr>
          <p:grpSpPr>
            <a:xfrm>
              <a:off x="0" y="53993"/>
              <a:ext cx="3239770" cy="718820"/>
              <a:chOff x="0" y="0"/>
              <a:chExt cx="3239770" cy="718820"/>
            </a:xfrm>
          </p:grpSpPr>
          <p:sp>
            <p:nvSpPr>
              <p:cNvPr id="17" name="Freeform 17" descr="Texto  Descripción generada automáticamente"/>
              <p:cNvSpPr/>
              <p:nvPr/>
            </p:nvSpPr>
            <p:spPr>
              <a:xfrm>
                <a:off x="0" y="0"/>
                <a:ext cx="3239770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3239770" h="718820">
                    <a:moveTo>
                      <a:pt x="0" y="0"/>
                    </a:moveTo>
                    <a:lnTo>
                      <a:pt x="3239770" y="0"/>
                    </a:lnTo>
                    <a:lnTo>
                      <a:pt x="3239770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4"/>
                <a:stretch>
                  <a:fillRect b="-55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18" name="TextBox 18"/>
            <p:cNvSpPr txBox="1"/>
            <p:nvPr/>
          </p:nvSpPr>
          <p:spPr>
            <a:xfrm>
              <a:off x="3239770" y="9525"/>
              <a:ext cx="9260956" cy="81728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Funded by the European Union. Views and opinion expressed are however those of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author(s) only and do not necessarily reflect those of the European Union or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european Education and Culture Executive Agency (EACEA). Neither the European Union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nor EACEA can be held responsible for them.</a:t>
              </a:r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9050"/>
            <a:ext cx="932586" cy="10261282"/>
            <a:chOff x="0" y="0"/>
            <a:chExt cx="1243448" cy="1368171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243457" cy="13681711"/>
            </a:xfrm>
            <a:custGeom>
              <a:avLst/>
              <a:gdLst/>
              <a:ahLst/>
              <a:cxnLst/>
              <a:rect l="l" t="t" r="r" b="b"/>
              <a:pathLst>
                <a:path w="1243457" h="13681711">
                  <a:moveTo>
                    <a:pt x="0" y="0"/>
                  </a:moveTo>
                  <a:lnTo>
                    <a:pt x="1243457" y="0"/>
                  </a:lnTo>
                  <a:lnTo>
                    <a:pt x="1229614" y="152527"/>
                  </a:lnTo>
                  <a:lnTo>
                    <a:pt x="268224" y="152527"/>
                  </a:lnTo>
                  <a:lnTo>
                    <a:pt x="268224" y="10731119"/>
                  </a:lnTo>
                  <a:lnTo>
                    <a:pt x="0" y="13681711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17235414" y="-7620"/>
            <a:ext cx="1052583" cy="10261282"/>
            <a:chOff x="0" y="0"/>
            <a:chExt cx="1403444" cy="1368171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1403477" cy="13681709"/>
            </a:xfrm>
            <a:custGeom>
              <a:avLst/>
              <a:gdLst/>
              <a:ahLst/>
              <a:cxnLst/>
              <a:rect l="l" t="t" r="r" b="b"/>
              <a:pathLst>
                <a:path w="1403477" h="13681709">
                  <a:moveTo>
                    <a:pt x="1403477" y="0"/>
                  </a:moveTo>
                  <a:lnTo>
                    <a:pt x="0" y="0"/>
                  </a:lnTo>
                  <a:lnTo>
                    <a:pt x="17653" y="172085"/>
                  </a:lnTo>
                  <a:lnTo>
                    <a:pt x="1100836" y="172085"/>
                  </a:lnTo>
                  <a:lnTo>
                    <a:pt x="1100836" y="10731119"/>
                  </a:lnTo>
                  <a:lnTo>
                    <a:pt x="1403477" y="13681709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9143999" y="9553241"/>
            <a:ext cx="8617706" cy="539115"/>
            <a:chOff x="0" y="0"/>
            <a:chExt cx="11490274" cy="718820"/>
          </a:xfrm>
        </p:grpSpPr>
        <p:grpSp>
          <p:nvGrpSpPr>
            <p:cNvPr id="7" name="Group 7"/>
            <p:cNvGrpSpPr>
              <a:grpSpLocks noChangeAspect="1"/>
            </p:cNvGrpSpPr>
            <p:nvPr/>
          </p:nvGrpSpPr>
          <p:grpSpPr>
            <a:xfrm>
              <a:off x="0" y="0"/>
              <a:ext cx="2152156" cy="718820"/>
              <a:chOff x="0" y="0"/>
              <a:chExt cx="2152156" cy="718820"/>
            </a:xfrm>
          </p:grpSpPr>
          <p:sp>
            <p:nvSpPr>
              <p:cNvPr id="8" name="Freeform 8"/>
              <p:cNvSpPr/>
              <p:nvPr/>
            </p:nvSpPr>
            <p:spPr>
              <a:xfrm>
                <a:off x="0" y="0"/>
                <a:ext cx="2152142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2152142" h="718820">
                    <a:moveTo>
                      <a:pt x="0" y="0"/>
                    </a:moveTo>
                    <a:lnTo>
                      <a:pt x="2152142" y="0"/>
                    </a:lnTo>
                    <a:lnTo>
                      <a:pt x="2152142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/>
                <a:stretch>
                  <a:fillRect t="-3738" b="-373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9" name="TextBox 9"/>
            <p:cNvSpPr txBox="1"/>
            <p:nvPr/>
          </p:nvSpPr>
          <p:spPr>
            <a:xfrm>
              <a:off x="2229318" y="56051"/>
              <a:ext cx="9260956" cy="61624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Legal description - Creative Commons licensing: The materials published on the MIND project website are classified as Open Educational Resources' (OER) and can be freely (without permission of their creators): downloaded, used, reused, copied, adapted, and shared by users, with information about the source of their origin</a:t>
              </a: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899492" y="9512746"/>
            <a:ext cx="9375544" cy="620105"/>
            <a:chOff x="0" y="0"/>
            <a:chExt cx="12500726" cy="826806"/>
          </a:xfrm>
        </p:grpSpPr>
        <p:grpSp>
          <p:nvGrpSpPr>
            <p:cNvPr id="11" name="Group 11"/>
            <p:cNvGrpSpPr>
              <a:grpSpLocks noChangeAspect="1"/>
            </p:cNvGrpSpPr>
            <p:nvPr/>
          </p:nvGrpSpPr>
          <p:grpSpPr>
            <a:xfrm>
              <a:off x="0" y="53993"/>
              <a:ext cx="3239770" cy="718820"/>
              <a:chOff x="0" y="0"/>
              <a:chExt cx="3239770" cy="718820"/>
            </a:xfrm>
          </p:grpSpPr>
          <p:sp>
            <p:nvSpPr>
              <p:cNvPr id="12" name="Freeform 12" descr="Texto  Descripción generada automáticamente"/>
              <p:cNvSpPr/>
              <p:nvPr/>
            </p:nvSpPr>
            <p:spPr>
              <a:xfrm>
                <a:off x="0" y="0"/>
                <a:ext cx="3239770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3239770" h="718820">
                    <a:moveTo>
                      <a:pt x="0" y="0"/>
                    </a:moveTo>
                    <a:lnTo>
                      <a:pt x="3239770" y="0"/>
                    </a:lnTo>
                    <a:lnTo>
                      <a:pt x="3239770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/>
                <a:stretch>
                  <a:fillRect b="-55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13" name="TextBox 13"/>
            <p:cNvSpPr txBox="1"/>
            <p:nvPr/>
          </p:nvSpPr>
          <p:spPr>
            <a:xfrm>
              <a:off x="3239770" y="9525"/>
              <a:ext cx="9260956" cy="81728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Funded by the European Union. Views and opinion expressed are however those of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author(s) only and do not necessarily reflect those of the European Union or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european Education and Culture Executive Agency (EACEA). Neither the European Union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nor EACEA can be held responsible for them.</a:t>
              </a:r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1083000" y="1028700"/>
            <a:ext cx="15773400" cy="1988345"/>
            <a:chOff x="0" y="0"/>
            <a:chExt cx="21031200" cy="2651126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21031200" cy="2651126"/>
            </a:xfrm>
            <a:custGeom>
              <a:avLst/>
              <a:gdLst/>
              <a:ahLst/>
              <a:cxnLst/>
              <a:rect l="l" t="t" r="r" b="b"/>
              <a:pathLst>
                <a:path w="21031200" h="2651126">
                  <a:moveTo>
                    <a:pt x="0" y="0"/>
                  </a:moveTo>
                  <a:lnTo>
                    <a:pt x="21031200" y="0"/>
                  </a:lnTo>
                  <a:lnTo>
                    <a:pt x="21031200" y="2651126"/>
                  </a:lnTo>
                  <a:lnTo>
                    <a:pt x="0" y="2651126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57150"/>
              <a:ext cx="21031200" cy="2593976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l">
                <a:lnSpc>
                  <a:spcPts val="5832"/>
                </a:lnSpc>
              </a:pPr>
              <a:r>
                <a:rPr lang="en-US" sz="5400">
                  <a:solidFill>
                    <a:srgbClr val="0069B8"/>
                  </a:solidFill>
                  <a:latin typeface="Aptos"/>
                  <a:ea typeface="Aptos"/>
                  <a:cs typeface="Aptos"/>
                  <a:sym typeface="Aptos"/>
                </a:rPr>
                <a:t>Exercise - Case Scenario: behind the behavior</a:t>
              </a:r>
            </a:p>
          </p:txBody>
        </p:sp>
      </p:grpSp>
      <p:sp>
        <p:nvSpPr>
          <p:cNvPr id="17" name="TextBox 17"/>
          <p:cNvSpPr txBox="1"/>
          <p:nvPr/>
        </p:nvSpPr>
        <p:spPr>
          <a:xfrm>
            <a:off x="1028700" y="2712083"/>
            <a:ext cx="16206714" cy="44381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80511" lvl="1">
              <a:lnSpc>
                <a:spcPts val="4959"/>
              </a:lnSpc>
              <a:spcBef>
                <a:spcPct val="0"/>
              </a:spcBef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Imagine you have a student repeatedly leaves the classroom when a specific topic is discussed. They do not explain their behavior and avoid eye contact when asked about it.</a:t>
            </a:r>
          </a:p>
          <a:p>
            <a:pPr marL="280511" lvl="1">
              <a:lnSpc>
                <a:spcPts val="4959"/>
              </a:lnSpc>
              <a:spcBef>
                <a:spcPct val="0"/>
              </a:spcBef>
            </a:pPr>
            <a:endParaRPr lang="en-US" sz="3099" dirty="0">
              <a:solidFill>
                <a:srgbClr val="000000"/>
              </a:solidFill>
              <a:latin typeface="Aptos"/>
              <a:ea typeface="Aptos"/>
              <a:cs typeface="Aptos"/>
              <a:sym typeface="Aptos"/>
            </a:endParaRPr>
          </a:p>
          <a:p>
            <a:pPr marL="737711" lvl="1" indent="-457200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What could this behavior be communicating?</a:t>
            </a:r>
          </a:p>
          <a:p>
            <a:pPr marL="737711" lvl="1" indent="-457200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Might the topic or the setting act as a trigger?</a:t>
            </a:r>
          </a:p>
          <a:p>
            <a:pPr marL="737711" lvl="1" indent="-457200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200" dirty="0"/>
              <a:t>How should you, as a teacher, react?</a:t>
            </a:r>
            <a:endParaRPr lang="en-US" sz="3099" dirty="0">
              <a:solidFill>
                <a:srgbClr val="000000"/>
              </a:solidFill>
              <a:latin typeface="Aptos"/>
              <a:ea typeface="Aptos"/>
              <a:cs typeface="Aptos"/>
              <a:sym typeface="Aptos"/>
            </a:endParaRPr>
          </a:p>
          <a:p>
            <a:pPr marL="737711" lvl="1" indent="-457200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What changes could make the classroom feel safer next time?</a:t>
            </a:r>
            <a:endParaRPr lang="en-US" sz="3099" u="none" strike="noStrike" dirty="0">
              <a:solidFill>
                <a:srgbClr val="000000"/>
              </a:solidFill>
              <a:latin typeface="Aptos"/>
              <a:ea typeface="Aptos"/>
              <a:cs typeface="Aptos"/>
              <a:sym typeface="Apto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9050"/>
            <a:ext cx="932586" cy="10261282"/>
            <a:chOff x="0" y="0"/>
            <a:chExt cx="1243448" cy="1368171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243457" cy="13681711"/>
            </a:xfrm>
            <a:custGeom>
              <a:avLst/>
              <a:gdLst/>
              <a:ahLst/>
              <a:cxnLst/>
              <a:rect l="l" t="t" r="r" b="b"/>
              <a:pathLst>
                <a:path w="1243457" h="13681711">
                  <a:moveTo>
                    <a:pt x="0" y="0"/>
                  </a:moveTo>
                  <a:lnTo>
                    <a:pt x="1243457" y="0"/>
                  </a:lnTo>
                  <a:lnTo>
                    <a:pt x="1229614" y="152527"/>
                  </a:lnTo>
                  <a:lnTo>
                    <a:pt x="268224" y="152527"/>
                  </a:lnTo>
                  <a:lnTo>
                    <a:pt x="268224" y="10731119"/>
                  </a:lnTo>
                  <a:lnTo>
                    <a:pt x="0" y="13681711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17235414" y="-7620"/>
            <a:ext cx="1052583" cy="10261282"/>
            <a:chOff x="0" y="0"/>
            <a:chExt cx="1403444" cy="1368171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1403477" cy="13681709"/>
            </a:xfrm>
            <a:custGeom>
              <a:avLst/>
              <a:gdLst/>
              <a:ahLst/>
              <a:cxnLst/>
              <a:rect l="l" t="t" r="r" b="b"/>
              <a:pathLst>
                <a:path w="1403477" h="13681709">
                  <a:moveTo>
                    <a:pt x="1403477" y="0"/>
                  </a:moveTo>
                  <a:lnTo>
                    <a:pt x="0" y="0"/>
                  </a:lnTo>
                  <a:lnTo>
                    <a:pt x="17653" y="172085"/>
                  </a:lnTo>
                  <a:lnTo>
                    <a:pt x="1100836" y="172085"/>
                  </a:lnTo>
                  <a:lnTo>
                    <a:pt x="1100836" y="10731119"/>
                  </a:lnTo>
                  <a:lnTo>
                    <a:pt x="1403477" y="13681709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9143999" y="9553241"/>
            <a:ext cx="8617706" cy="539115"/>
            <a:chOff x="0" y="0"/>
            <a:chExt cx="11490274" cy="718820"/>
          </a:xfrm>
        </p:grpSpPr>
        <p:grpSp>
          <p:nvGrpSpPr>
            <p:cNvPr id="7" name="Group 7"/>
            <p:cNvGrpSpPr>
              <a:grpSpLocks noChangeAspect="1"/>
            </p:cNvGrpSpPr>
            <p:nvPr/>
          </p:nvGrpSpPr>
          <p:grpSpPr>
            <a:xfrm>
              <a:off x="0" y="0"/>
              <a:ext cx="2152156" cy="718820"/>
              <a:chOff x="0" y="0"/>
              <a:chExt cx="2152156" cy="718820"/>
            </a:xfrm>
          </p:grpSpPr>
          <p:sp>
            <p:nvSpPr>
              <p:cNvPr id="8" name="Freeform 8"/>
              <p:cNvSpPr/>
              <p:nvPr/>
            </p:nvSpPr>
            <p:spPr>
              <a:xfrm>
                <a:off x="0" y="0"/>
                <a:ext cx="2152142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2152142" h="718820">
                    <a:moveTo>
                      <a:pt x="0" y="0"/>
                    </a:moveTo>
                    <a:lnTo>
                      <a:pt x="2152142" y="0"/>
                    </a:lnTo>
                    <a:lnTo>
                      <a:pt x="2152142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/>
                <a:stretch>
                  <a:fillRect t="-3738" b="-373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9" name="TextBox 9"/>
            <p:cNvSpPr txBox="1"/>
            <p:nvPr/>
          </p:nvSpPr>
          <p:spPr>
            <a:xfrm>
              <a:off x="2229318" y="56051"/>
              <a:ext cx="9260956" cy="61624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Legal description - Creative Commons licensing: The materials published on the MIND project website are classified as Open Educational Resources' (OER) and can be freely (without permission of their creators): downloaded, used, reused, copied, adapted, and shared by users, with information about the source of their origin</a:t>
              </a: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899492" y="9512746"/>
            <a:ext cx="9375544" cy="620105"/>
            <a:chOff x="0" y="0"/>
            <a:chExt cx="12500726" cy="826806"/>
          </a:xfrm>
        </p:grpSpPr>
        <p:grpSp>
          <p:nvGrpSpPr>
            <p:cNvPr id="11" name="Group 11"/>
            <p:cNvGrpSpPr>
              <a:grpSpLocks noChangeAspect="1"/>
            </p:cNvGrpSpPr>
            <p:nvPr/>
          </p:nvGrpSpPr>
          <p:grpSpPr>
            <a:xfrm>
              <a:off x="0" y="53993"/>
              <a:ext cx="3239770" cy="718820"/>
              <a:chOff x="0" y="0"/>
              <a:chExt cx="3239770" cy="718820"/>
            </a:xfrm>
          </p:grpSpPr>
          <p:sp>
            <p:nvSpPr>
              <p:cNvPr id="12" name="Freeform 12" descr="Texto  Descripción generada automáticamente"/>
              <p:cNvSpPr/>
              <p:nvPr/>
            </p:nvSpPr>
            <p:spPr>
              <a:xfrm>
                <a:off x="0" y="0"/>
                <a:ext cx="3239770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3239770" h="718820">
                    <a:moveTo>
                      <a:pt x="0" y="0"/>
                    </a:moveTo>
                    <a:lnTo>
                      <a:pt x="3239770" y="0"/>
                    </a:lnTo>
                    <a:lnTo>
                      <a:pt x="3239770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/>
                <a:stretch>
                  <a:fillRect b="-55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13" name="TextBox 13"/>
            <p:cNvSpPr txBox="1"/>
            <p:nvPr/>
          </p:nvSpPr>
          <p:spPr>
            <a:xfrm>
              <a:off x="3239770" y="9525"/>
              <a:ext cx="9260956" cy="81728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Funded by the European Union. Views and opinion expressed are however those of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author(s) only and do not necessarily reflect those of the European Union or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european Education and Culture Executive Agency (EACEA). Neither the European Union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nor EACEA can be held responsible for them.</a:t>
              </a:r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1083000" y="1028700"/>
            <a:ext cx="15773400" cy="1988345"/>
            <a:chOff x="0" y="0"/>
            <a:chExt cx="21031200" cy="2651126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21031200" cy="2651126"/>
            </a:xfrm>
            <a:custGeom>
              <a:avLst/>
              <a:gdLst/>
              <a:ahLst/>
              <a:cxnLst/>
              <a:rect l="l" t="t" r="r" b="b"/>
              <a:pathLst>
                <a:path w="21031200" h="2651126">
                  <a:moveTo>
                    <a:pt x="0" y="0"/>
                  </a:moveTo>
                  <a:lnTo>
                    <a:pt x="21031200" y="0"/>
                  </a:lnTo>
                  <a:lnTo>
                    <a:pt x="21031200" y="2651126"/>
                  </a:lnTo>
                  <a:lnTo>
                    <a:pt x="0" y="2651126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57150"/>
              <a:ext cx="21031200" cy="2593976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l">
                <a:lnSpc>
                  <a:spcPts val="5832"/>
                </a:lnSpc>
              </a:pPr>
              <a:r>
                <a:rPr lang="en-US" sz="5400" dirty="0">
                  <a:solidFill>
                    <a:srgbClr val="0069B8"/>
                  </a:solidFill>
                  <a:latin typeface="Aptos"/>
                  <a:ea typeface="Aptos"/>
                  <a:cs typeface="Aptos"/>
                  <a:sym typeface="Aptos"/>
                </a:rPr>
                <a:t>To sum up</a:t>
              </a:r>
            </a:p>
          </p:txBody>
        </p:sp>
      </p:grpSp>
      <p:sp>
        <p:nvSpPr>
          <p:cNvPr id="17" name="TextBox 17"/>
          <p:cNvSpPr txBox="1"/>
          <p:nvPr/>
        </p:nvSpPr>
        <p:spPr>
          <a:xfrm>
            <a:off x="1028700" y="2712083"/>
            <a:ext cx="16206714" cy="31557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80511" lvl="1">
              <a:lnSpc>
                <a:spcPts val="4959"/>
              </a:lnSpc>
              <a:spcBef>
                <a:spcPct val="0"/>
              </a:spcBef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•	Warning signs of distress are often behavioral and indirect</a:t>
            </a:r>
          </a:p>
          <a:p>
            <a:pPr marL="280511" lvl="1">
              <a:lnSpc>
                <a:spcPts val="4959"/>
              </a:lnSpc>
              <a:spcBef>
                <a:spcPct val="0"/>
              </a:spcBef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•	Learning environments can unintentionally trigger stress responses</a:t>
            </a:r>
          </a:p>
          <a:p>
            <a:pPr marL="280511" lvl="1">
              <a:lnSpc>
                <a:spcPts val="4959"/>
              </a:lnSpc>
              <a:spcBef>
                <a:spcPct val="0"/>
              </a:spcBef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•	Trauma-informed adaptations do not lower academic standards</a:t>
            </a:r>
          </a:p>
          <a:p>
            <a:pPr marL="280511" lvl="1">
              <a:lnSpc>
                <a:spcPts val="4959"/>
              </a:lnSpc>
              <a:spcBef>
                <a:spcPct val="0"/>
              </a:spcBef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•	Safety and predictability support attention and participation</a:t>
            </a:r>
          </a:p>
          <a:p>
            <a:pPr marL="280511" lvl="1">
              <a:lnSpc>
                <a:spcPts val="4959"/>
              </a:lnSpc>
              <a:spcBef>
                <a:spcPct val="0"/>
              </a:spcBef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•	Recognizing and reducing triggers benefits the entire classroom</a:t>
            </a:r>
          </a:p>
        </p:txBody>
      </p:sp>
    </p:spTree>
    <p:extLst>
      <p:ext uri="{BB962C8B-B14F-4D97-AF65-F5344CB8AC3E}">
        <p14:creationId xmlns:p14="http://schemas.microsoft.com/office/powerpoint/2010/main" val="592022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 noChangeAspect="1"/>
          </p:cNvGrpSpPr>
          <p:nvPr/>
        </p:nvGrpSpPr>
        <p:grpSpPr>
          <a:xfrm>
            <a:off x="6628210" y="591910"/>
            <a:ext cx="5031581" cy="4284674"/>
            <a:chOff x="0" y="0"/>
            <a:chExt cx="6708774" cy="5712898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708775" cy="5712841"/>
            </a:xfrm>
            <a:custGeom>
              <a:avLst/>
              <a:gdLst/>
              <a:ahLst/>
              <a:cxnLst/>
              <a:rect l="l" t="t" r="r" b="b"/>
              <a:pathLst>
                <a:path w="6708775" h="5712841">
                  <a:moveTo>
                    <a:pt x="0" y="0"/>
                  </a:moveTo>
                  <a:lnTo>
                    <a:pt x="6708775" y="0"/>
                  </a:lnTo>
                  <a:lnTo>
                    <a:pt x="6708775" y="5712841"/>
                  </a:lnTo>
                  <a:lnTo>
                    <a:pt x="0" y="57128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b="-3"/>
              </a:stretch>
            </a:blipFill>
          </p:spPr>
          <p:txBody>
            <a:bodyPr/>
            <a:lstStyle/>
            <a:p>
              <a:endParaRPr lang="pl-PL"/>
            </a:p>
          </p:txBody>
        </p:sp>
      </p:grpSp>
      <p:sp>
        <p:nvSpPr>
          <p:cNvPr id="4" name="TextBox 4"/>
          <p:cNvSpPr txBox="1"/>
          <p:nvPr/>
        </p:nvSpPr>
        <p:spPr>
          <a:xfrm>
            <a:off x="8352490" y="5111591"/>
            <a:ext cx="2154521" cy="4095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240"/>
              </a:lnSpc>
            </a:pPr>
            <a:r>
              <a:rPr lang="en-US" sz="27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101183228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4510613" y="5803951"/>
            <a:ext cx="9838275" cy="7143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759"/>
              </a:lnSpc>
            </a:pPr>
            <a:r>
              <a:rPr lang="en-US" sz="4800" b="1" dirty="0">
                <a:solidFill>
                  <a:srgbClr val="0070C0"/>
                </a:solidFill>
                <a:latin typeface="Aptos Bold"/>
                <a:ea typeface="Aptos Bold"/>
                <a:cs typeface="Aptos Bold"/>
                <a:sym typeface="Aptos Bold"/>
              </a:rPr>
              <a:t>WP2 Capacity Building </a:t>
            </a:r>
            <a:r>
              <a:rPr lang="en-US" sz="4800" b="1" dirty="0" err="1">
                <a:solidFill>
                  <a:srgbClr val="0070C0"/>
                </a:solidFill>
                <a:latin typeface="Aptos Bold"/>
                <a:ea typeface="Aptos Bold"/>
                <a:cs typeface="Aptos Bold"/>
                <a:sym typeface="Aptos Bold"/>
              </a:rPr>
              <a:t>Programme</a:t>
            </a:r>
            <a:endParaRPr lang="en-US" sz="4800" b="1" dirty="0">
              <a:solidFill>
                <a:srgbClr val="0070C0"/>
              </a:solidFill>
              <a:latin typeface="Aptos Bold"/>
              <a:ea typeface="Aptos Bold"/>
              <a:cs typeface="Aptos Bold"/>
              <a:sym typeface="Aptos Bold"/>
            </a:endParaRPr>
          </a:p>
        </p:txBody>
      </p:sp>
      <p:grpSp>
        <p:nvGrpSpPr>
          <p:cNvPr id="6" name="Group 6"/>
          <p:cNvGrpSpPr/>
          <p:nvPr/>
        </p:nvGrpSpPr>
        <p:grpSpPr>
          <a:xfrm>
            <a:off x="0" y="-19050"/>
            <a:ext cx="932586" cy="10261282"/>
            <a:chOff x="0" y="0"/>
            <a:chExt cx="1243448" cy="13681710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1243457" cy="13681711"/>
            </a:xfrm>
            <a:custGeom>
              <a:avLst/>
              <a:gdLst/>
              <a:ahLst/>
              <a:cxnLst/>
              <a:rect l="l" t="t" r="r" b="b"/>
              <a:pathLst>
                <a:path w="1243457" h="13681711">
                  <a:moveTo>
                    <a:pt x="0" y="0"/>
                  </a:moveTo>
                  <a:lnTo>
                    <a:pt x="1243457" y="0"/>
                  </a:lnTo>
                  <a:lnTo>
                    <a:pt x="1229614" y="152527"/>
                  </a:lnTo>
                  <a:lnTo>
                    <a:pt x="268224" y="152527"/>
                  </a:lnTo>
                  <a:lnTo>
                    <a:pt x="268224" y="10731119"/>
                  </a:lnTo>
                  <a:lnTo>
                    <a:pt x="0" y="13681711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7235414" y="-7620"/>
            <a:ext cx="1052583" cy="10261282"/>
            <a:chOff x="0" y="0"/>
            <a:chExt cx="1403444" cy="1368171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403477" cy="13681709"/>
            </a:xfrm>
            <a:custGeom>
              <a:avLst/>
              <a:gdLst/>
              <a:ahLst/>
              <a:cxnLst/>
              <a:rect l="l" t="t" r="r" b="b"/>
              <a:pathLst>
                <a:path w="1403477" h="13681709">
                  <a:moveTo>
                    <a:pt x="1403477" y="0"/>
                  </a:moveTo>
                  <a:lnTo>
                    <a:pt x="0" y="0"/>
                  </a:lnTo>
                  <a:lnTo>
                    <a:pt x="17653" y="172085"/>
                  </a:lnTo>
                  <a:lnTo>
                    <a:pt x="1100836" y="172085"/>
                  </a:lnTo>
                  <a:lnTo>
                    <a:pt x="1100836" y="10731119"/>
                  </a:lnTo>
                  <a:lnTo>
                    <a:pt x="1403477" y="13681709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sp>
        <p:nvSpPr>
          <p:cNvPr id="10" name="TextBox 10"/>
          <p:cNvSpPr txBox="1"/>
          <p:nvPr/>
        </p:nvSpPr>
        <p:spPr>
          <a:xfrm>
            <a:off x="4671973" y="6889830"/>
            <a:ext cx="9515553" cy="6637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184"/>
              </a:lnSpc>
            </a:pPr>
            <a:r>
              <a:rPr lang="en-US" sz="4800" b="1">
                <a:solidFill>
                  <a:srgbClr val="000000"/>
                </a:solidFill>
                <a:latin typeface="Aptos Bold"/>
                <a:ea typeface="Aptos Bold"/>
                <a:cs typeface="Aptos Bold"/>
                <a:sym typeface="Aptos Bold"/>
              </a:rPr>
              <a:t>Thank you!</a:t>
            </a:r>
          </a:p>
        </p:txBody>
      </p:sp>
      <p:grpSp>
        <p:nvGrpSpPr>
          <p:cNvPr id="11" name="Group 11"/>
          <p:cNvGrpSpPr/>
          <p:nvPr/>
        </p:nvGrpSpPr>
        <p:grpSpPr>
          <a:xfrm>
            <a:off x="9143999" y="9553241"/>
            <a:ext cx="8617706" cy="539115"/>
            <a:chOff x="0" y="0"/>
            <a:chExt cx="11490274" cy="718820"/>
          </a:xfrm>
        </p:grpSpPr>
        <p:grpSp>
          <p:nvGrpSpPr>
            <p:cNvPr id="12" name="Group 12"/>
            <p:cNvGrpSpPr>
              <a:grpSpLocks noChangeAspect="1"/>
            </p:cNvGrpSpPr>
            <p:nvPr/>
          </p:nvGrpSpPr>
          <p:grpSpPr>
            <a:xfrm>
              <a:off x="0" y="0"/>
              <a:ext cx="2152156" cy="718820"/>
              <a:chOff x="0" y="0"/>
              <a:chExt cx="2152156" cy="718820"/>
            </a:xfrm>
          </p:grpSpPr>
          <p:sp>
            <p:nvSpPr>
              <p:cNvPr id="13" name="Freeform 13"/>
              <p:cNvSpPr/>
              <p:nvPr/>
            </p:nvSpPr>
            <p:spPr>
              <a:xfrm>
                <a:off x="0" y="0"/>
                <a:ext cx="2152142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2152142" h="718820">
                    <a:moveTo>
                      <a:pt x="0" y="0"/>
                    </a:moveTo>
                    <a:lnTo>
                      <a:pt x="2152142" y="0"/>
                    </a:lnTo>
                    <a:lnTo>
                      <a:pt x="2152142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/>
                <a:stretch>
                  <a:fillRect t="-3738" b="-373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14" name="TextBox 14"/>
            <p:cNvSpPr txBox="1"/>
            <p:nvPr/>
          </p:nvSpPr>
          <p:spPr>
            <a:xfrm>
              <a:off x="2229318" y="56051"/>
              <a:ext cx="9260956" cy="61624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Legal description - Creative Commons licensing: The materials published on the MIND project website are classified as Open Educational Resources' (OER) and can be freely (without permission of their creators): downloaded, used, reused, copied, adapted, and shared by users, with information about the source of their origin</a:t>
              </a:r>
            </a:p>
          </p:txBody>
        </p:sp>
      </p:grpSp>
      <p:grpSp>
        <p:nvGrpSpPr>
          <p:cNvPr id="15" name="Group 15"/>
          <p:cNvGrpSpPr/>
          <p:nvPr/>
        </p:nvGrpSpPr>
        <p:grpSpPr>
          <a:xfrm>
            <a:off x="899492" y="9512746"/>
            <a:ext cx="9375544" cy="620105"/>
            <a:chOff x="0" y="0"/>
            <a:chExt cx="12500726" cy="826806"/>
          </a:xfrm>
        </p:grpSpPr>
        <p:grpSp>
          <p:nvGrpSpPr>
            <p:cNvPr id="16" name="Group 16"/>
            <p:cNvGrpSpPr>
              <a:grpSpLocks noChangeAspect="1"/>
            </p:cNvGrpSpPr>
            <p:nvPr/>
          </p:nvGrpSpPr>
          <p:grpSpPr>
            <a:xfrm>
              <a:off x="0" y="53993"/>
              <a:ext cx="3239770" cy="718820"/>
              <a:chOff x="0" y="0"/>
              <a:chExt cx="3239770" cy="718820"/>
            </a:xfrm>
          </p:grpSpPr>
          <p:sp>
            <p:nvSpPr>
              <p:cNvPr id="17" name="Freeform 17" descr="Texto  Descripción generada automáticamente"/>
              <p:cNvSpPr/>
              <p:nvPr/>
            </p:nvSpPr>
            <p:spPr>
              <a:xfrm>
                <a:off x="0" y="0"/>
                <a:ext cx="3239770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3239770" h="718820">
                    <a:moveTo>
                      <a:pt x="0" y="0"/>
                    </a:moveTo>
                    <a:lnTo>
                      <a:pt x="3239770" y="0"/>
                    </a:lnTo>
                    <a:lnTo>
                      <a:pt x="3239770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4"/>
                <a:stretch>
                  <a:fillRect b="-55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18" name="TextBox 18"/>
            <p:cNvSpPr txBox="1"/>
            <p:nvPr/>
          </p:nvSpPr>
          <p:spPr>
            <a:xfrm>
              <a:off x="3239770" y="9525"/>
              <a:ext cx="9260956" cy="81728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Funded by the European Union. Views and opinion expressed are however those of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author(s) only and do not necessarily reflect those of the European Union or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european Education and Culture Executive Agency (EACEA). Neither the European Union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nor EACEA can be held responsible for them.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 noChangeAspect="1"/>
          </p:cNvGrpSpPr>
          <p:nvPr/>
        </p:nvGrpSpPr>
        <p:grpSpPr>
          <a:xfrm>
            <a:off x="6628208" y="807867"/>
            <a:ext cx="5031581" cy="4284674"/>
            <a:chOff x="0" y="0"/>
            <a:chExt cx="6708774" cy="5712898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708775" cy="5712841"/>
            </a:xfrm>
            <a:custGeom>
              <a:avLst/>
              <a:gdLst/>
              <a:ahLst/>
              <a:cxnLst/>
              <a:rect l="l" t="t" r="r" b="b"/>
              <a:pathLst>
                <a:path w="6708775" h="5712841">
                  <a:moveTo>
                    <a:pt x="0" y="0"/>
                  </a:moveTo>
                  <a:lnTo>
                    <a:pt x="6708775" y="0"/>
                  </a:lnTo>
                  <a:lnTo>
                    <a:pt x="6708775" y="5712841"/>
                  </a:lnTo>
                  <a:lnTo>
                    <a:pt x="0" y="57128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b="-3"/>
              </a:stretch>
            </a:blipFill>
          </p:spPr>
          <p:txBody>
            <a:bodyPr/>
            <a:lstStyle/>
            <a:p>
              <a:endParaRPr lang="pl-PL"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3619498" y="6235924"/>
            <a:ext cx="11049002" cy="22159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759"/>
              </a:lnSpc>
            </a:pPr>
            <a:r>
              <a:rPr lang="en-US" sz="4800" b="1" dirty="0">
                <a:solidFill>
                  <a:srgbClr val="0070C0"/>
                </a:solidFill>
                <a:latin typeface="Aptos Bold"/>
                <a:ea typeface="Aptos Bold"/>
                <a:cs typeface="Aptos Bold"/>
                <a:sym typeface="Aptos Bold"/>
              </a:rPr>
              <a:t>Recognizing Warning Signs</a:t>
            </a:r>
          </a:p>
          <a:p>
            <a:pPr algn="ctr">
              <a:lnSpc>
                <a:spcPts val="5759"/>
              </a:lnSpc>
            </a:pPr>
            <a:r>
              <a:rPr lang="en-US" sz="4800" b="1" dirty="0">
                <a:solidFill>
                  <a:srgbClr val="0070C0"/>
                </a:solidFill>
                <a:latin typeface="Aptos Bold"/>
                <a:ea typeface="Aptos Bold"/>
                <a:cs typeface="Aptos Bold"/>
                <a:sym typeface="Aptos Bold"/>
              </a:rPr>
              <a:t>and</a:t>
            </a:r>
          </a:p>
          <a:p>
            <a:pPr algn="ctr">
              <a:lnSpc>
                <a:spcPts val="5759"/>
              </a:lnSpc>
            </a:pPr>
            <a:r>
              <a:rPr lang="en-US" sz="4800" b="1" dirty="0">
                <a:solidFill>
                  <a:srgbClr val="0070C0"/>
                </a:solidFill>
                <a:latin typeface="Aptos Bold"/>
                <a:ea typeface="Aptos Bold"/>
                <a:cs typeface="Aptos Bold"/>
                <a:sym typeface="Aptos Bold"/>
              </a:rPr>
              <a:t>Creating Safe Learning Environments</a:t>
            </a:r>
          </a:p>
        </p:txBody>
      </p:sp>
      <p:grpSp>
        <p:nvGrpSpPr>
          <p:cNvPr id="6" name="Group 6"/>
          <p:cNvGrpSpPr/>
          <p:nvPr/>
        </p:nvGrpSpPr>
        <p:grpSpPr>
          <a:xfrm>
            <a:off x="0" y="-19050"/>
            <a:ext cx="932586" cy="10261282"/>
            <a:chOff x="0" y="0"/>
            <a:chExt cx="1243448" cy="13681710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1243457" cy="13681711"/>
            </a:xfrm>
            <a:custGeom>
              <a:avLst/>
              <a:gdLst/>
              <a:ahLst/>
              <a:cxnLst/>
              <a:rect l="l" t="t" r="r" b="b"/>
              <a:pathLst>
                <a:path w="1243457" h="13681711">
                  <a:moveTo>
                    <a:pt x="0" y="0"/>
                  </a:moveTo>
                  <a:lnTo>
                    <a:pt x="1243457" y="0"/>
                  </a:lnTo>
                  <a:lnTo>
                    <a:pt x="1229614" y="152527"/>
                  </a:lnTo>
                  <a:lnTo>
                    <a:pt x="268224" y="152527"/>
                  </a:lnTo>
                  <a:lnTo>
                    <a:pt x="268224" y="10731119"/>
                  </a:lnTo>
                  <a:lnTo>
                    <a:pt x="0" y="13681711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7235414" y="-7620"/>
            <a:ext cx="1052583" cy="10261282"/>
            <a:chOff x="0" y="0"/>
            <a:chExt cx="1403444" cy="1368171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403477" cy="13681709"/>
            </a:xfrm>
            <a:custGeom>
              <a:avLst/>
              <a:gdLst/>
              <a:ahLst/>
              <a:cxnLst/>
              <a:rect l="l" t="t" r="r" b="b"/>
              <a:pathLst>
                <a:path w="1403477" h="13681709">
                  <a:moveTo>
                    <a:pt x="1403477" y="0"/>
                  </a:moveTo>
                  <a:lnTo>
                    <a:pt x="0" y="0"/>
                  </a:lnTo>
                  <a:lnTo>
                    <a:pt x="17653" y="172085"/>
                  </a:lnTo>
                  <a:lnTo>
                    <a:pt x="1100836" y="172085"/>
                  </a:lnTo>
                  <a:lnTo>
                    <a:pt x="1100836" y="10731119"/>
                  </a:lnTo>
                  <a:lnTo>
                    <a:pt x="1403477" y="13681709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9143999" y="9553241"/>
            <a:ext cx="8617706" cy="539115"/>
            <a:chOff x="0" y="0"/>
            <a:chExt cx="11490274" cy="718820"/>
          </a:xfrm>
        </p:grpSpPr>
        <p:grpSp>
          <p:nvGrpSpPr>
            <p:cNvPr id="12" name="Group 12"/>
            <p:cNvGrpSpPr>
              <a:grpSpLocks noChangeAspect="1"/>
            </p:cNvGrpSpPr>
            <p:nvPr/>
          </p:nvGrpSpPr>
          <p:grpSpPr>
            <a:xfrm>
              <a:off x="0" y="0"/>
              <a:ext cx="2152156" cy="718820"/>
              <a:chOff x="0" y="0"/>
              <a:chExt cx="2152156" cy="718820"/>
            </a:xfrm>
          </p:grpSpPr>
          <p:sp>
            <p:nvSpPr>
              <p:cNvPr id="13" name="Freeform 13"/>
              <p:cNvSpPr/>
              <p:nvPr/>
            </p:nvSpPr>
            <p:spPr>
              <a:xfrm>
                <a:off x="0" y="0"/>
                <a:ext cx="2152142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2152142" h="718820">
                    <a:moveTo>
                      <a:pt x="0" y="0"/>
                    </a:moveTo>
                    <a:lnTo>
                      <a:pt x="2152142" y="0"/>
                    </a:lnTo>
                    <a:lnTo>
                      <a:pt x="2152142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/>
                <a:stretch>
                  <a:fillRect t="-3738" b="-373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14" name="TextBox 14"/>
            <p:cNvSpPr txBox="1"/>
            <p:nvPr/>
          </p:nvSpPr>
          <p:spPr>
            <a:xfrm>
              <a:off x="2229318" y="56051"/>
              <a:ext cx="9260956" cy="61624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Legal description - Creative Commons licensing: The materials published on the MIND project website are classified as Open Educational Resources' (OER) and can be freely (without permission of their creators): downloaded, used, reused, copied, adapted, and shared by users, with information about the source of their origin</a:t>
              </a:r>
            </a:p>
          </p:txBody>
        </p:sp>
      </p:grpSp>
      <p:grpSp>
        <p:nvGrpSpPr>
          <p:cNvPr id="15" name="Group 15"/>
          <p:cNvGrpSpPr/>
          <p:nvPr/>
        </p:nvGrpSpPr>
        <p:grpSpPr>
          <a:xfrm>
            <a:off x="899492" y="9512746"/>
            <a:ext cx="9375544" cy="620105"/>
            <a:chOff x="0" y="0"/>
            <a:chExt cx="12500726" cy="826806"/>
          </a:xfrm>
        </p:grpSpPr>
        <p:grpSp>
          <p:nvGrpSpPr>
            <p:cNvPr id="16" name="Group 16"/>
            <p:cNvGrpSpPr>
              <a:grpSpLocks noChangeAspect="1"/>
            </p:cNvGrpSpPr>
            <p:nvPr/>
          </p:nvGrpSpPr>
          <p:grpSpPr>
            <a:xfrm>
              <a:off x="0" y="53993"/>
              <a:ext cx="3239770" cy="718820"/>
              <a:chOff x="0" y="0"/>
              <a:chExt cx="3239770" cy="718820"/>
            </a:xfrm>
          </p:grpSpPr>
          <p:sp>
            <p:nvSpPr>
              <p:cNvPr id="17" name="Freeform 17" descr="Texto  Descripción generada automáticamente"/>
              <p:cNvSpPr/>
              <p:nvPr/>
            </p:nvSpPr>
            <p:spPr>
              <a:xfrm>
                <a:off x="0" y="0"/>
                <a:ext cx="3239770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3239770" h="718820">
                    <a:moveTo>
                      <a:pt x="0" y="0"/>
                    </a:moveTo>
                    <a:lnTo>
                      <a:pt x="3239770" y="0"/>
                    </a:lnTo>
                    <a:lnTo>
                      <a:pt x="3239770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4"/>
                <a:stretch>
                  <a:fillRect b="-55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18" name="TextBox 18"/>
            <p:cNvSpPr txBox="1"/>
            <p:nvPr/>
          </p:nvSpPr>
          <p:spPr>
            <a:xfrm>
              <a:off x="3239770" y="9525"/>
              <a:ext cx="9260956" cy="81728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Funded by the European Union. Views and opinion expressed are however those of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author(s) only and do not necessarily reflect those of the European Union or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european Education and Culture Executive Agency (EACEA). Neither the European Union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nor EACEA can be held responsible for them.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72190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9050"/>
            <a:ext cx="932586" cy="10261282"/>
            <a:chOff x="0" y="0"/>
            <a:chExt cx="1243448" cy="1368171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243457" cy="13681711"/>
            </a:xfrm>
            <a:custGeom>
              <a:avLst/>
              <a:gdLst/>
              <a:ahLst/>
              <a:cxnLst/>
              <a:rect l="l" t="t" r="r" b="b"/>
              <a:pathLst>
                <a:path w="1243457" h="13681711">
                  <a:moveTo>
                    <a:pt x="0" y="0"/>
                  </a:moveTo>
                  <a:lnTo>
                    <a:pt x="1243457" y="0"/>
                  </a:lnTo>
                  <a:lnTo>
                    <a:pt x="1229614" y="152527"/>
                  </a:lnTo>
                  <a:lnTo>
                    <a:pt x="268224" y="152527"/>
                  </a:lnTo>
                  <a:lnTo>
                    <a:pt x="268224" y="10731119"/>
                  </a:lnTo>
                  <a:lnTo>
                    <a:pt x="0" y="13681711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17235414" y="-7620"/>
            <a:ext cx="1052583" cy="10261282"/>
            <a:chOff x="0" y="0"/>
            <a:chExt cx="1403444" cy="1368171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1403477" cy="13681709"/>
            </a:xfrm>
            <a:custGeom>
              <a:avLst/>
              <a:gdLst/>
              <a:ahLst/>
              <a:cxnLst/>
              <a:rect l="l" t="t" r="r" b="b"/>
              <a:pathLst>
                <a:path w="1403477" h="13681709">
                  <a:moveTo>
                    <a:pt x="1403477" y="0"/>
                  </a:moveTo>
                  <a:lnTo>
                    <a:pt x="0" y="0"/>
                  </a:lnTo>
                  <a:lnTo>
                    <a:pt x="17653" y="172085"/>
                  </a:lnTo>
                  <a:lnTo>
                    <a:pt x="1100836" y="172085"/>
                  </a:lnTo>
                  <a:lnTo>
                    <a:pt x="1100836" y="10731119"/>
                  </a:lnTo>
                  <a:lnTo>
                    <a:pt x="1403477" y="13681709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9143999" y="9553241"/>
            <a:ext cx="8617706" cy="539115"/>
            <a:chOff x="0" y="0"/>
            <a:chExt cx="11490274" cy="718820"/>
          </a:xfrm>
        </p:grpSpPr>
        <p:grpSp>
          <p:nvGrpSpPr>
            <p:cNvPr id="7" name="Group 7"/>
            <p:cNvGrpSpPr>
              <a:grpSpLocks noChangeAspect="1"/>
            </p:cNvGrpSpPr>
            <p:nvPr/>
          </p:nvGrpSpPr>
          <p:grpSpPr>
            <a:xfrm>
              <a:off x="0" y="0"/>
              <a:ext cx="2152156" cy="718820"/>
              <a:chOff x="0" y="0"/>
              <a:chExt cx="2152156" cy="718820"/>
            </a:xfrm>
          </p:grpSpPr>
          <p:sp>
            <p:nvSpPr>
              <p:cNvPr id="8" name="Freeform 8"/>
              <p:cNvSpPr/>
              <p:nvPr/>
            </p:nvSpPr>
            <p:spPr>
              <a:xfrm>
                <a:off x="0" y="0"/>
                <a:ext cx="2152142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2152142" h="718820">
                    <a:moveTo>
                      <a:pt x="0" y="0"/>
                    </a:moveTo>
                    <a:lnTo>
                      <a:pt x="2152142" y="0"/>
                    </a:lnTo>
                    <a:lnTo>
                      <a:pt x="2152142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/>
                <a:stretch>
                  <a:fillRect t="-3738" b="-373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9" name="TextBox 9"/>
            <p:cNvSpPr txBox="1"/>
            <p:nvPr/>
          </p:nvSpPr>
          <p:spPr>
            <a:xfrm>
              <a:off x="2229318" y="56051"/>
              <a:ext cx="9260956" cy="61624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Legal description - Creative Commons licensing: The materials published on the MIND project website are classified as Open Educational Resources' (OER) and can be freely (without permission of their creators): downloaded, used, reused, copied, adapted, and shared by users, with information about the source of their origin</a:t>
              </a: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899492" y="9512746"/>
            <a:ext cx="9375544" cy="620105"/>
            <a:chOff x="0" y="0"/>
            <a:chExt cx="12500726" cy="826806"/>
          </a:xfrm>
        </p:grpSpPr>
        <p:grpSp>
          <p:nvGrpSpPr>
            <p:cNvPr id="11" name="Group 11"/>
            <p:cNvGrpSpPr>
              <a:grpSpLocks noChangeAspect="1"/>
            </p:cNvGrpSpPr>
            <p:nvPr/>
          </p:nvGrpSpPr>
          <p:grpSpPr>
            <a:xfrm>
              <a:off x="0" y="53993"/>
              <a:ext cx="3239770" cy="718820"/>
              <a:chOff x="0" y="0"/>
              <a:chExt cx="3239770" cy="718820"/>
            </a:xfrm>
          </p:grpSpPr>
          <p:sp>
            <p:nvSpPr>
              <p:cNvPr id="12" name="Freeform 12" descr="Texto  Descripción generada automáticamente"/>
              <p:cNvSpPr/>
              <p:nvPr/>
            </p:nvSpPr>
            <p:spPr>
              <a:xfrm>
                <a:off x="0" y="0"/>
                <a:ext cx="3239770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3239770" h="718820">
                    <a:moveTo>
                      <a:pt x="0" y="0"/>
                    </a:moveTo>
                    <a:lnTo>
                      <a:pt x="3239770" y="0"/>
                    </a:lnTo>
                    <a:lnTo>
                      <a:pt x="3239770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/>
                <a:stretch>
                  <a:fillRect b="-55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13" name="TextBox 13"/>
            <p:cNvSpPr txBox="1"/>
            <p:nvPr/>
          </p:nvSpPr>
          <p:spPr>
            <a:xfrm>
              <a:off x="3239770" y="9525"/>
              <a:ext cx="9260956" cy="81728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Funded by the European Union. Views and opinion expressed are however those of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author(s) only and do not necessarily reflect those of the European Union or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european Education and Culture Executive Agency (EACEA). Neither the European Union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nor EACEA can be held responsible for them.</a:t>
              </a:r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1028700" y="1028700"/>
            <a:ext cx="7886700" cy="1507332"/>
            <a:chOff x="0" y="0"/>
            <a:chExt cx="10515600" cy="2009776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10515600" cy="2009776"/>
            </a:xfrm>
            <a:custGeom>
              <a:avLst/>
              <a:gdLst/>
              <a:ahLst/>
              <a:cxnLst/>
              <a:rect l="l" t="t" r="r" b="b"/>
              <a:pathLst>
                <a:path w="10515600" h="2009776">
                  <a:moveTo>
                    <a:pt x="0" y="0"/>
                  </a:moveTo>
                  <a:lnTo>
                    <a:pt x="10515600" y="0"/>
                  </a:lnTo>
                  <a:lnTo>
                    <a:pt x="10515600" y="2009776"/>
                  </a:lnTo>
                  <a:lnTo>
                    <a:pt x="0" y="2009776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66675"/>
              <a:ext cx="10515600" cy="1943101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l">
                <a:lnSpc>
                  <a:spcPts val="6155"/>
                </a:lnSpc>
              </a:pPr>
              <a:r>
                <a:rPr lang="en-US" sz="5699">
                  <a:solidFill>
                    <a:srgbClr val="0069B8"/>
                  </a:solidFill>
                  <a:latin typeface="Aptos"/>
                  <a:ea typeface="Aptos"/>
                  <a:cs typeface="Aptos"/>
                  <a:sym typeface="Aptos"/>
                </a:rPr>
                <a:t>Learning outcomes</a:t>
              </a:r>
            </a:p>
          </p:txBody>
        </p:sp>
      </p:grpSp>
      <p:sp>
        <p:nvSpPr>
          <p:cNvPr id="17" name="TextBox 17"/>
          <p:cNvSpPr txBox="1"/>
          <p:nvPr/>
        </p:nvSpPr>
        <p:spPr>
          <a:xfrm>
            <a:off x="1028700" y="2895494"/>
            <a:ext cx="15590520" cy="37969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959"/>
              </a:lnSpc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At the end of this training, you will be able to:</a:t>
            </a:r>
          </a:p>
          <a:p>
            <a:pPr algn="l">
              <a:lnSpc>
                <a:spcPts val="4959"/>
              </a:lnSpc>
            </a:pPr>
            <a:endParaRPr lang="en-US" sz="3099" dirty="0">
              <a:solidFill>
                <a:srgbClr val="000000"/>
              </a:solidFill>
              <a:latin typeface="Aptos"/>
              <a:ea typeface="Aptos"/>
              <a:cs typeface="Aptos"/>
              <a:sym typeface="Aptos"/>
            </a:endParaRPr>
          </a:p>
          <a:p>
            <a:pPr marL="561022" lvl="1" indent="-280511" algn="l">
              <a:lnSpc>
                <a:spcPts val="4959"/>
              </a:lnSpc>
              <a:buFont typeface="Arial"/>
              <a:buChar char="•"/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Identify observable warning signs of psychological distress in the classroom</a:t>
            </a:r>
          </a:p>
          <a:p>
            <a:pPr marL="561022" lvl="1" indent="-280511" algn="l">
              <a:lnSpc>
                <a:spcPts val="4959"/>
              </a:lnSpc>
              <a:buFont typeface="Arial"/>
              <a:buChar char="•"/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Understand how learning environments can unintentionally trigger stress responses</a:t>
            </a:r>
          </a:p>
          <a:p>
            <a:pPr marL="561022" lvl="1" indent="-280511" algn="l">
              <a:lnSpc>
                <a:spcPts val="4959"/>
              </a:lnSpc>
              <a:buFont typeface="Arial"/>
              <a:buChar char="•"/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Apply basic trauma-informed adaptations to reduce distress</a:t>
            </a:r>
          </a:p>
          <a:p>
            <a:pPr marL="561022" lvl="1" indent="-280511" algn="l">
              <a:lnSpc>
                <a:spcPts val="4959"/>
              </a:lnSpc>
              <a:buFont typeface="Arial"/>
              <a:buChar char="•"/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Reflect on how classroom practices influence students’ sense of safety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9050"/>
            <a:ext cx="932586" cy="10261282"/>
            <a:chOff x="0" y="0"/>
            <a:chExt cx="1243448" cy="1368171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243457" cy="13681711"/>
            </a:xfrm>
            <a:custGeom>
              <a:avLst/>
              <a:gdLst/>
              <a:ahLst/>
              <a:cxnLst/>
              <a:rect l="l" t="t" r="r" b="b"/>
              <a:pathLst>
                <a:path w="1243457" h="13681711">
                  <a:moveTo>
                    <a:pt x="0" y="0"/>
                  </a:moveTo>
                  <a:lnTo>
                    <a:pt x="1243457" y="0"/>
                  </a:lnTo>
                  <a:lnTo>
                    <a:pt x="1229614" y="152527"/>
                  </a:lnTo>
                  <a:lnTo>
                    <a:pt x="268224" y="152527"/>
                  </a:lnTo>
                  <a:lnTo>
                    <a:pt x="268224" y="10731119"/>
                  </a:lnTo>
                  <a:lnTo>
                    <a:pt x="0" y="13681711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17235414" y="-7620"/>
            <a:ext cx="1052583" cy="10261282"/>
            <a:chOff x="0" y="0"/>
            <a:chExt cx="1403444" cy="1368171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1403477" cy="13681709"/>
            </a:xfrm>
            <a:custGeom>
              <a:avLst/>
              <a:gdLst/>
              <a:ahLst/>
              <a:cxnLst/>
              <a:rect l="l" t="t" r="r" b="b"/>
              <a:pathLst>
                <a:path w="1403477" h="13681709">
                  <a:moveTo>
                    <a:pt x="1403477" y="0"/>
                  </a:moveTo>
                  <a:lnTo>
                    <a:pt x="0" y="0"/>
                  </a:lnTo>
                  <a:lnTo>
                    <a:pt x="17653" y="172085"/>
                  </a:lnTo>
                  <a:lnTo>
                    <a:pt x="1100836" y="172085"/>
                  </a:lnTo>
                  <a:lnTo>
                    <a:pt x="1100836" y="10731119"/>
                  </a:lnTo>
                  <a:lnTo>
                    <a:pt x="1403477" y="13681709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9143999" y="9553241"/>
            <a:ext cx="8617706" cy="539115"/>
            <a:chOff x="0" y="0"/>
            <a:chExt cx="11490274" cy="718820"/>
          </a:xfrm>
        </p:grpSpPr>
        <p:grpSp>
          <p:nvGrpSpPr>
            <p:cNvPr id="7" name="Group 7"/>
            <p:cNvGrpSpPr>
              <a:grpSpLocks noChangeAspect="1"/>
            </p:cNvGrpSpPr>
            <p:nvPr/>
          </p:nvGrpSpPr>
          <p:grpSpPr>
            <a:xfrm>
              <a:off x="0" y="0"/>
              <a:ext cx="2152156" cy="718820"/>
              <a:chOff x="0" y="0"/>
              <a:chExt cx="2152156" cy="718820"/>
            </a:xfrm>
          </p:grpSpPr>
          <p:sp>
            <p:nvSpPr>
              <p:cNvPr id="8" name="Freeform 8"/>
              <p:cNvSpPr/>
              <p:nvPr/>
            </p:nvSpPr>
            <p:spPr>
              <a:xfrm>
                <a:off x="0" y="0"/>
                <a:ext cx="2152142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2152142" h="718820">
                    <a:moveTo>
                      <a:pt x="0" y="0"/>
                    </a:moveTo>
                    <a:lnTo>
                      <a:pt x="2152142" y="0"/>
                    </a:lnTo>
                    <a:lnTo>
                      <a:pt x="2152142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/>
                <a:stretch>
                  <a:fillRect t="-3738" b="-373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9" name="TextBox 9"/>
            <p:cNvSpPr txBox="1"/>
            <p:nvPr/>
          </p:nvSpPr>
          <p:spPr>
            <a:xfrm>
              <a:off x="2229318" y="56051"/>
              <a:ext cx="9260956" cy="61624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Legal description - Creative Commons licensing: The materials published on the MIND project website are classified as Open Educational Resources' (OER) and can be freely (without permission of their creators): downloaded, used, reused, copied, adapted, and shared by users, with information about the source of their origin</a:t>
              </a: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899492" y="9512746"/>
            <a:ext cx="9375544" cy="620105"/>
            <a:chOff x="0" y="0"/>
            <a:chExt cx="12500726" cy="826806"/>
          </a:xfrm>
        </p:grpSpPr>
        <p:grpSp>
          <p:nvGrpSpPr>
            <p:cNvPr id="11" name="Group 11"/>
            <p:cNvGrpSpPr>
              <a:grpSpLocks noChangeAspect="1"/>
            </p:cNvGrpSpPr>
            <p:nvPr/>
          </p:nvGrpSpPr>
          <p:grpSpPr>
            <a:xfrm>
              <a:off x="0" y="53993"/>
              <a:ext cx="3239770" cy="718820"/>
              <a:chOff x="0" y="0"/>
              <a:chExt cx="3239770" cy="718820"/>
            </a:xfrm>
          </p:grpSpPr>
          <p:sp>
            <p:nvSpPr>
              <p:cNvPr id="12" name="Freeform 12" descr="Texto  Descripción generada automáticamente"/>
              <p:cNvSpPr/>
              <p:nvPr/>
            </p:nvSpPr>
            <p:spPr>
              <a:xfrm>
                <a:off x="0" y="0"/>
                <a:ext cx="3239770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3239770" h="718820">
                    <a:moveTo>
                      <a:pt x="0" y="0"/>
                    </a:moveTo>
                    <a:lnTo>
                      <a:pt x="3239770" y="0"/>
                    </a:lnTo>
                    <a:lnTo>
                      <a:pt x="3239770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/>
                <a:stretch>
                  <a:fillRect b="-55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13" name="TextBox 13"/>
            <p:cNvSpPr txBox="1"/>
            <p:nvPr/>
          </p:nvSpPr>
          <p:spPr>
            <a:xfrm>
              <a:off x="3239770" y="9525"/>
              <a:ext cx="9260956" cy="81728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Funded by the European Union. Views and opinion expressed are however those of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author(s) only and do not necessarily reflect those of the European Union or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european Education and Culture Executive Agency (EACEA). Neither the European Union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nor EACEA can be held responsible for them.</a:t>
              </a:r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1028700" y="358059"/>
            <a:ext cx="15773400" cy="1988345"/>
            <a:chOff x="0" y="0"/>
            <a:chExt cx="21031200" cy="2651126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21031200" cy="2651126"/>
            </a:xfrm>
            <a:custGeom>
              <a:avLst/>
              <a:gdLst/>
              <a:ahLst/>
              <a:cxnLst/>
              <a:rect l="l" t="t" r="r" b="b"/>
              <a:pathLst>
                <a:path w="21031200" h="2651126">
                  <a:moveTo>
                    <a:pt x="0" y="0"/>
                  </a:moveTo>
                  <a:lnTo>
                    <a:pt x="21031200" y="0"/>
                  </a:lnTo>
                  <a:lnTo>
                    <a:pt x="21031200" y="2651126"/>
                  </a:lnTo>
                  <a:lnTo>
                    <a:pt x="0" y="2651126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57150"/>
              <a:ext cx="21031200" cy="2593976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l">
                <a:lnSpc>
                  <a:spcPts val="5832"/>
                </a:lnSpc>
              </a:pPr>
              <a:r>
                <a:rPr lang="en-US" sz="5400" dirty="0">
                  <a:solidFill>
                    <a:srgbClr val="0069B8"/>
                  </a:solidFill>
                  <a:latin typeface="Aptos"/>
                  <a:ea typeface="Aptos"/>
                  <a:cs typeface="Aptos"/>
                  <a:sym typeface="Aptos"/>
                </a:rPr>
                <a:t>Why Early Recognition Matters</a:t>
              </a:r>
            </a:p>
          </p:txBody>
        </p:sp>
      </p:grpSp>
      <p:sp>
        <p:nvSpPr>
          <p:cNvPr id="17" name="TextBox 17"/>
          <p:cNvSpPr txBox="1"/>
          <p:nvPr/>
        </p:nvSpPr>
        <p:spPr>
          <a:xfrm>
            <a:off x="899492" y="2095500"/>
            <a:ext cx="16206714" cy="50793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80511" lvl="1" algn="l">
              <a:lnSpc>
                <a:spcPts val="4959"/>
              </a:lnSpc>
              <a:spcBef>
                <a:spcPct val="0"/>
              </a:spcBef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Teachers and educational staff are not therapists.</a:t>
            </a:r>
          </a:p>
          <a:p>
            <a:pPr marL="280511" lvl="1" algn="l">
              <a:lnSpc>
                <a:spcPts val="4959"/>
              </a:lnSpc>
              <a:spcBef>
                <a:spcPct val="0"/>
              </a:spcBef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However, they are often the first adults to notice changes in students’ behavior.</a:t>
            </a:r>
          </a:p>
          <a:p>
            <a:pPr marL="280511" lvl="1" algn="l">
              <a:lnSpc>
                <a:spcPts val="4959"/>
              </a:lnSpc>
              <a:spcBef>
                <a:spcPct val="0"/>
              </a:spcBef>
            </a:pPr>
            <a:endParaRPr lang="en-US" sz="3099" u="none" strike="noStrike" dirty="0">
              <a:solidFill>
                <a:srgbClr val="000000"/>
              </a:solidFill>
              <a:latin typeface="Aptos"/>
              <a:ea typeface="Aptos"/>
              <a:cs typeface="Aptos"/>
              <a:sym typeface="Aptos"/>
            </a:endParaRPr>
          </a:p>
          <a:p>
            <a:pPr marL="280511" lvl="1" algn="l">
              <a:lnSpc>
                <a:spcPts val="4959"/>
              </a:lnSpc>
              <a:spcBef>
                <a:spcPct val="0"/>
              </a:spcBef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Early recognition:</a:t>
            </a:r>
          </a:p>
          <a:p>
            <a:pPr marL="737711" lvl="1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Allows timely support</a:t>
            </a:r>
          </a:p>
          <a:p>
            <a:pPr marL="737711" lvl="1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Prevents escalation of distress</a:t>
            </a:r>
          </a:p>
          <a:p>
            <a:pPr marL="737711" lvl="1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Promotes inclusion and learning</a:t>
            </a:r>
          </a:p>
          <a:p>
            <a:pPr marL="737711" lvl="1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Reduces misunderstandings and punitive responses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9050"/>
            <a:ext cx="932586" cy="10261282"/>
            <a:chOff x="0" y="0"/>
            <a:chExt cx="1243448" cy="1368171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243457" cy="13681711"/>
            </a:xfrm>
            <a:custGeom>
              <a:avLst/>
              <a:gdLst/>
              <a:ahLst/>
              <a:cxnLst/>
              <a:rect l="l" t="t" r="r" b="b"/>
              <a:pathLst>
                <a:path w="1243457" h="13681711">
                  <a:moveTo>
                    <a:pt x="0" y="0"/>
                  </a:moveTo>
                  <a:lnTo>
                    <a:pt x="1243457" y="0"/>
                  </a:lnTo>
                  <a:lnTo>
                    <a:pt x="1229614" y="152527"/>
                  </a:lnTo>
                  <a:lnTo>
                    <a:pt x="268224" y="152527"/>
                  </a:lnTo>
                  <a:lnTo>
                    <a:pt x="268224" y="10731119"/>
                  </a:lnTo>
                  <a:lnTo>
                    <a:pt x="0" y="13681711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17235414" y="-7620"/>
            <a:ext cx="1052583" cy="10261282"/>
            <a:chOff x="0" y="0"/>
            <a:chExt cx="1403444" cy="1368171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1403477" cy="13681709"/>
            </a:xfrm>
            <a:custGeom>
              <a:avLst/>
              <a:gdLst/>
              <a:ahLst/>
              <a:cxnLst/>
              <a:rect l="l" t="t" r="r" b="b"/>
              <a:pathLst>
                <a:path w="1403477" h="13681709">
                  <a:moveTo>
                    <a:pt x="1403477" y="0"/>
                  </a:moveTo>
                  <a:lnTo>
                    <a:pt x="0" y="0"/>
                  </a:lnTo>
                  <a:lnTo>
                    <a:pt x="17653" y="172085"/>
                  </a:lnTo>
                  <a:lnTo>
                    <a:pt x="1100836" y="172085"/>
                  </a:lnTo>
                  <a:lnTo>
                    <a:pt x="1100836" y="10731119"/>
                  </a:lnTo>
                  <a:lnTo>
                    <a:pt x="1403477" y="13681709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9143999" y="9553241"/>
            <a:ext cx="8617706" cy="539115"/>
            <a:chOff x="0" y="0"/>
            <a:chExt cx="11490274" cy="718820"/>
          </a:xfrm>
        </p:grpSpPr>
        <p:grpSp>
          <p:nvGrpSpPr>
            <p:cNvPr id="7" name="Group 7"/>
            <p:cNvGrpSpPr>
              <a:grpSpLocks noChangeAspect="1"/>
            </p:cNvGrpSpPr>
            <p:nvPr/>
          </p:nvGrpSpPr>
          <p:grpSpPr>
            <a:xfrm>
              <a:off x="0" y="0"/>
              <a:ext cx="2152156" cy="718820"/>
              <a:chOff x="0" y="0"/>
              <a:chExt cx="2152156" cy="718820"/>
            </a:xfrm>
          </p:grpSpPr>
          <p:sp>
            <p:nvSpPr>
              <p:cNvPr id="8" name="Freeform 8"/>
              <p:cNvSpPr/>
              <p:nvPr/>
            </p:nvSpPr>
            <p:spPr>
              <a:xfrm>
                <a:off x="0" y="0"/>
                <a:ext cx="2152142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2152142" h="718820">
                    <a:moveTo>
                      <a:pt x="0" y="0"/>
                    </a:moveTo>
                    <a:lnTo>
                      <a:pt x="2152142" y="0"/>
                    </a:lnTo>
                    <a:lnTo>
                      <a:pt x="2152142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/>
                <a:stretch>
                  <a:fillRect t="-3738" b="-373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9" name="TextBox 9"/>
            <p:cNvSpPr txBox="1"/>
            <p:nvPr/>
          </p:nvSpPr>
          <p:spPr>
            <a:xfrm>
              <a:off x="2229318" y="56051"/>
              <a:ext cx="9260956" cy="61624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Legal description - Creative Commons licensing: The materials published on the MIND project website are classified as Open Educational Resources' (OER) and can be freely (without permission of their creators): downloaded, used, reused, copied, adapted, and shared by users, with information about the source of their origin</a:t>
              </a: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899492" y="9512746"/>
            <a:ext cx="9375544" cy="620105"/>
            <a:chOff x="0" y="0"/>
            <a:chExt cx="12500726" cy="826806"/>
          </a:xfrm>
        </p:grpSpPr>
        <p:grpSp>
          <p:nvGrpSpPr>
            <p:cNvPr id="11" name="Group 11"/>
            <p:cNvGrpSpPr>
              <a:grpSpLocks noChangeAspect="1"/>
            </p:cNvGrpSpPr>
            <p:nvPr/>
          </p:nvGrpSpPr>
          <p:grpSpPr>
            <a:xfrm>
              <a:off x="0" y="53993"/>
              <a:ext cx="3239770" cy="718820"/>
              <a:chOff x="0" y="0"/>
              <a:chExt cx="3239770" cy="718820"/>
            </a:xfrm>
          </p:grpSpPr>
          <p:sp>
            <p:nvSpPr>
              <p:cNvPr id="12" name="Freeform 12" descr="Texto  Descripción generada automáticamente"/>
              <p:cNvSpPr/>
              <p:nvPr/>
            </p:nvSpPr>
            <p:spPr>
              <a:xfrm>
                <a:off x="0" y="0"/>
                <a:ext cx="3239770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3239770" h="718820">
                    <a:moveTo>
                      <a:pt x="0" y="0"/>
                    </a:moveTo>
                    <a:lnTo>
                      <a:pt x="3239770" y="0"/>
                    </a:lnTo>
                    <a:lnTo>
                      <a:pt x="3239770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/>
                <a:stretch>
                  <a:fillRect b="-55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13" name="TextBox 13"/>
            <p:cNvSpPr txBox="1"/>
            <p:nvPr/>
          </p:nvSpPr>
          <p:spPr>
            <a:xfrm>
              <a:off x="3239770" y="9525"/>
              <a:ext cx="9260956" cy="81728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Funded by the European Union. Views and opinion expressed are however those of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author(s) only and do not necessarily reflect those of the European Union or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european Education and Culture Executive Agency (EACEA). Neither the European Union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nor EACEA can be held responsible for them.</a:t>
              </a:r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932593" y="349240"/>
            <a:ext cx="15773400" cy="1988345"/>
            <a:chOff x="0" y="0"/>
            <a:chExt cx="21031200" cy="2651126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21031200" cy="2651126"/>
            </a:xfrm>
            <a:custGeom>
              <a:avLst/>
              <a:gdLst/>
              <a:ahLst/>
              <a:cxnLst/>
              <a:rect l="l" t="t" r="r" b="b"/>
              <a:pathLst>
                <a:path w="21031200" h="2651126">
                  <a:moveTo>
                    <a:pt x="0" y="0"/>
                  </a:moveTo>
                  <a:lnTo>
                    <a:pt x="21031200" y="0"/>
                  </a:lnTo>
                  <a:lnTo>
                    <a:pt x="21031200" y="2651126"/>
                  </a:lnTo>
                  <a:lnTo>
                    <a:pt x="0" y="2651126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57150"/>
              <a:ext cx="21031200" cy="2593976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l">
                <a:lnSpc>
                  <a:spcPts val="5832"/>
                </a:lnSpc>
              </a:pPr>
              <a:r>
                <a:rPr lang="en-US" sz="5400" dirty="0">
                  <a:solidFill>
                    <a:srgbClr val="0069B8"/>
                  </a:solidFill>
                  <a:latin typeface="Aptos"/>
                  <a:ea typeface="Aptos"/>
                  <a:cs typeface="Aptos"/>
                  <a:sym typeface="Aptos"/>
                </a:rPr>
                <a:t>Common Warning Signs in the Classroom</a:t>
              </a:r>
            </a:p>
          </p:txBody>
        </p:sp>
      </p:grpSp>
      <p:sp>
        <p:nvSpPr>
          <p:cNvPr id="17" name="TextBox 17"/>
          <p:cNvSpPr txBox="1"/>
          <p:nvPr/>
        </p:nvSpPr>
        <p:spPr>
          <a:xfrm>
            <a:off x="899492" y="2380448"/>
            <a:ext cx="16206714" cy="57205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80511" lvl="1">
              <a:lnSpc>
                <a:spcPts val="4959"/>
              </a:lnSpc>
              <a:spcBef>
                <a:spcPct val="0"/>
              </a:spcBef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Possible indicators of psychological distress include:</a:t>
            </a:r>
          </a:p>
          <a:p>
            <a:pPr marL="280511" lvl="1">
              <a:lnSpc>
                <a:spcPts val="4959"/>
              </a:lnSpc>
              <a:spcBef>
                <a:spcPct val="0"/>
              </a:spcBef>
            </a:pPr>
            <a:endParaRPr lang="en-US" sz="3099" u="none" strike="noStrike" dirty="0">
              <a:solidFill>
                <a:srgbClr val="000000"/>
              </a:solidFill>
              <a:latin typeface="Aptos"/>
              <a:ea typeface="Aptos"/>
              <a:cs typeface="Aptos"/>
              <a:sym typeface="Aptos"/>
            </a:endParaRPr>
          </a:p>
          <a:p>
            <a:pPr marL="737711" lvl="1" indent="-457200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Frequent absences or lateness</a:t>
            </a:r>
          </a:p>
          <a:p>
            <a:pPr marL="737711" lvl="1" indent="-457200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Fatigue, blank stares, or disengagement</a:t>
            </a:r>
          </a:p>
          <a:p>
            <a:pPr marL="737711" lvl="1" indent="-457200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Difficulty concentrating or following instructions</a:t>
            </a:r>
          </a:p>
          <a:p>
            <a:pPr marL="737711" lvl="1" indent="-457200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Sudden mood changes or emotional shutdown</a:t>
            </a:r>
          </a:p>
          <a:p>
            <a:pPr marL="737711" lvl="1" indent="-457200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Overreactions to noise, authority, or feedback</a:t>
            </a:r>
          </a:p>
          <a:p>
            <a:pPr marL="737711" lvl="1" indent="-457200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US" sz="3099" u="none" strike="noStrike" dirty="0">
              <a:solidFill>
                <a:srgbClr val="000000"/>
              </a:solidFill>
              <a:latin typeface="Aptos"/>
              <a:ea typeface="Aptos"/>
              <a:cs typeface="Aptos"/>
              <a:sym typeface="Aptos"/>
            </a:endParaRPr>
          </a:p>
          <a:p>
            <a:pPr marL="280511" lvl="1">
              <a:lnSpc>
                <a:spcPts val="4959"/>
              </a:lnSpc>
              <a:spcBef>
                <a:spcPct val="0"/>
              </a:spcBef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These signs should be observed over time and in context.</a:t>
            </a:r>
          </a:p>
        </p:txBody>
      </p:sp>
    </p:spTree>
    <p:extLst>
      <p:ext uri="{BB962C8B-B14F-4D97-AF65-F5344CB8AC3E}">
        <p14:creationId xmlns:p14="http://schemas.microsoft.com/office/powerpoint/2010/main" val="1688482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9050"/>
            <a:ext cx="932586" cy="10261282"/>
            <a:chOff x="0" y="0"/>
            <a:chExt cx="1243448" cy="1368171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243457" cy="13681711"/>
            </a:xfrm>
            <a:custGeom>
              <a:avLst/>
              <a:gdLst/>
              <a:ahLst/>
              <a:cxnLst/>
              <a:rect l="l" t="t" r="r" b="b"/>
              <a:pathLst>
                <a:path w="1243457" h="13681711">
                  <a:moveTo>
                    <a:pt x="0" y="0"/>
                  </a:moveTo>
                  <a:lnTo>
                    <a:pt x="1243457" y="0"/>
                  </a:lnTo>
                  <a:lnTo>
                    <a:pt x="1229614" y="152527"/>
                  </a:lnTo>
                  <a:lnTo>
                    <a:pt x="268224" y="152527"/>
                  </a:lnTo>
                  <a:lnTo>
                    <a:pt x="268224" y="10731119"/>
                  </a:lnTo>
                  <a:lnTo>
                    <a:pt x="0" y="13681711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17235414" y="-7620"/>
            <a:ext cx="1052583" cy="10261282"/>
            <a:chOff x="0" y="0"/>
            <a:chExt cx="1403444" cy="1368171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1403477" cy="13681709"/>
            </a:xfrm>
            <a:custGeom>
              <a:avLst/>
              <a:gdLst/>
              <a:ahLst/>
              <a:cxnLst/>
              <a:rect l="l" t="t" r="r" b="b"/>
              <a:pathLst>
                <a:path w="1403477" h="13681709">
                  <a:moveTo>
                    <a:pt x="1403477" y="0"/>
                  </a:moveTo>
                  <a:lnTo>
                    <a:pt x="0" y="0"/>
                  </a:lnTo>
                  <a:lnTo>
                    <a:pt x="17653" y="172085"/>
                  </a:lnTo>
                  <a:lnTo>
                    <a:pt x="1100836" y="172085"/>
                  </a:lnTo>
                  <a:lnTo>
                    <a:pt x="1100836" y="10731119"/>
                  </a:lnTo>
                  <a:lnTo>
                    <a:pt x="1403477" y="13681709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9143999" y="9553241"/>
            <a:ext cx="8617706" cy="539115"/>
            <a:chOff x="0" y="0"/>
            <a:chExt cx="11490274" cy="718820"/>
          </a:xfrm>
        </p:grpSpPr>
        <p:grpSp>
          <p:nvGrpSpPr>
            <p:cNvPr id="7" name="Group 7"/>
            <p:cNvGrpSpPr>
              <a:grpSpLocks noChangeAspect="1"/>
            </p:cNvGrpSpPr>
            <p:nvPr/>
          </p:nvGrpSpPr>
          <p:grpSpPr>
            <a:xfrm>
              <a:off x="0" y="0"/>
              <a:ext cx="2152156" cy="718820"/>
              <a:chOff x="0" y="0"/>
              <a:chExt cx="2152156" cy="718820"/>
            </a:xfrm>
          </p:grpSpPr>
          <p:sp>
            <p:nvSpPr>
              <p:cNvPr id="8" name="Freeform 8"/>
              <p:cNvSpPr/>
              <p:nvPr/>
            </p:nvSpPr>
            <p:spPr>
              <a:xfrm>
                <a:off x="0" y="0"/>
                <a:ext cx="2152142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2152142" h="718820">
                    <a:moveTo>
                      <a:pt x="0" y="0"/>
                    </a:moveTo>
                    <a:lnTo>
                      <a:pt x="2152142" y="0"/>
                    </a:lnTo>
                    <a:lnTo>
                      <a:pt x="2152142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/>
                <a:stretch>
                  <a:fillRect t="-3738" b="-373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9" name="TextBox 9"/>
            <p:cNvSpPr txBox="1"/>
            <p:nvPr/>
          </p:nvSpPr>
          <p:spPr>
            <a:xfrm>
              <a:off x="2229318" y="56051"/>
              <a:ext cx="9260956" cy="61624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Legal description - Creative Commons licensing: The materials published on the MIND project website are classified as Open Educational Resources' (OER) and can be freely (without permission of their creators): downloaded, used, reused, copied, adapted, and shared by users, with information about the source of their origin</a:t>
              </a: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899492" y="9512746"/>
            <a:ext cx="9375544" cy="620105"/>
            <a:chOff x="0" y="0"/>
            <a:chExt cx="12500726" cy="826806"/>
          </a:xfrm>
        </p:grpSpPr>
        <p:grpSp>
          <p:nvGrpSpPr>
            <p:cNvPr id="11" name="Group 11"/>
            <p:cNvGrpSpPr>
              <a:grpSpLocks noChangeAspect="1"/>
            </p:cNvGrpSpPr>
            <p:nvPr/>
          </p:nvGrpSpPr>
          <p:grpSpPr>
            <a:xfrm>
              <a:off x="0" y="53993"/>
              <a:ext cx="3239770" cy="718820"/>
              <a:chOff x="0" y="0"/>
              <a:chExt cx="3239770" cy="718820"/>
            </a:xfrm>
          </p:grpSpPr>
          <p:sp>
            <p:nvSpPr>
              <p:cNvPr id="12" name="Freeform 12" descr="Texto  Descripción generada automáticamente"/>
              <p:cNvSpPr/>
              <p:nvPr/>
            </p:nvSpPr>
            <p:spPr>
              <a:xfrm>
                <a:off x="0" y="0"/>
                <a:ext cx="3239770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3239770" h="718820">
                    <a:moveTo>
                      <a:pt x="0" y="0"/>
                    </a:moveTo>
                    <a:lnTo>
                      <a:pt x="3239770" y="0"/>
                    </a:lnTo>
                    <a:lnTo>
                      <a:pt x="3239770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/>
                <a:stretch>
                  <a:fillRect b="-55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13" name="TextBox 13"/>
            <p:cNvSpPr txBox="1"/>
            <p:nvPr/>
          </p:nvSpPr>
          <p:spPr>
            <a:xfrm>
              <a:off x="3239770" y="9525"/>
              <a:ext cx="9260956" cy="81728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Funded by the European Union. Views and opinion expressed are however those of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author(s) only and do not necessarily reflect those of the European Union or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european Education and Culture Executive Agency (EACEA). Neither the European Union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nor EACEA can be held responsible for them.</a:t>
              </a:r>
            </a:p>
          </p:txBody>
        </p:sp>
      </p:grpSp>
      <p:sp>
        <p:nvSpPr>
          <p:cNvPr id="16" name="TextBox 16"/>
          <p:cNvSpPr txBox="1"/>
          <p:nvPr/>
        </p:nvSpPr>
        <p:spPr>
          <a:xfrm>
            <a:off x="1028700" y="408066"/>
            <a:ext cx="15773400" cy="1945482"/>
          </a:xfrm>
          <a:prstGeom prst="rect">
            <a:avLst/>
          </a:prstGeom>
        </p:spPr>
        <p:txBody>
          <a:bodyPr lIns="0" tIns="0" rIns="0" bIns="0" rtlCol="0" anchor="ctr"/>
          <a:lstStyle/>
          <a:p>
            <a:pPr algn="l">
              <a:lnSpc>
                <a:spcPts val="5832"/>
              </a:lnSpc>
            </a:pPr>
            <a:r>
              <a:rPr lang="en-US" sz="5400" dirty="0">
                <a:solidFill>
                  <a:srgbClr val="0069B8"/>
                </a:solidFill>
                <a:latin typeface="Aptos"/>
                <a:ea typeface="Aptos"/>
                <a:cs typeface="Aptos"/>
                <a:sym typeface="Aptos"/>
              </a:rPr>
              <a:t>Avoiding Misinterpretation of Behavior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1028700" y="2247900"/>
            <a:ext cx="16206714" cy="44381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959"/>
              </a:lnSpc>
              <a:spcBef>
                <a:spcPct val="0"/>
              </a:spcBef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As we learned, b</a:t>
            </a: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ehaviors linked to distress are often misread as lack of motivation, disruptive or oppositional behavior, poor attitude or disinterest.</a:t>
            </a:r>
          </a:p>
          <a:p>
            <a:pPr algn="l">
              <a:lnSpc>
                <a:spcPts val="4959"/>
              </a:lnSpc>
              <a:spcBef>
                <a:spcPct val="0"/>
              </a:spcBef>
            </a:pPr>
            <a:endParaRPr lang="en-US" sz="3099" dirty="0">
              <a:solidFill>
                <a:srgbClr val="000000"/>
              </a:solidFill>
              <a:latin typeface="Aptos"/>
              <a:ea typeface="Aptos"/>
              <a:cs typeface="Aptos"/>
              <a:sym typeface="Aptos"/>
            </a:endParaRPr>
          </a:p>
          <a:p>
            <a:pPr algn="l">
              <a:lnSpc>
                <a:spcPts val="4959"/>
              </a:lnSpc>
              <a:spcBef>
                <a:spcPct val="0"/>
              </a:spcBef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A trauma-informed approach encourages educators to:</a:t>
            </a:r>
          </a:p>
          <a:p>
            <a:pPr marL="457200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Focus on patterns, not single episodes</a:t>
            </a:r>
          </a:p>
          <a:p>
            <a:pPr marL="457200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Distinguish between unwillingness and inability</a:t>
            </a:r>
          </a:p>
          <a:p>
            <a:pPr marL="457200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Respond with curiosity rather than judgment</a:t>
            </a:r>
          </a:p>
        </p:txBody>
      </p:sp>
    </p:spTree>
    <p:extLst>
      <p:ext uri="{BB962C8B-B14F-4D97-AF65-F5344CB8AC3E}">
        <p14:creationId xmlns:p14="http://schemas.microsoft.com/office/powerpoint/2010/main" val="28701416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9050"/>
            <a:ext cx="932586" cy="10261282"/>
            <a:chOff x="0" y="0"/>
            <a:chExt cx="1243448" cy="1368171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243457" cy="13681711"/>
            </a:xfrm>
            <a:custGeom>
              <a:avLst/>
              <a:gdLst/>
              <a:ahLst/>
              <a:cxnLst/>
              <a:rect l="l" t="t" r="r" b="b"/>
              <a:pathLst>
                <a:path w="1243457" h="13681711">
                  <a:moveTo>
                    <a:pt x="0" y="0"/>
                  </a:moveTo>
                  <a:lnTo>
                    <a:pt x="1243457" y="0"/>
                  </a:lnTo>
                  <a:lnTo>
                    <a:pt x="1229614" y="152527"/>
                  </a:lnTo>
                  <a:lnTo>
                    <a:pt x="268224" y="152527"/>
                  </a:lnTo>
                  <a:lnTo>
                    <a:pt x="268224" y="10731119"/>
                  </a:lnTo>
                  <a:lnTo>
                    <a:pt x="0" y="13681711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17235414" y="-7620"/>
            <a:ext cx="1052583" cy="10261282"/>
            <a:chOff x="0" y="0"/>
            <a:chExt cx="1403444" cy="1368171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1403477" cy="13681709"/>
            </a:xfrm>
            <a:custGeom>
              <a:avLst/>
              <a:gdLst/>
              <a:ahLst/>
              <a:cxnLst/>
              <a:rect l="l" t="t" r="r" b="b"/>
              <a:pathLst>
                <a:path w="1403477" h="13681709">
                  <a:moveTo>
                    <a:pt x="1403477" y="0"/>
                  </a:moveTo>
                  <a:lnTo>
                    <a:pt x="0" y="0"/>
                  </a:lnTo>
                  <a:lnTo>
                    <a:pt x="17653" y="172085"/>
                  </a:lnTo>
                  <a:lnTo>
                    <a:pt x="1100836" y="172085"/>
                  </a:lnTo>
                  <a:lnTo>
                    <a:pt x="1100836" y="10731119"/>
                  </a:lnTo>
                  <a:lnTo>
                    <a:pt x="1403477" y="13681709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9143999" y="9553241"/>
            <a:ext cx="8617706" cy="539115"/>
            <a:chOff x="0" y="0"/>
            <a:chExt cx="11490274" cy="718820"/>
          </a:xfrm>
        </p:grpSpPr>
        <p:grpSp>
          <p:nvGrpSpPr>
            <p:cNvPr id="7" name="Group 7"/>
            <p:cNvGrpSpPr>
              <a:grpSpLocks noChangeAspect="1"/>
            </p:cNvGrpSpPr>
            <p:nvPr/>
          </p:nvGrpSpPr>
          <p:grpSpPr>
            <a:xfrm>
              <a:off x="0" y="0"/>
              <a:ext cx="2152156" cy="718820"/>
              <a:chOff x="0" y="0"/>
              <a:chExt cx="2152156" cy="718820"/>
            </a:xfrm>
          </p:grpSpPr>
          <p:sp>
            <p:nvSpPr>
              <p:cNvPr id="8" name="Freeform 8"/>
              <p:cNvSpPr/>
              <p:nvPr/>
            </p:nvSpPr>
            <p:spPr>
              <a:xfrm>
                <a:off x="0" y="0"/>
                <a:ext cx="2152142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2152142" h="718820">
                    <a:moveTo>
                      <a:pt x="0" y="0"/>
                    </a:moveTo>
                    <a:lnTo>
                      <a:pt x="2152142" y="0"/>
                    </a:lnTo>
                    <a:lnTo>
                      <a:pt x="2152142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/>
                <a:stretch>
                  <a:fillRect t="-3738" b="-373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9" name="TextBox 9"/>
            <p:cNvSpPr txBox="1"/>
            <p:nvPr/>
          </p:nvSpPr>
          <p:spPr>
            <a:xfrm>
              <a:off x="2229318" y="56051"/>
              <a:ext cx="9260956" cy="61624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Legal description - Creative Commons licensing: The materials published on the MIND project website are classified as Open Educational Resources' (OER) and can be freely (without permission of their creators): downloaded, used, reused, copied, adapted, and shared by users, with information about the source of their origin</a:t>
              </a: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899492" y="9512746"/>
            <a:ext cx="9375544" cy="620105"/>
            <a:chOff x="0" y="0"/>
            <a:chExt cx="12500726" cy="826806"/>
          </a:xfrm>
        </p:grpSpPr>
        <p:grpSp>
          <p:nvGrpSpPr>
            <p:cNvPr id="11" name="Group 11"/>
            <p:cNvGrpSpPr>
              <a:grpSpLocks noChangeAspect="1"/>
            </p:cNvGrpSpPr>
            <p:nvPr/>
          </p:nvGrpSpPr>
          <p:grpSpPr>
            <a:xfrm>
              <a:off x="0" y="53993"/>
              <a:ext cx="3239770" cy="718820"/>
              <a:chOff x="0" y="0"/>
              <a:chExt cx="3239770" cy="718820"/>
            </a:xfrm>
          </p:grpSpPr>
          <p:sp>
            <p:nvSpPr>
              <p:cNvPr id="12" name="Freeform 12" descr="Texto  Descripción generada automáticamente"/>
              <p:cNvSpPr/>
              <p:nvPr/>
            </p:nvSpPr>
            <p:spPr>
              <a:xfrm>
                <a:off x="0" y="0"/>
                <a:ext cx="3239770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3239770" h="718820">
                    <a:moveTo>
                      <a:pt x="0" y="0"/>
                    </a:moveTo>
                    <a:lnTo>
                      <a:pt x="3239770" y="0"/>
                    </a:lnTo>
                    <a:lnTo>
                      <a:pt x="3239770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/>
                <a:stretch>
                  <a:fillRect b="-55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13" name="TextBox 13"/>
            <p:cNvSpPr txBox="1"/>
            <p:nvPr/>
          </p:nvSpPr>
          <p:spPr>
            <a:xfrm>
              <a:off x="3239770" y="9525"/>
              <a:ext cx="9260956" cy="81728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Funded by the European Union. Views and opinion expressed are however those of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author(s) only and do not necessarily reflect those of the European Union or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european Education and Culture Executive Agency (EACEA). Neither the European Union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nor EACEA can be held responsible for them.</a:t>
              </a:r>
            </a:p>
          </p:txBody>
        </p:sp>
      </p:grpSp>
      <p:sp>
        <p:nvSpPr>
          <p:cNvPr id="16" name="TextBox 16"/>
          <p:cNvSpPr txBox="1"/>
          <p:nvPr/>
        </p:nvSpPr>
        <p:spPr>
          <a:xfrm>
            <a:off x="1028700" y="408066"/>
            <a:ext cx="15773400" cy="1945482"/>
          </a:xfrm>
          <a:prstGeom prst="rect">
            <a:avLst/>
          </a:prstGeom>
        </p:spPr>
        <p:txBody>
          <a:bodyPr lIns="0" tIns="0" rIns="0" bIns="0" rtlCol="0" anchor="ctr"/>
          <a:lstStyle/>
          <a:p>
            <a:pPr algn="l">
              <a:lnSpc>
                <a:spcPts val="5832"/>
              </a:lnSpc>
            </a:pPr>
            <a:r>
              <a:rPr lang="en-US" sz="5400" dirty="0">
                <a:solidFill>
                  <a:srgbClr val="0069B8"/>
                </a:solidFill>
                <a:latin typeface="Aptos"/>
                <a:ea typeface="Aptos"/>
                <a:cs typeface="Aptos"/>
                <a:sym typeface="Aptos"/>
              </a:rPr>
              <a:t>What Makes a Space Potentially Triggering?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899492" y="2040968"/>
            <a:ext cx="16206714" cy="57205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959"/>
              </a:lnSpc>
              <a:spcBef>
                <a:spcPct val="0"/>
              </a:spcBef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Learning environments can unintentionally activate stress responses.</a:t>
            </a:r>
          </a:p>
          <a:p>
            <a:pPr algn="l">
              <a:lnSpc>
                <a:spcPts val="4959"/>
              </a:lnSpc>
              <a:spcBef>
                <a:spcPct val="0"/>
              </a:spcBef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Common environmental triggers include:</a:t>
            </a:r>
          </a:p>
          <a:p>
            <a:pPr marL="457200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Loud or sudden noises</a:t>
            </a:r>
          </a:p>
          <a:p>
            <a:pPr marL="457200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Unpredictable schedules or unclear instructions</a:t>
            </a:r>
          </a:p>
          <a:p>
            <a:pPr marL="457200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Overcrowded or chaotic spaces</a:t>
            </a:r>
          </a:p>
          <a:p>
            <a:pPr marL="457200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Lack of exits or feeling physically trapped</a:t>
            </a:r>
          </a:p>
          <a:p>
            <a:pPr marL="457200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Unexpected sensitive contents and materials</a:t>
            </a:r>
          </a:p>
          <a:p>
            <a:pPr marL="457200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US" sz="3099" u="none" strike="noStrike" dirty="0">
              <a:solidFill>
                <a:srgbClr val="000000"/>
              </a:solidFill>
              <a:latin typeface="Aptos"/>
              <a:ea typeface="Aptos"/>
              <a:cs typeface="Aptos"/>
              <a:sym typeface="Aptos"/>
            </a:endParaRPr>
          </a:p>
          <a:p>
            <a:pPr algn="l">
              <a:lnSpc>
                <a:spcPts val="4959"/>
              </a:lnSpc>
              <a:spcBef>
                <a:spcPct val="0"/>
              </a:spcBef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Students may react to these situations without being able to explain why.</a:t>
            </a:r>
          </a:p>
        </p:txBody>
      </p:sp>
    </p:spTree>
    <p:extLst>
      <p:ext uri="{BB962C8B-B14F-4D97-AF65-F5344CB8AC3E}">
        <p14:creationId xmlns:p14="http://schemas.microsoft.com/office/powerpoint/2010/main" val="41198939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9050"/>
            <a:ext cx="932586" cy="10261282"/>
            <a:chOff x="0" y="0"/>
            <a:chExt cx="1243448" cy="1368171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243457" cy="13681711"/>
            </a:xfrm>
            <a:custGeom>
              <a:avLst/>
              <a:gdLst/>
              <a:ahLst/>
              <a:cxnLst/>
              <a:rect l="l" t="t" r="r" b="b"/>
              <a:pathLst>
                <a:path w="1243457" h="13681711">
                  <a:moveTo>
                    <a:pt x="0" y="0"/>
                  </a:moveTo>
                  <a:lnTo>
                    <a:pt x="1243457" y="0"/>
                  </a:lnTo>
                  <a:lnTo>
                    <a:pt x="1229614" y="152527"/>
                  </a:lnTo>
                  <a:lnTo>
                    <a:pt x="268224" y="152527"/>
                  </a:lnTo>
                  <a:lnTo>
                    <a:pt x="268224" y="10731119"/>
                  </a:lnTo>
                  <a:lnTo>
                    <a:pt x="0" y="13681711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17235414" y="-7620"/>
            <a:ext cx="1052583" cy="10261282"/>
            <a:chOff x="0" y="0"/>
            <a:chExt cx="1403444" cy="1368171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1403477" cy="13681709"/>
            </a:xfrm>
            <a:custGeom>
              <a:avLst/>
              <a:gdLst/>
              <a:ahLst/>
              <a:cxnLst/>
              <a:rect l="l" t="t" r="r" b="b"/>
              <a:pathLst>
                <a:path w="1403477" h="13681709">
                  <a:moveTo>
                    <a:pt x="1403477" y="0"/>
                  </a:moveTo>
                  <a:lnTo>
                    <a:pt x="0" y="0"/>
                  </a:lnTo>
                  <a:lnTo>
                    <a:pt x="17653" y="172085"/>
                  </a:lnTo>
                  <a:lnTo>
                    <a:pt x="1100836" y="172085"/>
                  </a:lnTo>
                  <a:lnTo>
                    <a:pt x="1100836" y="10731119"/>
                  </a:lnTo>
                  <a:lnTo>
                    <a:pt x="1403477" y="13681709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9143999" y="9553241"/>
            <a:ext cx="8617706" cy="539115"/>
            <a:chOff x="0" y="0"/>
            <a:chExt cx="11490274" cy="718820"/>
          </a:xfrm>
        </p:grpSpPr>
        <p:grpSp>
          <p:nvGrpSpPr>
            <p:cNvPr id="7" name="Group 7"/>
            <p:cNvGrpSpPr>
              <a:grpSpLocks noChangeAspect="1"/>
            </p:cNvGrpSpPr>
            <p:nvPr/>
          </p:nvGrpSpPr>
          <p:grpSpPr>
            <a:xfrm>
              <a:off x="0" y="0"/>
              <a:ext cx="2152156" cy="718820"/>
              <a:chOff x="0" y="0"/>
              <a:chExt cx="2152156" cy="718820"/>
            </a:xfrm>
          </p:grpSpPr>
          <p:sp>
            <p:nvSpPr>
              <p:cNvPr id="8" name="Freeform 8"/>
              <p:cNvSpPr/>
              <p:nvPr/>
            </p:nvSpPr>
            <p:spPr>
              <a:xfrm>
                <a:off x="0" y="0"/>
                <a:ext cx="2152142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2152142" h="718820">
                    <a:moveTo>
                      <a:pt x="0" y="0"/>
                    </a:moveTo>
                    <a:lnTo>
                      <a:pt x="2152142" y="0"/>
                    </a:lnTo>
                    <a:lnTo>
                      <a:pt x="2152142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/>
                <a:stretch>
                  <a:fillRect t="-3738" b="-373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9" name="TextBox 9"/>
            <p:cNvSpPr txBox="1"/>
            <p:nvPr/>
          </p:nvSpPr>
          <p:spPr>
            <a:xfrm>
              <a:off x="2229318" y="56051"/>
              <a:ext cx="9260956" cy="61624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Legal description - Creative Commons licensing: The materials published on the MIND project website are classified as Open Educational Resources' (OER) and can be freely (without permission of their creators): downloaded, used, reused, copied, adapted, and shared by users, with information about the source of their origin</a:t>
              </a: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899492" y="9512746"/>
            <a:ext cx="9375544" cy="620105"/>
            <a:chOff x="0" y="0"/>
            <a:chExt cx="12500726" cy="826806"/>
          </a:xfrm>
        </p:grpSpPr>
        <p:grpSp>
          <p:nvGrpSpPr>
            <p:cNvPr id="11" name="Group 11"/>
            <p:cNvGrpSpPr>
              <a:grpSpLocks noChangeAspect="1"/>
            </p:cNvGrpSpPr>
            <p:nvPr/>
          </p:nvGrpSpPr>
          <p:grpSpPr>
            <a:xfrm>
              <a:off x="0" y="53993"/>
              <a:ext cx="3239770" cy="718820"/>
              <a:chOff x="0" y="0"/>
              <a:chExt cx="3239770" cy="718820"/>
            </a:xfrm>
          </p:grpSpPr>
          <p:sp>
            <p:nvSpPr>
              <p:cNvPr id="12" name="Freeform 12" descr="Texto  Descripción generada automáticamente"/>
              <p:cNvSpPr/>
              <p:nvPr/>
            </p:nvSpPr>
            <p:spPr>
              <a:xfrm>
                <a:off x="0" y="0"/>
                <a:ext cx="3239770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3239770" h="718820">
                    <a:moveTo>
                      <a:pt x="0" y="0"/>
                    </a:moveTo>
                    <a:lnTo>
                      <a:pt x="3239770" y="0"/>
                    </a:lnTo>
                    <a:lnTo>
                      <a:pt x="3239770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/>
                <a:stretch>
                  <a:fillRect b="-55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13" name="TextBox 13"/>
            <p:cNvSpPr txBox="1"/>
            <p:nvPr/>
          </p:nvSpPr>
          <p:spPr>
            <a:xfrm>
              <a:off x="3239770" y="9525"/>
              <a:ext cx="9260956" cy="81728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Funded by the European Union. Views and opinion expressed are however those of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author(s) only and do not necessarily reflect those of the European Union or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european Education and Culture Executive Agency (EACEA). Neither the European Union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nor EACEA can be held responsible for them.</a:t>
              </a:r>
            </a:p>
          </p:txBody>
        </p:sp>
      </p:grpSp>
      <p:sp>
        <p:nvSpPr>
          <p:cNvPr id="16" name="TextBox 16"/>
          <p:cNvSpPr txBox="1"/>
          <p:nvPr/>
        </p:nvSpPr>
        <p:spPr>
          <a:xfrm>
            <a:off x="1028700" y="408066"/>
            <a:ext cx="15773400" cy="1945482"/>
          </a:xfrm>
          <a:prstGeom prst="rect">
            <a:avLst/>
          </a:prstGeom>
        </p:spPr>
        <p:txBody>
          <a:bodyPr lIns="0" tIns="0" rIns="0" bIns="0" rtlCol="0" anchor="ctr"/>
          <a:lstStyle/>
          <a:p>
            <a:pPr algn="l">
              <a:lnSpc>
                <a:spcPts val="5832"/>
              </a:lnSpc>
            </a:pPr>
            <a:r>
              <a:rPr lang="en-US" sz="5400" dirty="0">
                <a:solidFill>
                  <a:srgbClr val="0069B8"/>
                </a:solidFill>
                <a:latin typeface="Aptos"/>
                <a:ea typeface="Aptos"/>
                <a:cs typeface="Aptos"/>
                <a:sym typeface="Aptos"/>
              </a:rPr>
              <a:t>Creating Non-Triggering Learning Spaces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899492" y="2040968"/>
            <a:ext cx="16206714" cy="57205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959"/>
              </a:lnSpc>
              <a:spcBef>
                <a:spcPct val="0"/>
              </a:spcBef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To increase students’ sense of safety, educators can:</a:t>
            </a:r>
          </a:p>
          <a:p>
            <a:pPr marL="457200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Use predictable routines and clear expectations</a:t>
            </a:r>
          </a:p>
          <a:p>
            <a:pPr marL="457200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Provide advance notice for changes or sensitive topics</a:t>
            </a:r>
          </a:p>
          <a:p>
            <a:pPr marL="457200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Reduce unnecessary noise and visual overload</a:t>
            </a:r>
          </a:p>
          <a:p>
            <a:pPr marL="457200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Allow students to choose seating when possible</a:t>
            </a:r>
          </a:p>
          <a:p>
            <a:pPr marL="457200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Offer the possibility to take short breaks</a:t>
            </a:r>
          </a:p>
          <a:p>
            <a:pPr marL="457200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US" sz="3099" dirty="0">
              <a:solidFill>
                <a:srgbClr val="000000"/>
              </a:solidFill>
              <a:latin typeface="Aptos"/>
              <a:ea typeface="Aptos"/>
              <a:cs typeface="Aptos"/>
              <a:sym typeface="Aptos"/>
            </a:endParaRPr>
          </a:p>
          <a:p>
            <a:pPr algn="l">
              <a:lnSpc>
                <a:spcPts val="4959"/>
              </a:lnSpc>
              <a:spcBef>
                <a:spcPct val="0"/>
              </a:spcBef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Such small adjustments can be crucial to keep students’ brains in “curious mode”, opposed to “survival mode” triggered by PTSD, which impedes learning.</a:t>
            </a:r>
          </a:p>
        </p:txBody>
      </p:sp>
    </p:spTree>
    <p:extLst>
      <p:ext uri="{BB962C8B-B14F-4D97-AF65-F5344CB8AC3E}">
        <p14:creationId xmlns:p14="http://schemas.microsoft.com/office/powerpoint/2010/main" val="25543405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9050"/>
            <a:ext cx="932586" cy="10261282"/>
            <a:chOff x="0" y="0"/>
            <a:chExt cx="1243448" cy="1368171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243457" cy="13681711"/>
            </a:xfrm>
            <a:custGeom>
              <a:avLst/>
              <a:gdLst/>
              <a:ahLst/>
              <a:cxnLst/>
              <a:rect l="l" t="t" r="r" b="b"/>
              <a:pathLst>
                <a:path w="1243457" h="13681711">
                  <a:moveTo>
                    <a:pt x="0" y="0"/>
                  </a:moveTo>
                  <a:lnTo>
                    <a:pt x="1243457" y="0"/>
                  </a:lnTo>
                  <a:lnTo>
                    <a:pt x="1229614" y="152527"/>
                  </a:lnTo>
                  <a:lnTo>
                    <a:pt x="268224" y="152527"/>
                  </a:lnTo>
                  <a:lnTo>
                    <a:pt x="268224" y="10731119"/>
                  </a:lnTo>
                  <a:lnTo>
                    <a:pt x="0" y="13681711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17235414" y="-7620"/>
            <a:ext cx="1052583" cy="10261282"/>
            <a:chOff x="0" y="0"/>
            <a:chExt cx="1403444" cy="1368171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1403477" cy="13681709"/>
            </a:xfrm>
            <a:custGeom>
              <a:avLst/>
              <a:gdLst/>
              <a:ahLst/>
              <a:cxnLst/>
              <a:rect l="l" t="t" r="r" b="b"/>
              <a:pathLst>
                <a:path w="1403477" h="13681709">
                  <a:moveTo>
                    <a:pt x="1403477" y="0"/>
                  </a:moveTo>
                  <a:lnTo>
                    <a:pt x="0" y="0"/>
                  </a:lnTo>
                  <a:lnTo>
                    <a:pt x="17653" y="172085"/>
                  </a:lnTo>
                  <a:lnTo>
                    <a:pt x="1100836" y="172085"/>
                  </a:lnTo>
                  <a:lnTo>
                    <a:pt x="1100836" y="10731119"/>
                  </a:lnTo>
                  <a:lnTo>
                    <a:pt x="1403477" y="13681709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9143999" y="9553241"/>
            <a:ext cx="8617706" cy="539115"/>
            <a:chOff x="0" y="0"/>
            <a:chExt cx="11490274" cy="718820"/>
          </a:xfrm>
        </p:grpSpPr>
        <p:grpSp>
          <p:nvGrpSpPr>
            <p:cNvPr id="7" name="Group 7"/>
            <p:cNvGrpSpPr>
              <a:grpSpLocks noChangeAspect="1"/>
            </p:cNvGrpSpPr>
            <p:nvPr/>
          </p:nvGrpSpPr>
          <p:grpSpPr>
            <a:xfrm>
              <a:off x="0" y="0"/>
              <a:ext cx="2152156" cy="718820"/>
              <a:chOff x="0" y="0"/>
              <a:chExt cx="2152156" cy="718820"/>
            </a:xfrm>
          </p:grpSpPr>
          <p:sp>
            <p:nvSpPr>
              <p:cNvPr id="8" name="Freeform 8"/>
              <p:cNvSpPr/>
              <p:nvPr/>
            </p:nvSpPr>
            <p:spPr>
              <a:xfrm>
                <a:off x="0" y="0"/>
                <a:ext cx="2152142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2152142" h="718820">
                    <a:moveTo>
                      <a:pt x="0" y="0"/>
                    </a:moveTo>
                    <a:lnTo>
                      <a:pt x="2152142" y="0"/>
                    </a:lnTo>
                    <a:lnTo>
                      <a:pt x="2152142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/>
                <a:stretch>
                  <a:fillRect t="-3738" b="-373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9" name="TextBox 9"/>
            <p:cNvSpPr txBox="1"/>
            <p:nvPr/>
          </p:nvSpPr>
          <p:spPr>
            <a:xfrm>
              <a:off x="2229318" y="56051"/>
              <a:ext cx="9260956" cy="61624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Legal description - Creative Commons licensing: The materials published on the MIND project website are classified as Open Educational Resources' (OER) and can be freely (without permission of their creators): downloaded, used, reused, copied, adapted, and shared by users, with information about the source of their origin</a:t>
              </a: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899492" y="9512746"/>
            <a:ext cx="9375544" cy="620105"/>
            <a:chOff x="0" y="0"/>
            <a:chExt cx="12500726" cy="826806"/>
          </a:xfrm>
        </p:grpSpPr>
        <p:grpSp>
          <p:nvGrpSpPr>
            <p:cNvPr id="11" name="Group 11"/>
            <p:cNvGrpSpPr>
              <a:grpSpLocks noChangeAspect="1"/>
            </p:cNvGrpSpPr>
            <p:nvPr/>
          </p:nvGrpSpPr>
          <p:grpSpPr>
            <a:xfrm>
              <a:off x="0" y="53993"/>
              <a:ext cx="3239770" cy="718820"/>
              <a:chOff x="0" y="0"/>
              <a:chExt cx="3239770" cy="718820"/>
            </a:xfrm>
          </p:grpSpPr>
          <p:sp>
            <p:nvSpPr>
              <p:cNvPr id="12" name="Freeform 12" descr="Texto  Descripción generada automáticamente"/>
              <p:cNvSpPr/>
              <p:nvPr/>
            </p:nvSpPr>
            <p:spPr>
              <a:xfrm>
                <a:off x="0" y="0"/>
                <a:ext cx="3239770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3239770" h="718820">
                    <a:moveTo>
                      <a:pt x="0" y="0"/>
                    </a:moveTo>
                    <a:lnTo>
                      <a:pt x="3239770" y="0"/>
                    </a:lnTo>
                    <a:lnTo>
                      <a:pt x="3239770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/>
                <a:stretch>
                  <a:fillRect b="-55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13" name="TextBox 13"/>
            <p:cNvSpPr txBox="1"/>
            <p:nvPr/>
          </p:nvSpPr>
          <p:spPr>
            <a:xfrm>
              <a:off x="3239770" y="9525"/>
              <a:ext cx="9260956" cy="81728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Funded by the European Union. Views and opinion expressed are however those of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author(s) only and do not necessarily reflect those of the European Union or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european Education and Culture Executive Agency (EACEA). Neither the European Union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nor EACEA can be held responsible for them.</a:t>
              </a:r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949236" y="431083"/>
            <a:ext cx="15849156" cy="2024078"/>
            <a:chOff x="-178352" y="-796822"/>
            <a:chExt cx="21132209" cy="2698770"/>
          </a:xfrm>
        </p:grpSpPr>
        <p:sp>
          <p:nvSpPr>
            <p:cNvPr id="15" name="Freeform 15"/>
            <p:cNvSpPr/>
            <p:nvPr/>
          </p:nvSpPr>
          <p:spPr>
            <a:xfrm>
              <a:off x="-77343" y="-749178"/>
              <a:ext cx="21031200" cy="2651126"/>
            </a:xfrm>
            <a:custGeom>
              <a:avLst/>
              <a:gdLst/>
              <a:ahLst/>
              <a:cxnLst/>
              <a:rect l="l" t="t" r="r" b="b"/>
              <a:pathLst>
                <a:path w="21031200" h="2651126">
                  <a:moveTo>
                    <a:pt x="0" y="0"/>
                  </a:moveTo>
                  <a:lnTo>
                    <a:pt x="21031200" y="0"/>
                  </a:lnTo>
                  <a:lnTo>
                    <a:pt x="21031200" y="2651126"/>
                  </a:lnTo>
                  <a:lnTo>
                    <a:pt x="0" y="2651126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-178352" y="-796822"/>
              <a:ext cx="21031200" cy="2593976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l">
                <a:lnSpc>
                  <a:spcPts val="5832"/>
                </a:lnSpc>
              </a:pPr>
              <a:r>
                <a:rPr lang="en-US" sz="5400" dirty="0">
                  <a:solidFill>
                    <a:srgbClr val="0069B8"/>
                  </a:solidFill>
                  <a:latin typeface="Aptos"/>
                  <a:ea typeface="Aptos"/>
                  <a:cs typeface="Aptos"/>
                  <a:sym typeface="Aptos"/>
                </a:rPr>
                <a:t>Trauma-Informed Communication</a:t>
              </a:r>
            </a:p>
          </p:txBody>
        </p:sp>
      </p:grpSp>
      <p:sp>
        <p:nvSpPr>
          <p:cNvPr id="17" name="TextBox 17"/>
          <p:cNvSpPr txBox="1"/>
          <p:nvPr/>
        </p:nvSpPr>
        <p:spPr>
          <a:xfrm>
            <a:off x="899492" y="2032531"/>
            <a:ext cx="16206714" cy="63617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80511" lvl="1" algn="l">
              <a:lnSpc>
                <a:spcPts val="4959"/>
              </a:lnSpc>
              <a:spcBef>
                <a:spcPct val="0"/>
              </a:spcBef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Communication plays a key role in emotional safety and can convey both triggers and safety.</a:t>
            </a:r>
          </a:p>
          <a:p>
            <a:pPr marL="280511" lvl="1" algn="l">
              <a:lnSpc>
                <a:spcPts val="4959"/>
              </a:lnSpc>
              <a:spcBef>
                <a:spcPct val="0"/>
              </a:spcBef>
            </a:pPr>
            <a:endParaRPr lang="en-US" sz="3099" dirty="0">
              <a:solidFill>
                <a:srgbClr val="000000"/>
              </a:solidFill>
              <a:latin typeface="Aptos"/>
              <a:ea typeface="Aptos"/>
              <a:cs typeface="Aptos"/>
              <a:sym typeface="Aptos"/>
            </a:endParaRPr>
          </a:p>
          <a:p>
            <a:pPr marL="280511" lvl="1" algn="l">
              <a:lnSpc>
                <a:spcPts val="4959"/>
              </a:lnSpc>
              <a:spcBef>
                <a:spcPct val="0"/>
              </a:spcBef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To adopt a trauma-informed communication :</a:t>
            </a:r>
          </a:p>
          <a:p>
            <a:pPr marL="737711" lvl="1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Use calm, clear, and respectful language</a:t>
            </a:r>
          </a:p>
          <a:p>
            <a:pPr marL="737711" lvl="1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Avoid sudden exclamations and/or voice raises</a:t>
            </a:r>
          </a:p>
          <a:p>
            <a:pPr marL="737711" lvl="1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Avoid intrusive questions or forced disclosure</a:t>
            </a:r>
          </a:p>
          <a:p>
            <a:pPr marL="737711" lvl="1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Give instructions in a structured and transparent way</a:t>
            </a:r>
          </a:p>
          <a:p>
            <a:pPr marL="737711" lvl="1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Offer choices instead of commands</a:t>
            </a:r>
          </a:p>
          <a:p>
            <a:pPr marL="280511" lvl="1" algn="l">
              <a:lnSpc>
                <a:spcPts val="4959"/>
              </a:lnSpc>
              <a:spcBef>
                <a:spcPct val="0"/>
              </a:spcBef>
            </a:pPr>
            <a:endParaRPr lang="en-US" sz="3099" dirty="0">
              <a:solidFill>
                <a:srgbClr val="000000"/>
              </a:solidFill>
              <a:latin typeface="Aptos"/>
              <a:ea typeface="Aptos"/>
              <a:cs typeface="Aptos"/>
              <a:sym typeface="Aptos"/>
            </a:endParaRPr>
          </a:p>
          <a:p>
            <a:pPr marL="280511" lvl="1" algn="l">
              <a:lnSpc>
                <a:spcPts val="4959"/>
              </a:lnSpc>
              <a:spcBef>
                <a:spcPct val="0"/>
              </a:spcBef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The goal is to reduce perceived threat and increase trust.</a:t>
            </a:r>
          </a:p>
        </p:txBody>
      </p:sp>
    </p:spTree>
    <p:extLst>
      <p:ext uri="{BB962C8B-B14F-4D97-AF65-F5344CB8AC3E}">
        <p14:creationId xmlns:p14="http://schemas.microsoft.com/office/powerpoint/2010/main" val="1796161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1931</Words>
  <Application>Microsoft Office PowerPoint</Application>
  <PresentationFormat>Niestandardowy</PresentationFormat>
  <Paragraphs>145</Paragraphs>
  <Slides>12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7" baseType="lpstr">
      <vt:lpstr>Aptos</vt:lpstr>
      <vt:lpstr>Arial</vt:lpstr>
      <vt:lpstr>Calibri</vt:lpstr>
      <vt:lpstr>Aptos Bold</vt:lpstr>
      <vt:lpstr>Office Theme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20250929 MIND Template.pptx</dc:title>
  <dc:creator>Erika</dc:creator>
  <cp:lastModifiedBy>Renata Jankowska-Zielińska</cp:lastModifiedBy>
  <cp:revision>10</cp:revision>
  <dcterms:created xsi:type="dcterms:W3CDTF">2006-08-16T00:00:00Z</dcterms:created>
  <dcterms:modified xsi:type="dcterms:W3CDTF">2026-03-26T11:23:02Z</dcterms:modified>
  <dc:identifier>DAG2-RlTM58</dc:identifier>
</cp:coreProperties>
</file>