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80" r:id="rId3"/>
    <p:sldId id="257" r:id="rId4"/>
    <p:sldId id="260" r:id="rId5"/>
    <p:sldId id="274" r:id="rId6"/>
    <p:sldId id="275" r:id="rId7"/>
    <p:sldId id="277" r:id="rId8"/>
    <p:sldId id="278" r:id="rId9"/>
    <p:sldId id="279" r:id="rId10"/>
    <p:sldId id="262" r:id="rId11"/>
    <p:sldId id="272" r:id="rId12"/>
    <p:sldId id="273" r:id="rId13"/>
  </p:sldIdLst>
  <p:sldSz cx="18288000" cy="10287000"/>
  <p:notesSz cx="6858000" cy="9144000"/>
  <p:embeddedFontLst>
    <p:embeddedFont>
      <p:font typeface="Aptos Bold" panose="020B00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7BD5C54-4433-436C-9825-547161F5DBF4}">
          <p14:sldIdLst>
            <p14:sldId id="256"/>
            <p14:sldId id="280"/>
            <p14:sldId id="257"/>
            <p14:sldId id="260"/>
            <p14:sldId id="274"/>
            <p14:sldId id="275"/>
            <p14:sldId id="277"/>
            <p14:sldId id="278"/>
            <p14:sldId id="279"/>
            <p14:sldId id="262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10" y="591910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90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0613" y="5803951"/>
            <a:ext cx="9838275" cy="71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WP2 Capacity Building Programme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671973" y="6889830"/>
            <a:ext cx="9515553" cy="1320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en-US" sz="480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D2.3 Training Module on PTSD Awareness and Response in VET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83000" y="102870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Exercise - Case Scenario: behind the behavior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932593" y="2744136"/>
            <a:ext cx="16206714" cy="7002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</a:t>
            </a: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magine you have in you class a student who struggles to engage. They appear disengaged, distracted, and unmotivated during lessons. They avoid participation and seem emotionally distant.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What assumptions might you make about this student? What would you think of them? 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How could trauma explain these behaviors?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Would you interpret their behavior differently, if you approached the issue in a “trauma-informed” way?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What would you do, in this situation?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ctr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83000" y="1028700"/>
            <a:ext cx="16176300" cy="1988345"/>
            <a:chOff x="0" y="0"/>
            <a:chExt cx="215684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568400" cy="2651126"/>
            </a:xfrm>
            <a:custGeom>
              <a:avLst/>
              <a:gdLst/>
              <a:ahLst/>
              <a:cxnLst/>
              <a:rect l="l" t="t" r="r" b="b"/>
              <a:pathLst>
                <a:path w="21568400" h="2651126">
                  <a:moveTo>
                    <a:pt x="0" y="0"/>
                  </a:moveTo>
                  <a:lnTo>
                    <a:pt x="21568400" y="0"/>
                  </a:lnTo>
                  <a:lnTo>
                    <a:pt x="215684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5684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To sum up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712083"/>
            <a:ext cx="16206714" cy="3155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89" lvl="1" indent="-334645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PTSD can significantly affect learning, behavior, and emotional regulation</a:t>
            </a:r>
          </a:p>
          <a:p>
            <a:pPr marL="669289" lvl="1" indent="-334645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Trauma responses are adaptive survival mechanisms, not deliberate choices</a:t>
            </a:r>
          </a:p>
          <a:p>
            <a:pPr marL="669289" lvl="1" indent="-334645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Triggers can be subtle and unpredictable</a:t>
            </a:r>
          </a:p>
          <a:p>
            <a:pPr marL="669289" lvl="1" indent="-334645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 trauma-informed approach promotes safety, trust, and inclusion</a:t>
            </a:r>
          </a:p>
          <a:p>
            <a:pPr marL="669289" lvl="1" indent="-334645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Understanding trauma is the first step toward effective support</a:t>
            </a: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10" y="591910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90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0613" y="5803951"/>
            <a:ext cx="9838275" cy="71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WP2 Capacity Building </a:t>
            </a:r>
            <a:r>
              <a:rPr lang="en-US" sz="4800" b="1" dirty="0" err="1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Programme</a:t>
            </a:r>
            <a:endParaRPr lang="en-US" sz="4800" b="1" dirty="0">
              <a:solidFill>
                <a:srgbClr val="0070C0"/>
              </a:solidFill>
              <a:latin typeface="Aptos Bold"/>
              <a:ea typeface="Aptos Bold"/>
              <a:cs typeface="Aptos Bold"/>
              <a:sym typeface="Aptos Bold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671973" y="6889830"/>
            <a:ext cx="9515553" cy="6637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4"/>
              </a:lnSpc>
            </a:pPr>
            <a:r>
              <a:rPr lang="en-US" sz="480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Thank you!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628207" y="718487"/>
            <a:ext cx="5031581" cy="4284674"/>
            <a:chOff x="0" y="0"/>
            <a:chExt cx="6708774" cy="57128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08775" cy="5712841"/>
            </a:xfrm>
            <a:custGeom>
              <a:avLst/>
              <a:gdLst/>
              <a:ahLst/>
              <a:cxnLst/>
              <a:rect l="l" t="t" r="r" b="b"/>
              <a:pathLst>
                <a:path w="6708775" h="5712841">
                  <a:moveTo>
                    <a:pt x="0" y="0"/>
                  </a:moveTo>
                  <a:lnTo>
                    <a:pt x="6708775" y="0"/>
                  </a:lnTo>
                  <a:lnTo>
                    <a:pt x="6708775" y="5712841"/>
                  </a:lnTo>
                  <a:lnTo>
                    <a:pt x="0" y="5712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3"/>
              </a:stretch>
            </a:blipFill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352488" y="5111591"/>
            <a:ext cx="2154521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101183228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98684" y="6570857"/>
            <a:ext cx="13462127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59"/>
              </a:lnSpc>
            </a:pPr>
            <a:r>
              <a:rPr lang="en-US" sz="4800" b="1" dirty="0">
                <a:solidFill>
                  <a:srgbClr val="0070C0"/>
                </a:solidFill>
                <a:latin typeface="Aptos Bold"/>
                <a:ea typeface="Aptos Bold"/>
                <a:cs typeface="Aptos Bold"/>
                <a:sym typeface="Aptos Bold"/>
              </a:rPr>
              <a:t>Understanding PTSD and Its Impact on Learning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7" name="Freeform 17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721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1028700"/>
            <a:ext cx="7886700" cy="1507332"/>
            <a:chOff x="0" y="0"/>
            <a:chExt cx="10515600" cy="200977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515600" cy="2009776"/>
            </a:xfrm>
            <a:custGeom>
              <a:avLst/>
              <a:gdLst/>
              <a:ahLst/>
              <a:cxnLst/>
              <a:rect l="l" t="t" r="r" b="b"/>
              <a:pathLst>
                <a:path w="10515600" h="2009776">
                  <a:moveTo>
                    <a:pt x="0" y="0"/>
                  </a:moveTo>
                  <a:lnTo>
                    <a:pt x="10515600" y="0"/>
                  </a:lnTo>
                  <a:lnTo>
                    <a:pt x="10515600" y="2009776"/>
                  </a:lnTo>
                  <a:lnTo>
                    <a:pt x="0" y="200977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66675"/>
              <a:ext cx="10515600" cy="194310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6155"/>
                </a:lnSpc>
              </a:pPr>
              <a:r>
                <a:rPr lang="en-US" sz="5699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Learning outcomes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8700" y="2895494"/>
            <a:ext cx="15590520" cy="3796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At the end of this training, you will be able to:</a:t>
            </a:r>
          </a:p>
          <a:p>
            <a:pPr algn="l">
              <a:lnSpc>
                <a:spcPts val="4959"/>
              </a:lnSpc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Understand what PTSD is and how it can develop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Recognize core PTSD symptoms in non-clinical settings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Understand how trauma affects learning, attention, and behavior</a:t>
            </a:r>
          </a:p>
          <a:p>
            <a:pPr marL="561022" lvl="1" indent="-280511" algn="l">
              <a:lnSpc>
                <a:spcPts val="4959"/>
              </a:lnSpc>
              <a:buFont typeface="Arial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Reflect on students’ behavior through a trauma-informed lens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358059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What is PTSD?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095500"/>
            <a:ext cx="16206714" cy="572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Post-Traumatic Stress Disorder (PTSD) is a mental health condition that may develop after exposure to highly stressful, threatening, or overwhelming events. These events can include: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War, violence, or forced displacement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Abuse, neglect, or domestic violence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Serious accidents or medical trauma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Sudden loss or repeated exposure to distress</a:t>
            </a:r>
          </a:p>
          <a:p>
            <a:pPr marL="737711" lvl="2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PTSD is a normal response of the brain and body to abnormal experiences.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32593" y="349240"/>
            <a:ext cx="15773400" cy="1988345"/>
            <a:chOff x="0" y="0"/>
            <a:chExt cx="21031200" cy="265112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57150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Core PTSD Symptoms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380448"/>
            <a:ext cx="16206714" cy="572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PTSD symptoms may not always be visible. They are generally grouped into four areas: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b="1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Intrusions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Unwanted memories, flashbacks, nightmares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b="1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Avoidance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Avoiding places, people, topics, or activities linked to the trauma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b="1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Negative changes in mood and thinking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Emotional numbness, guilt, shame, low motivation</a:t>
            </a:r>
          </a:p>
          <a:p>
            <a:pPr marL="561022" lvl="1" indent="-280511" algn="l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b="1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Hyperarousal</a:t>
            </a:r>
          </a:p>
          <a:p>
            <a:pPr marL="1018222" lvl="2" indent="-280511">
              <a:lnSpc>
                <a:spcPts val="495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Irritability, exaggerated startle response, difficulty concentrating</a:t>
            </a:r>
          </a:p>
        </p:txBody>
      </p:sp>
    </p:spTree>
    <p:extLst>
      <p:ext uri="{BB962C8B-B14F-4D97-AF65-F5344CB8AC3E}">
        <p14:creationId xmlns:p14="http://schemas.microsoft.com/office/powerpoint/2010/main" val="168848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Triggers and Stress Responses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28700" y="2247900"/>
            <a:ext cx="16206714" cy="7002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Certain cues in the environment, called triggers, can reactivate traumatic memories or emotional states. These reactions are automatic and not under conscious control.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Triggers can be: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Sounds, smells, images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Authority figures or evaluations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Confined spaces or sudden changes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When triggered, a person may enter a survival response: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Fight (anger, agitation)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Flight (leaving, avoidance)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Freeze (shutdown, silence)</a:t>
            </a:r>
          </a:p>
        </p:txBody>
      </p:sp>
    </p:spTree>
    <p:extLst>
      <p:ext uri="{BB962C8B-B14F-4D97-AF65-F5344CB8AC3E}">
        <p14:creationId xmlns:p14="http://schemas.microsoft.com/office/powerpoint/2010/main" val="2870141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Trauma and the Brain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99492" y="2040968"/>
            <a:ext cx="16206714" cy="590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Trauma changes how the brain processes safety and threat.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B6557C-DBFC-4EFC-A430-97E5C688F1DB}"/>
              </a:ext>
            </a:extLst>
          </p:cNvPr>
          <p:cNvSpPr txBox="1"/>
          <p:nvPr/>
        </p:nvSpPr>
        <p:spPr>
          <a:xfrm>
            <a:off x="812043" y="3533723"/>
            <a:ext cx="16206714" cy="3155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🧠 A safe brain is curious, engaged and ready to learn!</a:t>
            </a:r>
          </a:p>
          <a:p>
            <a:pPr algn="ctr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It can focus and it is open to relationships.</a:t>
            </a:r>
          </a:p>
          <a:p>
            <a:pPr algn="ctr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ctr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⚡ A survival-mode brain is not able to process information.</a:t>
            </a:r>
          </a:p>
          <a:p>
            <a:pPr algn="ctr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Attention and memory are reduced and it prioritized protection over reasoning.</a:t>
            </a: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B5B3667-51AE-457B-85A1-0A6BA07B2CE5}"/>
              </a:ext>
            </a:extLst>
          </p:cNvPr>
          <p:cNvSpPr txBox="1"/>
          <p:nvPr/>
        </p:nvSpPr>
        <p:spPr>
          <a:xfrm>
            <a:off x="812043" y="7562703"/>
            <a:ext cx="14243150" cy="683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100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Learning cannot happen effectively when the brain perceives danger.</a:t>
            </a:r>
          </a:p>
        </p:txBody>
      </p:sp>
    </p:spTree>
    <p:extLst>
      <p:ext uri="{BB962C8B-B14F-4D97-AF65-F5344CB8AC3E}">
        <p14:creationId xmlns:p14="http://schemas.microsoft.com/office/powerpoint/2010/main" val="4119893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028700" y="408066"/>
            <a:ext cx="15773400" cy="1945482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algn="l">
              <a:lnSpc>
                <a:spcPts val="5832"/>
              </a:lnSpc>
            </a:pPr>
            <a:r>
              <a:rPr lang="en-US" sz="5400" dirty="0">
                <a:solidFill>
                  <a:srgbClr val="0069B8"/>
                </a:solidFill>
                <a:latin typeface="Aptos"/>
                <a:ea typeface="Aptos"/>
                <a:cs typeface="Aptos"/>
                <a:sym typeface="Aptos"/>
              </a:rPr>
              <a:t>How Trauma Affects Learning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99492" y="2040968"/>
            <a:ext cx="16206714" cy="7002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Students with trauma histories may experience:</a:t>
            </a:r>
          </a:p>
          <a:p>
            <a:pPr marL="457200" indent="-457200" algn="just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Difficulty concentrating or remembering information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Reduced motivation or engagement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Emotional dysregulation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Overreaction to feedback or correction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Sudden withdrawal or shutdown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l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These behaviors are often misunderstood as: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Lack of interest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Defiance</a:t>
            </a:r>
          </a:p>
          <a:p>
            <a:pPr marL="457200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Laziness</a:t>
            </a:r>
          </a:p>
        </p:txBody>
      </p:sp>
    </p:spTree>
    <p:extLst>
      <p:ext uri="{BB962C8B-B14F-4D97-AF65-F5344CB8AC3E}">
        <p14:creationId xmlns:p14="http://schemas.microsoft.com/office/powerpoint/2010/main" val="2554340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9050"/>
            <a:ext cx="932586" cy="10261282"/>
            <a:chOff x="0" y="0"/>
            <a:chExt cx="1243448" cy="136817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3457" cy="13681711"/>
            </a:xfrm>
            <a:custGeom>
              <a:avLst/>
              <a:gdLst/>
              <a:ahLst/>
              <a:cxnLst/>
              <a:rect l="l" t="t" r="r" b="b"/>
              <a:pathLst>
                <a:path w="1243457" h="13681711">
                  <a:moveTo>
                    <a:pt x="0" y="0"/>
                  </a:moveTo>
                  <a:lnTo>
                    <a:pt x="1243457" y="0"/>
                  </a:lnTo>
                  <a:lnTo>
                    <a:pt x="1229614" y="152527"/>
                  </a:lnTo>
                  <a:lnTo>
                    <a:pt x="268224" y="152527"/>
                  </a:lnTo>
                  <a:lnTo>
                    <a:pt x="268224" y="10731119"/>
                  </a:lnTo>
                  <a:lnTo>
                    <a:pt x="0" y="13681711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235414" y="-7620"/>
            <a:ext cx="1052583" cy="10261282"/>
            <a:chOff x="0" y="0"/>
            <a:chExt cx="1403444" cy="136817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03477" cy="13681709"/>
            </a:xfrm>
            <a:custGeom>
              <a:avLst/>
              <a:gdLst/>
              <a:ahLst/>
              <a:cxnLst/>
              <a:rect l="l" t="t" r="r" b="b"/>
              <a:pathLst>
                <a:path w="1403477" h="13681709">
                  <a:moveTo>
                    <a:pt x="1403477" y="0"/>
                  </a:moveTo>
                  <a:lnTo>
                    <a:pt x="0" y="0"/>
                  </a:lnTo>
                  <a:lnTo>
                    <a:pt x="17653" y="172085"/>
                  </a:lnTo>
                  <a:lnTo>
                    <a:pt x="1100836" y="172085"/>
                  </a:lnTo>
                  <a:lnTo>
                    <a:pt x="1100836" y="10731119"/>
                  </a:lnTo>
                  <a:lnTo>
                    <a:pt x="1403477" y="13681709"/>
                  </a:lnTo>
                  <a:close/>
                </a:path>
              </a:pathLst>
            </a:custGeom>
            <a:solidFill>
              <a:srgbClr val="0069B8"/>
            </a:solidFill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143999" y="9553241"/>
            <a:ext cx="8617706" cy="539115"/>
            <a:chOff x="0" y="0"/>
            <a:chExt cx="11490274" cy="71882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2152156" cy="718820"/>
              <a:chOff x="0" y="0"/>
              <a:chExt cx="2152156" cy="718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52142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2152142" h="718820">
                    <a:moveTo>
                      <a:pt x="0" y="0"/>
                    </a:moveTo>
                    <a:lnTo>
                      <a:pt x="2152142" y="0"/>
                    </a:lnTo>
                    <a:lnTo>
                      <a:pt x="2152142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3738" b="-373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9318" y="56051"/>
              <a:ext cx="9260956" cy="616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Legal description - Creative Commons licensing: The materials published on the MIND project website are classified as Open Educational Resources' (OER) and can be freely (without permission of their creators): downloaded, used, reused, copied, adapted, and shared by users, with information about the source of their origin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99492" y="9512746"/>
            <a:ext cx="9375544" cy="620105"/>
            <a:chOff x="0" y="0"/>
            <a:chExt cx="12500726" cy="826806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>
            <a:xfrm>
              <a:off x="0" y="53993"/>
              <a:ext cx="3239770" cy="718820"/>
              <a:chOff x="0" y="0"/>
              <a:chExt cx="3239770" cy="718820"/>
            </a:xfrm>
          </p:grpSpPr>
          <p:sp>
            <p:nvSpPr>
              <p:cNvPr id="12" name="Freeform 12" descr="Texto  Descripción generada automáticamente"/>
              <p:cNvSpPr/>
              <p:nvPr/>
            </p:nvSpPr>
            <p:spPr>
              <a:xfrm>
                <a:off x="0" y="0"/>
                <a:ext cx="3239770" cy="718820"/>
              </a:xfrm>
              <a:custGeom>
                <a:avLst/>
                <a:gdLst/>
                <a:ahLst/>
                <a:cxnLst/>
                <a:rect l="l" t="t" r="r" b="b"/>
                <a:pathLst>
                  <a:path w="3239770" h="718820">
                    <a:moveTo>
                      <a:pt x="0" y="0"/>
                    </a:moveTo>
                    <a:lnTo>
                      <a:pt x="3239770" y="0"/>
                    </a:lnTo>
                    <a:lnTo>
                      <a:pt x="3239770" y="718820"/>
                    </a:lnTo>
                    <a:lnTo>
                      <a:pt x="0" y="71882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b="-558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239770" y="9525"/>
              <a:ext cx="9260956" cy="8172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Funded by the European Union. Views and opinion expressed are however those of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author(s) only and do not necessarily reflect those of the European Union or the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european Education and Culture Executive Agency (EACEA). Neither the European Union</a:t>
              </a:r>
            </a:p>
            <a:p>
              <a:pPr algn="just">
                <a:lnSpc>
                  <a:spcPts val="1204"/>
                </a:lnSpc>
                <a:spcBef>
                  <a:spcPct val="0"/>
                </a:spcBef>
              </a:pPr>
              <a:r>
                <a:rPr lang="en-US" sz="1114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nor EACEA can be held responsible for them.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49236" y="431083"/>
            <a:ext cx="15849156" cy="2024078"/>
            <a:chOff x="-178352" y="-796822"/>
            <a:chExt cx="21132209" cy="2698770"/>
          </a:xfrm>
        </p:grpSpPr>
        <p:sp>
          <p:nvSpPr>
            <p:cNvPr id="15" name="Freeform 15"/>
            <p:cNvSpPr/>
            <p:nvPr/>
          </p:nvSpPr>
          <p:spPr>
            <a:xfrm>
              <a:off x="-77343" y="-749178"/>
              <a:ext cx="21031200" cy="2651126"/>
            </a:xfrm>
            <a:custGeom>
              <a:avLst/>
              <a:gdLst/>
              <a:ahLst/>
              <a:cxnLst/>
              <a:rect l="l" t="t" r="r" b="b"/>
              <a:pathLst>
                <a:path w="21031200" h="2651126">
                  <a:moveTo>
                    <a:pt x="0" y="0"/>
                  </a:moveTo>
                  <a:lnTo>
                    <a:pt x="21031200" y="0"/>
                  </a:lnTo>
                  <a:lnTo>
                    <a:pt x="21031200" y="2651126"/>
                  </a:lnTo>
                  <a:lnTo>
                    <a:pt x="0" y="26511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-178352" y="-796822"/>
              <a:ext cx="21031200" cy="259397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5832"/>
                </a:lnSpc>
              </a:pPr>
              <a:r>
                <a:rPr lang="en-US" sz="5400" dirty="0">
                  <a:solidFill>
                    <a:srgbClr val="0069B8"/>
                  </a:solidFill>
                  <a:latin typeface="Aptos"/>
                  <a:ea typeface="Aptos"/>
                  <a:cs typeface="Aptos"/>
                  <a:sym typeface="Aptos"/>
                </a:rPr>
                <a:t>Trauma-Informed Lens: A Shift in Perspective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99492" y="2032531"/>
            <a:ext cx="16206714" cy="7002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 trauma-informed perspective helps reframe behavior as communication.</a:t>
            </a: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endParaRPr lang="en-US" sz="3099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marL="280511" lvl="1" algn="l">
              <a:lnSpc>
                <a:spcPts val="495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This shift: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Reduces judgment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Increases empathy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Supports more effective responses</a:t>
            </a:r>
          </a:p>
          <a:p>
            <a:pPr marL="737711" lvl="1" indent="-457200" algn="l">
              <a:lnSpc>
                <a:spcPts val="495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99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Promotes emotional safety in learning environments</a:t>
            </a:r>
          </a:p>
          <a:p>
            <a:pPr algn="l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  <a:p>
            <a:pPr algn="ctr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“What’s wrong with this student?”</a:t>
            </a:r>
          </a:p>
          <a:p>
            <a:pPr algn="ctr">
              <a:lnSpc>
                <a:spcPts val="4959"/>
              </a:lnSpc>
              <a:spcBef>
                <a:spcPct val="0"/>
              </a:spcBef>
            </a:pPr>
            <a:r>
              <a:rPr lang="en-US" sz="3099" u="none" strike="noStrike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“What happened to this student?”</a:t>
            </a:r>
          </a:p>
          <a:p>
            <a:pPr algn="ctr">
              <a:lnSpc>
                <a:spcPts val="4959"/>
              </a:lnSpc>
              <a:spcBef>
                <a:spcPct val="0"/>
              </a:spcBef>
            </a:pPr>
            <a:endParaRPr lang="en-US" sz="3099" u="none" strike="noStrike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12097078" y="7269935"/>
            <a:ext cx="491009" cy="370489"/>
          </a:xfrm>
          <a:custGeom>
            <a:avLst/>
            <a:gdLst/>
            <a:ahLst/>
            <a:cxnLst/>
            <a:rect l="l" t="t" r="r" b="b"/>
            <a:pathLst>
              <a:path w="491009" h="370489">
                <a:moveTo>
                  <a:pt x="0" y="0"/>
                </a:moveTo>
                <a:lnTo>
                  <a:pt x="491009" y="0"/>
                </a:lnTo>
                <a:lnTo>
                  <a:pt x="491009" y="370488"/>
                </a:lnTo>
                <a:lnTo>
                  <a:pt x="0" y="3704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19" name="Freeform 19"/>
          <p:cNvSpPr/>
          <p:nvPr/>
        </p:nvSpPr>
        <p:spPr>
          <a:xfrm>
            <a:off x="12154046" y="7833321"/>
            <a:ext cx="377073" cy="440318"/>
          </a:xfrm>
          <a:custGeom>
            <a:avLst/>
            <a:gdLst/>
            <a:ahLst/>
            <a:cxnLst/>
            <a:rect l="l" t="t" r="r" b="b"/>
            <a:pathLst>
              <a:path w="377073" h="440318">
                <a:moveTo>
                  <a:pt x="0" y="0"/>
                </a:moveTo>
                <a:lnTo>
                  <a:pt x="377073" y="0"/>
                </a:lnTo>
                <a:lnTo>
                  <a:pt x="377073" y="440318"/>
                </a:lnTo>
                <a:lnTo>
                  <a:pt x="0" y="4403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61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1954</Words>
  <Application>Microsoft Office PowerPoint</Application>
  <PresentationFormat>Niestandardowy</PresentationFormat>
  <Paragraphs>149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Aptos</vt:lpstr>
      <vt:lpstr>Aptos Bold</vt:lpstr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20250929 MIND Template.pptx</dc:title>
  <dc:creator>Erika</dc:creator>
  <cp:lastModifiedBy>Renata Jankowska-Zielińska</cp:lastModifiedBy>
  <cp:revision>8</cp:revision>
  <dcterms:created xsi:type="dcterms:W3CDTF">2006-08-16T00:00:00Z</dcterms:created>
  <dcterms:modified xsi:type="dcterms:W3CDTF">2026-03-26T11:21:48Z</dcterms:modified>
  <dc:identifier>DAG2-RlTM58</dc:identifier>
</cp:coreProperties>
</file>