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20"/>
  </p:notesMasterIdLst>
  <p:sldIdLst>
    <p:sldId id="256" r:id="rId3"/>
    <p:sldId id="272" r:id="rId4"/>
    <p:sldId id="271" r:id="rId5"/>
    <p:sldId id="280" r:id="rId6"/>
    <p:sldId id="281" r:id="rId7"/>
    <p:sldId id="264" r:id="rId8"/>
    <p:sldId id="265" r:id="rId9"/>
    <p:sldId id="275" r:id="rId10"/>
    <p:sldId id="276" r:id="rId11"/>
    <p:sldId id="277" r:id="rId12"/>
    <p:sldId id="273" r:id="rId13"/>
    <p:sldId id="282" r:id="rId14"/>
    <p:sldId id="283" r:id="rId15"/>
    <p:sldId id="284" r:id="rId16"/>
    <p:sldId id="285" r:id="rId17"/>
    <p:sldId id="286" r:id="rId18"/>
    <p:sldId id="260"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9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48" autoAdjust="0"/>
    <p:restoredTop sz="94689" autoAdjust="0"/>
  </p:normalViewPr>
  <p:slideViewPr>
    <p:cSldViewPr snapToGrid="0">
      <p:cViewPr varScale="1">
        <p:scale>
          <a:sx n="94" d="100"/>
          <a:sy n="94" d="100"/>
        </p:scale>
        <p:origin x="110" y="13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073BC8-67D0-4768-A94F-FE70D61E5A11}" type="datetimeFigureOut">
              <a:rPr lang="en-GB" smtClean="0"/>
              <a:t>27/01/2026</a:t>
            </a:fld>
            <a:endParaRPr lang="en-GB"/>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A1E81B-CE63-4E3A-800B-7F44EC989B91}" type="slidenum">
              <a:rPr lang="en-GB" smtClean="0"/>
              <a:t>‹N›</a:t>
            </a:fld>
            <a:endParaRPr lang="en-GB"/>
          </a:p>
        </p:txBody>
      </p:sp>
    </p:spTree>
    <p:extLst>
      <p:ext uri="{BB962C8B-B14F-4D97-AF65-F5344CB8AC3E}">
        <p14:creationId xmlns:p14="http://schemas.microsoft.com/office/powerpoint/2010/main" val="2157915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GB" dirty="0"/>
          </a:p>
        </p:txBody>
      </p:sp>
      <p:sp>
        <p:nvSpPr>
          <p:cNvPr id="4" name="Segnaposto numero diapositiva 3"/>
          <p:cNvSpPr>
            <a:spLocks noGrp="1"/>
          </p:cNvSpPr>
          <p:nvPr>
            <p:ph type="sldNum" sz="quarter" idx="5"/>
          </p:nvPr>
        </p:nvSpPr>
        <p:spPr/>
        <p:txBody>
          <a:bodyPr/>
          <a:lstStyle/>
          <a:p>
            <a:fld id="{F6A1E81B-CE63-4E3A-800B-7F44EC989B91}" type="slidenum">
              <a:rPr lang="en-GB" smtClean="0"/>
              <a:t>10</a:t>
            </a:fld>
            <a:endParaRPr lang="en-GB"/>
          </a:p>
        </p:txBody>
      </p:sp>
    </p:spTree>
    <p:extLst>
      <p:ext uri="{BB962C8B-B14F-4D97-AF65-F5344CB8AC3E}">
        <p14:creationId xmlns:p14="http://schemas.microsoft.com/office/powerpoint/2010/main" val="2762167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927556-8245-9011-48F3-8EF0B3F6DE1C}"/>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53E95F1F-5D73-BE55-8542-ABBE2EDF029B}"/>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3156446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44C045-C10C-C05F-B204-40CDC9C6DFB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3FF1DE0-44A8-4145-9D7C-F1B6FF6F9E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71097FC2-A7F4-C710-5A99-EDC8A15F3600}"/>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56A0CAD-AF6B-2F45-CFFE-BFBB34D75F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DF59BCD-7839-9C9A-B42E-87D93ED8C33E}"/>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85FC074-B3A2-69D7-904B-E9CBD722DC3A}"/>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27/01/2026</a:t>
            </a:fld>
            <a:endParaRPr lang="it-IT"/>
          </a:p>
        </p:txBody>
      </p:sp>
      <p:sp>
        <p:nvSpPr>
          <p:cNvPr id="8" name="Segnaposto piè di pagina 7">
            <a:extLst>
              <a:ext uri="{FF2B5EF4-FFF2-40B4-BE49-F238E27FC236}">
                <a16:creationId xmlns:a16="http://schemas.microsoft.com/office/drawing/2014/main" id="{7AF8031A-B02B-30AB-6783-05F515EE44B6}"/>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829C2828-D487-32CE-D184-80938E0C4F5B}"/>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1423226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685991-1643-B2A8-D2C3-759C71D33CB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B474EE3-5CF6-AB8C-618D-9AEE33D68857}"/>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27/01/2026</a:t>
            </a:fld>
            <a:endParaRPr lang="it-IT"/>
          </a:p>
        </p:txBody>
      </p:sp>
      <p:sp>
        <p:nvSpPr>
          <p:cNvPr id="4" name="Segnaposto piè di pagina 3">
            <a:extLst>
              <a:ext uri="{FF2B5EF4-FFF2-40B4-BE49-F238E27FC236}">
                <a16:creationId xmlns:a16="http://schemas.microsoft.com/office/drawing/2014/main" id="{FB71AAC7-3694-EBD8-E9DD-50040B354BC5}"/>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D622A1D7-8C74-71BF-1FDD-59D8196852BD}"/>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1549837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33EE498-BDAB-49E9-F9B2-D88755E83E6F}"/>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27/01/2026</a:t>
            </a:fld>
            <a:endParaRPr lang="it-IT"/>
          </a:p>
        </p:txBody>
      </p:sp>
      <p:sp>
        <p:nvSpPr>
          <p:cNvPr id="3" name="Segnaposto piè di pagina 2">
            <a:extLst>
              <a:ext uri="{FF2B5EF4-FFF2-40B4-BE49-F238E27FC236}">
                <a16:creationId xmlns:a16="http://schemas.microsoft.com/office/drawing/2014/main" id="{E23AC9C5-81B2-D388-2B98-C9477C4B7CC5}"/>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1130E054-DD39-D79B-1B65-3E8549669F03}"/>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41061263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FAE382-6186-ECB3-6DE0-A36BC61C5D3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09D5C95-048A-0380-1C71-EA5144EEF6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8713CCD-5477-67F4-4E98-C47BBD492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9115E3D-1057-6B5B-E01B-467FBA772532}"/>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27/01/2026</a:t>
            </a:fld>
            <a:endParaRPr lang="it-IT"/>
          </a:p>
        </p:txBody>
      </p:sp>
      <p:sp>
        <p:nvSpPr>
          <p:cNvPr id="6" name="Segnaposto piè di pagina 5">
            <a:extLst>
              <a:ext uri="{FF2B5EF4-FFF2-40B4-BE49-F238E27FC236}">
                <a16:creationId xmlns:a16="http://schemas.microsoft.com/office/drawing/2014/main" id="{D1895FF0-A318-224E-DAC0-78FE26F654BB}"/>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37AC23D4-8671-7469-3EB2-4462C385865A}"/>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3683957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B8A79B-1003-1228-5E3B-96E900E40FA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07403AE-0F56-A098-2B5F-4C5A501BC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ABC303DD-7813-90AB-08EC-12CD63C546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EBE5996-9731-0FF0-2BF4-956772342C21}"/>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27/01/2026</a:t>
            </a:fld>
            <a:endParaRPr lang="it-IT"/>
          </a:p>
        </p:txBody>
      </p:sp>
      <p:sp>
        <p:nvSpPr>
          <p:cNvPr id="6" name="Segnaposto piè di pagina 5">
            <a:extLst>
              <a:ext uri="{FF2B5EF4-FFF2-40B4-BE49-F238E27FC236}">
                <a16:creationId xmlns:a16="http://schemas.microsoft.com/office/drawing/2014/main" id="{B20D2B23-7568-C6C8-0126-C6416C4DBDAC}"/>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955A162E-1C82-A5F4-8977-E571F7AAC798}"/>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3478356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FA105B-1A2E-3F74-4521-82C59D622A1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E7C07A6-E543-65F4-87B3-5674622F70D3}"/>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A7A5CDC-9D5B-3B23-94AD-B6D6835AA0B5}"/>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27/01/2026</a:t>
            </a:fld>
            <a:endParaRPr lang="it-IT"/>
          </a:p>
        </p:txBody>
      </p:sp>
      <p:sp>
        <p:nvSpPr>
          <p:cNvPr id="5" name="Segnaposto piè di pagina 4">
            <a:extLst>
              <a:ext uri="{FF2B5EF4-FFF2-40B4-BE49-F238E27FC236}">
                <a16:creationId xmlns:a16="http://schemas.microsoft.com/office/drawing/2014/main" id="{43246A33-E95E-6CF9-2DCB-9B1CEEC3FC92}"/>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F192067-E485-FA33-59E0-4490018ABBEA}"/>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2174430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08B6854-8697-0860-C520-3E29A906183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6F6F2CD-CB89-B1D7-8AC7-2314FAD4ABE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72F1724-C210-419E-CBA5-053FED5599BA}"/>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27/01/2026</a:t>
            </a:fld>
            <a:endParaRPr lang="it-IT"/>
          </a:p>
        </p:txBody>
      </p:sp>
      <p:sp>
        <p:nvSpPr>
          <p:cNvPr id="5" name="Segnaposto piè di pagina 4">
            <a:extLst>
              <a:ext uri="{FF2B5EF4-FFF2-40B4-BE49-F238E27FC236}">
                <a16:creationId xmlns:a16="http://schemas.microsoft.com/office/drawing/2014/main" id="{3262B7FF-9555-E1A9-87A7-0CC28ECDA22B}"/>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F0A238A3-1250-44FC-9EAC-B1EEF7BB2EC6}"/>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1602599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708EBD-69E1-CBD2-21C6-75E3A3274C0D}"/>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FBBC4E1-BD58-3B25-5CDD-73C0E9CEC6DC}"/>
              </a:ext>
            </a:extLst>
          </p:cNvPr>
          <p:cNvSpPr>
            <a:spLocks noGrp="1"/>
          </p:cNvSpPr>
          <p:nvPr>
            <p:ph idx="1"/>
          </p:nvPr>
        </p:nvSpPr>
        <p:spPr>
          <a:xfrm>
            <a:off x="838200" y="1825625"/>
            <a:ext cx="10515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5AB9EA8-9A39-FD9D-1EFA-7A7DA0489F0C}"/>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27/01/2026</a:t>
            </a:fld>
            <a:endParaRPr lang="it-IT"/>
          </a:p>
        </p:txBody>
      </p:sp>
      <p:sp>
        <p:nvSpPr>
          <p:cNvPr id="5" name="Segnaposto piè di pagina 4">
            <a:extLst>
              <a:ext uri="{FF2B5EF4-FFF2-40B4-BE49-F238E27FC236}">
                <a16:creationId xmlns:a16="http://schemas.microsoft.com/office/drawing/2014/main" id="{1D1A99D0-C9D6-9821-83B2-57E0BD4E8D55}"/>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EF353169-513D-1EB5-DE84-EA8355FD4791}"/>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a:p>
        </p:txBody>
      </p:sp>
    </p:spTree>
    <p:extLst>
      <p:ext uri="{BB962C8B-B14F-4D97-AF65-F5344CB8AC3E}">
        <p14:creationId xmlns:p14="http://schemas.microsoft.com/office/powerpoint/2010/main" val="2923512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D81D26-C2C6-FD71-01F0-BEE16A4A7B03}"/>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5E71927-F91A-3E2D-23BF-3647A7C2634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603AD7F-C45F-7706-6528-BC22D831F3E1}"/>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27/01/2026</a:t>
            </a:fld>
            <a:endParaRPr lang="it-IT"/>
          </a:p>
        </p:txBody>
      </p:sp>
      <p:sp>
        <p:nvSpPr>
          <p:cNvPr id="5" name="Segnaposto piè di pagina 4">
            <a:extLst>
              <a:ext uri="{FF2B5EF4-FFF2-40B4-BE49-F238E27FC236}">
                <a16:creationId xmlns:a16="http://schemas.microsoft.com/office/drawing/2014/main" id="{3C6310B0-C40F-A208-CA08-D71079A35DAC}"/>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70BEAF3B-2A5E-9A89-37EB-1DF08F17E381}"/>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a:p>
        </p:txBody>
      </p:sp>
    </p:spTree>
    <p:extLst>
      <p:ext uri="{BB962C8B-B14F-4D97-AF65-F5344CB8AC3E}">
        <p14:creationId xmlns:p14="http://schemas.microsoft.com/office/powerpoint/2010/main" val="4175278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27EB52-8615-0D2D-75A7-331E9766A206}"/>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4D2D960-CCFE-7051-A2F0-5068D75A43CF}"/>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27/01/2026</a:t>
            </a:fld>
            <a:endParaRPr lang="it-IT"/>
          </a:p>
        </p:txBody>
      </p:sp>
      <p:sp>
        <p:nvSpPr>
          <p:cNvPr id="4" name="Segnaposto piè di pagina 3">
            <a:extLst>
              <a:ext uri="{FF2B5EF4-FFF2-40B4-BE49-F238E27FC236}">
                <a16:creationId xmlns:a16="http://schemas.microsoft.com/office/drawing/2014/main" id="{00529EB5-C6D5-336D-1409-9A632BDE99B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5760C4EE-3C28-E3A9-9596-06CE3F0DACBB}"/>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a:p>
        </p:txBody>
      </p:sp>
    </p:spTree>
    <p:extLst>
      <p:ext uri="{BB962C8B-B14F-4D97-AF65-F5344CB8AC3E}">
        <p14:creationId xmlns:p14="http://schemas.microsoft.com/office/powerpoint/2010/main" val="2294873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0971C08-93DE-854C-785A-CFA5723153F9}"/>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27/01/2026</a:t>
            </a:fld>
            <a:endParaRPr lang="it-IT"/>
          </a:p>
        </p:txBody>
      </p:sp>
      <p:sp>
        <p:nvSpPr>
          <p:cNvPr id="3" name="Segnaposto piè di pagina 2">
            <a:extLst>
              <a:ext uri="{FF2B5EF4-FFF2-40B4-BE49-F238E27FC236}">
                <a16:creationId xmlns:a16="http://schemas.microsoft.com/office/drawing/2014/main" id="{436D54B3-A70B-FA86-38A4-8E47D97C22B9}"/>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BE6A3A99-A1C3-44EF-061E-A02BF9A84F9C}"/>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a:p>
        </p:txBody>
      </p:sp>
    </p:spTree>
    <p:extLst>
      <p:ext uri="{BB962C8B-B14F-4D97-AF65-F5344CB8AC3E}">
        <p14:creationId xmlns:p14="http://schemas.microsoft.com/office/powerpoint/2010/main" val="1593509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DCFCED-CA52-4396-23AE-0948DAFDCB5F}"/>
              </a:ext>
            </a:extLst>
          </p:cNvPr>
          <p:cNvSpPr>
            <a:spLocks noGrp="1"/>
          </p:cNvSpPr>
          <p:nvPr>
            <p:ph type="ctrTitle"/>
          </p:nvPr>
        </p:nvSpPr>
        <p:spPr>
          <a:xfrm>
            <a:off x="1524000" y="1122363"/>
            <a:ext cx="9144000" cy="2387600"/>
          </a:xfrm>
        </p:spPr>
        <p:txBody>
          <a:bodyPr anchor="b"/>
          <a:lstStyle>
            <a:lvl1pPr algn="ctr">
              <a:defRPr sz="6000"/>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93D92BA4-F384-81A4-6BE6-138532D747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9B1D5A9-410F-C5A2-4750-9CCB529BDB68}"/>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27/01/2026</a:t>
            </a:fld>
            <a:endParaRPr lang="it-IT"/>
          </a:p>
        </p:txBody>
      </p:sp>
      <p:sp>
        <p:nvSpPr>
          <p:cNvPr id="5" name="Segnaposto piè di pagina 4">
            <a:extLst>
              <a:ext uri="{FF2B5EF4-FFF2-40B4-BE49-F238E27FC236}">
                <a16:creationId xmlns:a16="http://schemas.microsoft.com/office/drawing/2014/main" id="{789ED6BF-6D6A-7185-32C1-AE351B7C6EE8}"/>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Tree>
    <p:extLst>
      <p:ext uri="{BB962C8B-B14F-4D97-AF65-F5344CB8AC3E}">
        <p14:creationId xmlns:p14="http://schemas.microsoft.com/office/powerpoint/2010/main" val="2882636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89E0F4-67A7-83DE-78B4-93B649EDC3D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68FB7C3-951C-47B3-08FB-63C584B06A0F}"/>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59846A0-181D-F54D-D238-E90D140F5937}"/>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27/01/2026</a:t>
            </a:fld>
            <a:endParaRPr lang="it-IT"/>
          </a:p>
        </p:txBody>
      </p:sp>
      <p:sp>
        <p:nvSpPr>
          <p:cNvPr id="5" name="Segnaposto piè di pagina 4">
            <a:extLst>
              <a:ext uri="{FF2B5EF4-FFF2-40B4-BE49-F238E27FC236}">
                <a16:creationId xmlns:a16="http://schemas.microsoft.com/office/drawing/2014/main" id="{BBDF71B7-56DB-6EB0-0EFF-A6D16C97524C}"/>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7DDAB78A-E554-7EDA-D39A-71271EEDFBFC}"/>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1496297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8F1C32-51AE-718C-98B7-439118F6140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978078E-C7DE-6BBB-39D1-D3077B928D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88C12525-0E87-6C29-2753-59E51FBD68F8}"/>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27/01/2026</a:t>
            </a:fld>
            <a:endParaRPr lang="it-IT"/>
          </a:p>
        </p:txBody>
      </p:sp>
      <p:sp>
        <p:nvSpPr>
          <p:cNvPr id="5" name="Segnaposto piè di pagina 4">
            <a:extLst>
              <a:ext uri="{FF2B5EF4-FFF2-40B4-BE49-F238E27FC236}">
                <a16:creationId xmlns:a16="http://schemas.microsoft.com/office/drawing/2014/main" id="{61B5739D-A0E3-8AD0-F8B7-89F89E2BAAEA}"/>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06A35053-50A1-2C9D-298B-FFB90A05CA96}"/>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1889706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CB303A-3863-C145-9A39-AEC3BB7F1D4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023F3B4-7355-5121-8FA8-87253337F13F}"/>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5A2D3151-4F6F-3D9C-DE18-96A42DE6AF24}"/>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76273FA-B798-847A-0317-2321F523F14C}"/>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27/01/2026</a:t>
            </a:fld>
            <a:endParaRPr lang="it-IT"/>
          </a:p>
        </p:txBody>
      </p:sp>
      <p:sp>
        <p:nvSpPr>
          <p:cNvPr id="6" name="Segnaposto piè di pagina 5">
            <a:extLst>
              <a:ext uri="{FF2B5EF4-FFF2-40B4-BE49-F238E27FC236}">
                <a16:creationId xmlns:a16="http://schemas.microsoft.com/office/drawing/2014/main" id="{0A4A0599-D35E-5B2E-660B-50BB1ACC17B8}"/>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25497887-1E51-6969-4E99-CF48F2DAC6E2}"/>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352438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1.pn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3.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Imagen 5" descr="Texto&#10;&#10;Descripción generada automáticamente">
            <a:extLst>
              <a:ext uri="{FF2B5EF4-FFF2-40B4-BE49-F238E27FC236}">
                <a16:creationId xmlns:a16="http://schemas.microsoft.com/office/drawing/2014/main" id="{AE7F74BF-F045-8F67-46D8-E01946C87C12}"/>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99661" y="6368827"/>
            <a:ext cx="1619885" cy="359410"/>
          </a:xfrm>
          <a:prstGeom prst="rect">
            <a:avLst/>
          </a:prstGeom>
          <a:noFill/>
          <a:ln>
            <a:noFill/>
          </a:ln>
        </p:spPr>
      </p:pic>
      <p:graphicFrame>
        <p:nvGraphicFramePr>
          <p:cNvPr id="8" name="Tabella 7">
            <a:extLst>
              <a:ext uri="{FF2B5EF4-FFF2-40B4-BE49-F238E27FC236}">
                <a16:creationId xmlns:a16="http://schemas.microsoft.com/office/drawing/2014/main" id="{055B961C-06C5-4916-E229-78CF41A0D6F7}"/>
              </a:ext>
            </a:extLst>
          </p:cNvPr>
          <p:cNvGraphicFramePr>
            <a:graphicFrameLocks noGrp="1"/>
          </p:cNvGraphicFramePr>
          <p:nvPr userDrawn="1">
            <p:extLst>
              <p:ext uri="{D42A27DB-BD31-4B8C-83A1-F6EECF244321}">
                <p14:modId xmlns:p14="http://schemas.microsoft.com/office/powerpoint/2010/main" val="138711156"/>
              </p:ext>
            </p:extLst>
          </p:nvPr>
        </p:nvGraphicFramePr>
        <p:xfrm>
          <a:off x="2436022" y="6368827"/>
          <a:ext cx="2891589" cy="365760"/>
        </p:xfrm>
        <a:graphic>
          <a:graphicData uri="http://schemas.openxmlformats.org/drawingml/2006/table">
            <a:tbl>
              <a:tblPr firstRow="1" firstCol="1" bandRow="1"/>
              <a:tblGrid>
                <a:gridCol w="2891589">
                  <a:extLst>
                    <a:ext uri="{9D8B030D-6E8A-4147-A177-3AD203B41FA5}">
                      <a16:colId xmlns:a16="http://schemas.microsoft.com/office/drawing/2014/main" val="2037716215"/>
                    </a:ext>
                  </a:extLst>
                </a:gridCol>
              </a:tblGrid>
              <a:tr h="31650">
                <a:tc>
                  <a:txBody>
                    <a:bodyPr/>
                    <a:lstStyle/>
                    <a:p>
                      <a:pPr algn="just">
                        <a:buNone/>
                        <a:tabLst>
                          <a:tab pos="2700020" algn="ctr"/>
                          <a:tab pos="5400040" algn="r"/>
                        </a:tabLst>
                      </a:pPr>
                      <a:r>
                        <a:rPr lang="en-GB" sz="600" kern="100" dirty="0">
                          <a:effectLst/>
                          <a:latin typeface="Aptos" panose="020B0004020202020204" pitchFamily="34" charset="0"/>
                          <a:ea typeface="Yu Gothic" panose="020B0400000000000000" pitchFamily="34" charset="-128"/>
                          <a:cs typeface="Arial" panose="020B060402020202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it-IT" sz="1000" kern="100" dirty="0">
                        <a:effectLst/>
                        <a:latin typeface="Aptos" panose="020B0004020202020204" pitchFamily="34" charset="0"/>
                        <a:ea typeface="Yu Gothic" panose="020B0400000000000000" pitchFamily="34" charset="-128"/>
                        <a:cs typeface="Arial" panose="020B0604020202020204" pitchFamily="34" charset="0"/>
                      </a:endParaRP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9" name="object 2">
            <a:extLst>
              <a:ext uri="{FF2B5EF4-FFF2-40B4-BE49-F238E27FC236}">
                <a16:creationId xmlns:a16="http://schemas.microsoft.com/office/drawing/2014/main" id="{515509C6-7599-2C62-0D2D-4B47CAE29616}"/>
              </a:ext>
            </a:extLst>
          </p:cNvPr>
          <p:cNvPicPr/>
          <p:nvPr userDrawn="1"/>
        </p:nvPicPr>
        <p:blipFill>
          <a:blip r:embed="rId8" cstate="print"/>
          <a:stretch>
            <a:fillRect/>
          </a:stretch>
        </p:blipFill>
        <p:spPr>
          <a:xfrm>
            <a:off x="6096000" y="6351682"/>
            <a:ext cx="1076078" cy="359410"/>
          </a:xfrm>
          <a:prstGeom prst="rect">
            <a:avLst/>
          </a:prstGeom>
        </p:spPr>
      </p:pic>
      <p:graphicFrame>
        <p:nvGraphicFramePr>
          <p:cNvPr id="10" name="Tabella 9">
            <a:extLst>
              <a:ext uri="{FF2B5EF4-FFF2-40B4-BE49-F238E27FC236}">
                <a16:creationId xmlns:a16="http://schemas.microsoft.com/office/drawing/2014/main" id="{3CD15DED-F1BF-A2E1-B08A-C98C1131C1A8}"/>
              </a:ext>
            </a:extLst>
          </p:cNvPr>
          <p:cNvGraphicFramePr>
            <a:graphicFrameLocks noGrp="1"/>
          </p:cNvGraphicFramePr>
          <p:nvPr userDrawn="1">
            <p:extLst>
              <p:ext uri="{D42A27DB-BD31-4B8C-83A1-F6EECF244321}">
                <p14:modId xmlns:p14="http://schemas.microsoft.com/office/powerpoint/2010/main" val="1349658599"/>
              </p:ext>
            </p:extLst>
          </p:nvPr>
        </p:nvGraphicFramePr>
        <p:xfrm>
          <a:off x="7308556" y="6317615"/>
          <a:ext cx="4045243" cy="426720"/>
        </p:xfrm>
        <a:graphic>
          <a:graphicData uri="http://schemas.openxmlformats.org/drawingml/2006/table">
            <a:tbl>
              <a:tblPr firstRow="1" firstCol="1" bandRow="1"/>
              <a:tblGrid>
                <a:gridCol w="4045243">
                  <a:extLst>
                    <a:ext uri="{9D8B030D-6E8A-4147-A177-3AD203B41FA5}">
                      <a16:colId xmlns:a16="http://schemas.microsoft.com/office/drawing/2014/main" val="2037716215"/>
                    </a:ext>
                  </a:extLst>
                </a:gridCol>
              </a:tblGrid>
              <a:tr h="0">
                <a:tc>
                  <a:txBody>
                    <a:bodyPr/>
                    <a:lstStyle/>
                    <a:p>
                      <a:pPr marL="12700" algn="just">
                        <a:spcBef>
                          <a:spcPts val="50"/>
                        </a:spcBef>
                      </a:pPr>
                      <a:r>
                        <a:rPr lang="en-US" sz="700" spc="-15" dirty="0"/>
                        <a:t>Legal</a:t>
                      </a:r>
                      <a:r>
                        <a:rPr lang="en-US" sz="700" spc="50" dirty="0"/>
                        <a:t> </a:t>
                      </a:r>
                      <a:r>
                        <a:rPr lang="en-US" sz="700" spc="-25" dirty="0"/>
                        <a:t>description</a:t>
                      </a:r>
                      <a:r>
                        <a:rPr lang="en-US" sz="700" spc="50" dirty="0"/>
                        <a:t> </a:t>
                      </a:r>
                      <a:r>
                        <a:rPr lang="en-US" sz="700" spc="20" dirty="0"/>
                        <a:t>–</a:t>
                      </a:r>
                      <a:r>
                        <a:rPr lang="en-US" sz="700" spc="55" dirty="0"/>
                        <a:t> </a:t>
                      </a:r>
                      <a:r>
                        <a:rPr lang="en-US" sz="700" spc="-15" dirty="0"/>
                        <a:t>Creative</a:t>
                      </a:r>
                      <a:r>
                        <a:rPr lang="en-US" sz="700" spc="50" dirty="0"/>
                        <a:t> </a:t>
                      </a:r>
                      <a:r>
                        <a:rPr lang="en-US" sz="700" spc="-10" dirty="0"/>
                        <a:t>Commons</a:t>
                      </a:r>
                      <a:r>
                        <a:rPr lang="en-US" sz="700" spc="55" dirty="0"/>
                        <a:t> </a:t>
                      </a:r>
                      <a:r>
                        <a:rPr lang="en-US" sz="700" spc="-30" dirty="0"/>
                        <a:t>licensing:</a:t>
                      </a:r>
                      <a:r>
                        <a:rPr lang="en-US" sz="700" spc="50" dirty="0"/>
                        <a:t> </a:t>
                      </a:r>
                      <a:r>
                        <a:rPr lang="en-US" sz="700" spc="-65" dirty="0"/>
                        <a:t>The</a:t>
                      </a:r>
                      <a:r>
                        <a:rPr lang="en-US" sz="700" spc="50" dirty="0"/>
                        <a:t> </a:t>
                      </a:r>
                      <a:r>
                        <a:rPr lang="en-US" sz="700" spc="-35" dirty="0"/>
                        <a:t>materials</a:t>
                      </a:r>
                      <a:r>
                        <a:rPr lang="en-US" sz="700" spc="55" dirty="0"/>
                        <a:t> </a:t>
                      </a:r>
                      <a:r>
                        <a:rPr lang="en-US" sz="700" spc="-25" dirty="0"/>
                        <a:t>published</a:t>
                      </a:r>
                      <a:r>
                        <a:rPr lang="en-US" sz="700" spc="50" dirty="0"/>
                        <a:t> </a:t>
                      </a:r>
                      <a:r>
                        <a:rPr lang="en-US" sz="700" spc="-15" dirty="0"/>
                        <a:t>on</a:t>
                      </a:r>
                      <a:r>
                        <a:rPr lang="en-US" sz="700" spc="55" dirty="0"/>
                        <a:t> </a:t>
                      </a:r>
                      <a:r>
                        <a:rPr lang="en-US" sz="700" spc="-40" dirty="0"/>
                        <a:t>the</a:t>
                      </a:r>
                      <a:r>
                        <a:rPr lang="en-US" sz="700" spc="50" dirty="0"/>
                        <a:t> </a:t>
                      </a:r>
                      <a:r>
                        <a:rPr lang="en-US" sz="700" spc="5" dirty="0"/>
                        <a:t>MIND </a:t>
                      </a:r>
                      <a:r>
                        <a:rPr lang="en-US" sz="700" spc="-35" dirty="0"/>
                        <a:t>project</a:t>
                      </a:r>
                      <a:r>
                        <a:rPr lang="en-US" sz="700" spc="50" dirty="0"/>
                        <a:t> </a:t>
                      </a:r>
                      <a:r>
                        <a:rPr lang="en-US" sz="700" spc="-25" dirty="0"/>
                        <a:t>website</a:t>
                      </a:r>
                      <a:r>
                        <a:rPr lang="en-US" sz="700" spc="50" dirty="0"/>
                        <a:t> </a:t>
                      </a:r>
                      <a:r>
                        <a:rPr lang="en-US" sz="700" spc="-15" dirty="0"/>
                        <a:t>are</a:t>
                      </a:r>
                      <a:r>
                        <a:rPr lang="en-US" sz="700" spc="55" dirty="0"/>
                        <a:t> </a:t>
                      </a:r>
                      <a:r>
                        <a:rPr lang="en-US" sz="700" spc="-20" dirty="0"/>
                        <a:t>classified </a:t>
                      </a:r>
                      <a:r>
                        <a:rPr lang="en-US" sz="700" spc="15" dirty="0"/>
                        <a:t>as Open </a:t>
                      </a:r>
                      <a:r>
                        <a:rPr lang="en-US" sz="700" spc="-15" dirty="0"/>
                        <a:t>Educational</a:t>
                      </a:r>
                      <a:r>
                        <a:rPr lang="en-US" sz="700" spc="-10" dirty="0"/>
                        <a:t> </a:t>
                      </a:r>
                      <a:r>
                        <a:rPr lang="en-US" sz="700" spc="-15" dirty="0"/>
                        <a:t>Resources'</a:t>
                      </a:r>
                      <a:r>
                        <a:rPr lang="en-US" sz="700" spc="-10" dirty="0"/>
                        <a:t> (OER) </a:t>
                      </a:r>
                      <a:r>
                        <a:rPr lang="en-US" sz="700" dirty="0"/>
                        <a:t>and </a:t>
                      </a:r>
                      <a:r>
                        <a:rPr lang="en-US" sz="700" spc="5" dirty="0"/>
                        <a:t>can </a:t>
                      </a:r>
                      <a:r>
                        <a:rPr lang="en-US" sz="700" dirty="0"/>
                        <a:t>be </a:t>
                      </a:r>
                      <a:r>
                        <a:rPr lang="en-US" sz="700" spc="-45" dirty="0"/>
                        <a:t>freely</a:t>
                      </a:r>
                      <a:r>
                        <a:rPr lang="en-US" sz="700" spc="-40" dirty="0"/>
                        <a:t> </a:t>
                      </a:r>
                      <a:r>
                        <a:rPr lang="en-US" sz="700" spc="-45" dirty="0"/>
                        <a:t>(without</a:t>
                      </a:r>
                      <a:r>
                        <a:rPr lang="en-US" sz="700" spc="-40" dirty="0"/>
                        <a:t> </a:t>
                      </a:r>
                      <a:r>
                        <a:rPr lang="en-US" sz="700" spc="-35" dirty="0"/>
                        <a:t>permission</a:t>
                      </a:r>
                      <a:r>
                        <a:rPr lang="en-US" sz="700" spc="-30" dirty="0"/>
                        <a:t> </a:t>
                      </a:r>
                      <a:r>
                        <a:rPr lang="en-US" sz="700" spc="-15" dirty="0"/>
                        <a:t>of</a:t>
                      </a:r>
                      <a:r>
                        <a:rPr lang="en-US" sz="700" spc="-10" dirty="0"/>
                        <a:t> </a:t>
                      </a:r>
                      <a:r>
                        <a:rPr lang="en-US" sz="700" spc="-50" dirty="0"/>
                        <a:t>their</a:t>
                      </a:r>
                      <a:r>
                        <a:rPr lang="en-US" sz="700" spc="-45" dirty="0"/>
                        <a:t> </a:t>
                      </a:r>
                      <a:r>
                        <a:rPr lang="en-US" sz="700" spc="-35" dirty="0"/>
                        <a:t>creators):</a:t>
                      </a:r>
                      <a:r>
                        <a:rPr lang="en-US" sz="700" spc="-30" dirty="0"/>
                        <a:t> </a:t>
                      </a:r>
                      <a:r>
                        <a:rPr lang="en-US" sz="700" spc="-20" dirty="0"/>
                        <a:t>downloaded,</a:t>
                      </a:r>
                      <a:r>
                        <a:rPr lang="en-US" sz="700" spc="-15" dirty="0"/>
                        <a:t> </a:t>
                      </a:r>
                      <a:r>
                        <a:rPr lang="en-US" sz="700" spc="-40" dirty="0"/>
                        <a:t>used, </a:t>
                      </a:r>
                      <a:r>
                        <a:rPr lang="en-US" sz="700" spc="-290" dirty="0"/>
                        <a:t> </a:t>
                      </a:r>
                      <a:r>
                        <a:rPr lang="en-US" sz="700" spc="-40" dirty="0"/>
                        <a:t>reused,</a:t>
                      </a:r>
                      <a:r>
                        <a:rPr lang="en-US" sz="700" spc="-35" dirty="0"/>
                        <a:t> </a:t>
                      </a:r>
                      <a:r>
                        <a:rPr lang="en-US" sz="700" spc="-25" dirty="0"/>
                        <a:t>copied,</a:t>
                      </a:r>
                      <a:r>
                        <a:rPr lang="en-US" sz="700" spc="-30" dirty="0"/>
                        <a:t> </a:t>
                      </a:r>
                      <a:r>
                        <a:rPr lang="en-US" sz="700" spc="-15" dirty="0"/>
                        <a:t>adapted,</a:t>
                      </a:r>
                      <a:r>
                        <a:rPr lang="en-US" sz="700" spc="-35" dirty="0"/>
                        <a:t> </a:t>
                      </a:r>
                      <a:r>
                        <a:rPr lang="en-US" sz="700" dirty="0"/>
                        <a:t>and</a:t>
                      </a:r>
                      <a:r>
                        <a:rPr lang="en-US" sz="700" spc="-30" dirty="0"/>
                        <a:t> </a:t>
                      </a:r>
                      <a:r>
                        <a:rPr lang="en-US" sz="700" spc="-15" dirty="0"/>
                        <a:t>shared</a:t>
                      </a:r>
                      <a:r>
                        <a:rPr lang="en-US" sz="700" spc="-35" dirty="0"/>
                        <a:t> by</a:t>
                      </a:r>
                      <a:r>
                        <a:rPr lang="en-US" sz="700" spc="-30" dirty="0"/>
                        <a:t> </a:t>
                      </a:r>
                      <a:r>
                        <a:rPr lang="en-US" sz="700" spc="-50" dirty="0"/>
                        <a:t>users,</a:t>
                      </a:r>
                      <a:r>
                        <a:rPr lang="en-US" sz="700" spc="-30" dirty="0"/>
                        <a:t> </a:t>
                      </a:r>
                      <a:r>
                        <a:rPr lang="en-US" sz="700" spc="-50" dirty="0"/>
                        <a:t>with</a:t>
                      </a:r>
                      <a:r>
                        <a:rPr lang="en-US" sz="700" spc="-35" dirty="0"/>
                        <a:t> </a:t>
                      </a:r>
                      <a:r>
                        <a:rPr lang="en-US" sz="700" spc="-40" dirty="0"/>
                        <a:t>information</a:t>
                      </a:r>
                      <a:r>
                        <a:rPr lang="en-US" sz="700" spc="-30" dirty="0"/>
                        <a:t> </a:t>
                      </a:r>
                      <a:r>
                        <a:rPr lang="en-US" sz="700" spc="-15" dirty="0"/>
                        <a:t>about</a:t>
                      </a:r>
                      <a:r>
                        <a:rPr lang="en-US" sz="700" spc="-35" dirty="0"/>
                        <a:t> </a:t>
                      </a:r>
                      <a:r>
                        <a:rPr lang="en-US" sz="700" spc="-40" dirty="0"/>
                        <a:t>the</a:t>
                      </a:r>
                      <a:r>
                        <a:rPr lang="en-US" sz="700" spc="-30" dirty="0"/>
                        <a:t> </a:t>
                      </a:r>
                      <a:r>
                        <a:rPr lang="en-US" sz="700" spc="-20" dirty="0"/>
                        <a:t>source</a:t>
                      </a:r>
                      <a:r>
                        <a:rPr lang="en-US" sz="700" spc="-35" dirty="0"/>
                        <a:t> </a:t>
                      </a:r>
                      <a:r>
                        <a:rPr lang="en-US" sz="700" spc="-15" dirty="0"/>
                        <a:t>of</a:t>
                      </a:r>
                      <a:r>
                        <a:rPr lang="en-US" sz="700" spc="-30" dirty="0"/>
                        <a:t> </a:t>
                      </a:r>
                      <a:r>
                        <a:rPr lang="en-US" sz="700" spc="-50" dirty="0"/>
                        <a:t>their</a:t>
                      </a:r>
                      <a:r>
                        <a:rPr lang="en-US" sz="700" spc="-30" dirty="0"/>
                        <a:t> </a:t>
                      </a:r>
                      <a:r>
                        <a:rPr lang="en-US" sz="700" spc="-40" dirty="0"/>
                        <a:t>origin.</a:t>
                      </a: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11" name="Immagine 10">
            <a:extLst>
              <a:ext uri="{FF2B5EF4-FFF2-40B4-BE49-F238E27FC236}">
                <a16:creationId xmlns:a16="http://schemas.microsoft.com/office/drawing/2014/main" id="{F34D7A25-B0BA-4A6E-9DD9-72394D6D1382}"/>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4418806" y="497095"/>
            <a:ext cx="3354387" cy="2856449"/>
          </a:xfrm>
          <a:prstGeom prst="rect">
            <a:avLst/>
          </a:prstGeom>
          <a:noFill/>
          <a:ln>
            <a:noFill/>
          </a:ln>
        </p:spPr>
      </p:pic>
      <p:sp>
        <p:nvSpPr>
          <p:cNvPr id="13" name="CasellaDiTesto 12">
            <a:extLst>
              <a:ext uri="{FF2B5EF4-FFF2-40B4-BE49-F238E27FC236}">
                <a16:creationId xmlns:a16="http://schemas.microsoft.com/office/drawing/2014/main" id="{A34D094F-B28B-E200-1964-D973DA83D961}"/>
              </a:ext>
            </a:extLst>
          </p:cNvPr>
          <p:cNvSpPr txBox="1"/>
          <p:nvPr userDrawn="1"/>
        </p:nvSpPr>
        <p:spPr>
          <a:xfrm>
            <a:off x="3546061" y="3392026"/>
            <a:ext cx="5659120" cy="369332"/>
          </a:xfrm>
          <a:prstGeom prst="rect">
            <a:avLst/>
          </a:prstGeom>
          <a:noFill/>
        </p:spPr>
        <p:txBody>
          <a:bodyPr wrap="square" rtlCol="0">
            <a:spAutoFit/>
          </a:bodyPr>
          <a:lstStyle/>
          <a:p>
            <a:pPr algn="ctr"/>
            <a:r>
              <a:rPr lang="en-GB" sz="1800" kern="1200" dirty="0">
                <a:solidFill>
                  <a:schemeClr val="tx1"/>
                </a:solidFill>
                <a:effectLst/>
                <a:latin typeface="+mn-lt"/>
                <a:ea typeface="+mn-ea"/>
                <a:cs typeface="+mn-cs"/>
              </a:rPr>
              <a:t>101183228</a:t>
            </a:r>
            <a:endParaRPr lang="it-IT" sz="2400" b="1" dirty="0">
              <a:solidFill>
                <a:srgbClr val="0070C0"/>
              </a:solidFill>
            </a:endParaRPr>
          </a:p>
        </p:txBody>
      </p:sp>
      <p:sp>
        <p:nvSpPr>
          <p:cNvPr id="14" name="CasellaDiTesto 13">
            <a:extLst>
              <a:ext uri="{FF2B5EF4-FFF2-40B4-BE49-F238E27FC236}">
                <a16:creationId xmlns:a16="http://schemas.microsoft.com/office/drawing/2014/main" id="{0EF99784-2EA6-C155-6130-9A78C7C0D213}"/>
              </a:ext>
            </a:extLst>
          </p:cNvPr>
          <p:cNvSpPr txBox="1"/>
          <p:nvPr userDrawn="1"/>
        </p:nvSpPr>
        <p:spPr>
          <a:xfrm>
            <a:off x="2907859" y="4231065"/>
            <a:ext cx="7452359" cy="584775"/>
          </a:xfrm>
          <a:prstGeom prst="rect">
            <a:avLst/>
          </a:prstGeom>
          <a:noFill/>
        </p:spPr>
        <p:txBody>
          <a:bodyPr wrap="square" rtlCol="0">
            <a:spAutoFit/>
          </a:bodyPr>
          <a:lstStyle/>
          <a:p>
            <a:pPr algn="ctr"/>
            <a:r>
              <a:rPr lang="en-GB" sz="3200" b="1" noProof="0" dirty="0">
                <a:solidFill>
                  <a:srgbClr val="0070C0"/>
                </a:solidFill>
              </a:rPr>
              <a:t>WP2 Capacity Building Programme</a:t>
            </a:r>
          </a:p>
        </p:txBody>
      </p:sp>
      <p:sp>
        <p:nvSpPr>
          <p:cNvPr id="15" name="Rectángulo 6">
            <a:extLst>
              <a:ext uri="{FF2B5EF4-FFF2-40B4-BE49-F238E27FC236}">
                <a16:creationId xmlns:a16="http://schemas.microsoft.com/office/drawing/2014/main" id="{ACED91F6-D9B0-D787-8C9A-57C67EEA2E07}"/>
              </a:ext>
            </a:extLst>
          </p:cNvPr>
          <p:cNvSpPr/>
          <p:nvPr userDrawn="1"/>
        </p:nvSpPr>
        <p:spPr>
          <a:xfrm>
            <a:off x="0" y="-1"/>
            <a:ext cx="621724"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a:p>
        </p:txBody>
      </p:sp>
      <p:sp>
        <p:nvSpPr>
          <p:cNvPr id="16" name="Rectángulo 6">
            <a:extLst>
              <a:ext uri="{FF2B5EF4-FFF2-40B4-BE49-F238E27FC236}">
                <a16:creationId xmlns:a16="http://schemas.microsoft.com/office/drawing/2014/main" id="{C4961DE2-329B-521E-6E9E-0453CCBD498C}"/>
              </a:ext>
            </a:extLst>
          </p:cNvPr>
          <p:cNvSpPr/>
          <p:nvPr userDrawn="1"/>
        </p:nvSpPr>
        <p:spPr>
          <a:xfrm flipH="1">
            <a:off x="11490276" y="-5080"/>
            <a:ext cx="701722"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a:p>
        </p:txBody>
      </p:sp>
    </p:spTree>
    <p:extLst>
      <p:ext uri="{BB962C8B-B14F-4D97-AF65-F5344CB8AC3E}">
        <p14:creationId xmlns:p14="http://schemas.microsoft.com/office/powerpoint/2010/main" val="14722563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6" r:id="rId4"/>
    <p:sldLayoutId id="2147483667"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D8D09AD-6940-FD29-A961-4C954F4B5F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ADC6AA7-32A0-1BD6-6A35-CAB4FC9481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7" name="Imagen 5" descr="Texto&#10;&#10;Descripción generada automáticamente">
            <a:extLst>
              <a:ext uri="{FF2B5EF4-FFF2-40B4-BE49-F238E27FC236}">
                <a16:creationId xmlns:a16="http://schemas.microsoft.com/office/drawing/2014/main" id="{FC7956C7-6FB3-2896-AC6C-80AFD99E60E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99661" y="6368827"/>
            <a:ext cx="1619885" cy="359410"/>
          </a:xfrm>
          <a:prstGeom prst="rect">
            <a:avLst/>
          </a:prstGeom>
          <a:noFill/>
          <a:ln>
            <a:noFill/>
          </a:ln>
        </p:spPr>
      </p:pic>
      <p:graphicFrame>
        <p:nvGraphicFramePr>
          <p:cNvPr id="8" name="Tabella 7">
            <a:extLst>
              <a:ext uri="{FF2B5EF4-FFF2-40B4-BE49-F238E27FC236}">
                <a16:creationId xmlns:a16="http://schemas.microsoft.com/office/drawing/2014/main" id="{D2751C10-A545-C62A-871E-637BE794631D}"/>
              </a:ext>
            </a:extLst>
          </p:cNvPr>
          <p:cNvGraphicFramePr>
            <a:graphicFrameLocks noGrp="1"/>
          </p:cNvGraphicFramePr>
          <p:nvPr userDrawn="1">
            <p:extLst>
              <p:ext uri="{D42A27DB-BD31-4B8C-83A1-F6EECF244321}">
                <p14:modId xmlns:p14="http://schemas.microsoft.com/office/powerpoint/2010/main" val="4016718223"/>
              </p:ext>
            </p:extLst>
          </p:nvPr>
        </p:nvGraphicFramePr>
        <p:xfrm>
          <a:off x="2436022" y="6368827"/>
          <a:ext cx="2891589" cy="365760"/>
        </p:xfrm>
        <a:graphic>
          <a:graphicData uri="http://schemas.openxmlformats.org/drawingml/2006/table">
            <a:tbl>
              <a:tblPr firstRow="1" firstCol="1" bandRow="1"/>
              <a:tblGrid>
                <a:gridCol w="2891589">
                  <a:extLst>
                    <a:ext uri="{9D8B030D-6E8A-4147-A177-3AD203B41FA5}">
                      <a16:colId xmlns:a16="http://schemas.microsoft.com/office/drawing/2014/main" val="2037716215"/>
                    </a:ext>
                  </a:extLst>
                </a:gridCol>
              </a:tblGrid>
              <a:tr h="31650">
                <a:tc>
                  <a:txBody>
                    <a:bodyPr/>
                    <a:lstStyle/>
                    <a:p>
                      <a:pPr algn="just">
                        <a:buNone/>
                        <a:tabLst>
                          <a:tab pos="2700020" algn="ctr"/>
                          <a:tab pos="5400040" algn="r"/>
                        </a:tabLst>
                      </a:pPr>
                      <a:r>
                        <a:rPr lang="en-GB" sz="600" kern="100" dirty="0">
                          <a:effectLst/>
                          <a:latin typeface="Aptos" panose="020B0004020202020204" pitchFamily="34" charset="0"/>
                          <a:ea typeface="Yu Gothic" panose="020B0400000000000000" pitchFamily="34" charset="-128"/>
                          <a:cs typeface="Arial" panose="020B060402020202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it-IT" sz="1000" kern="100" dirty="0">
                        <a:effectLst/>
                        <a:latin typeface="Aptos" panose="020B0004020202020204" pitchFamily="34" charset="0"/>
                        <a:ea typeface="Yu Gothic" panose="020B0400000000000000" pitchFamily="34" charset="-128"/>
                        <a:cs typeface="Arial" panose="020B0604020202020204" pitchFamily="34" charset="0"/>
                      </a:endParaRP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11" name="object 2">
            <a:extLst>
              <a:ext uri="{FF2B5EF4-FFF2-40B4-BE49-F238E27FC236}">
                <a16:creationId xmlns:a16="http://schemas.microsoft.com/office/drawing/2014/main" id="{A02EE29D-66D9-B7F8-0AF3-CAF305238924}"/>
              </a:ext>
            </a:extLst>
          </p:cNvPr>
          <p:cNvPicPr/>
          <p:nvPr userDrawn="1"/>
        </p:nvPicPr>
        <p:blipFill>
          <a:blip r:embed="rId14" cstate="print"/>
          <a:stretch>
            <a:fillRect/>
          </a:stretch>
        </p:blipFill>
        <p:spPr>
          <a:xfrm>
            <a:off x="6096000" y="6351682"/>
            <a:ext cx="1076078" cy="359410"/>
          </a:xfrm>
          <a:prstGeom prst="rect">
            <a:avLst/>
          </a:prstGeom>
        </p:spPr>
      </p:pic>
      <p:graphicFrame>
        <p:nvGraphicFramePr>
          <p:cNvPr id="12" name="Tabella 11">
            <a:extLst>
              <a:ext uri="{FF2B5EF4-FFF2-40B4-BE49-F238E27FC236}">
                <a16:creationId xmlns:a16="http://schemas.microsoft.com/office/drawing/2014/main" id="{063B54C0-D363-E77E-F71C-36E4FBE29475}"/>
              </a:ext>
            </a:extLst>
          </p:cNvPr>
          <p:cNvGraphicFramePr>
            <a:graphicFrameLocks noGrp="1"/>
          </p:cNvGraphicFramePr>
          <p:nvPr userDrawn="1">
            <p:extLst>
              <p:ext uri="{D42A27DB-BD31-4B8C-83A1-F6EECF244321}">
                <p14:modId xmlns:p14="http://schemas.microsoft.com/office/powerpoint/2010/main" val="2400503748"/>
              </p:ext>
            </p:extLst>
          </p:nvPr>
        </p:nvGraphicFramePr>
        <p:xfrm>
          <a:off x="7308556" y="6317615"/>
          <a:ext cx="4045243" cy="426720"/>
        </p:xfrm>
        <a:graphic>
          <a:graphicData uri="http://schemas.openxmlformats.org/drawingml/2006/table">
            <a:tbl>
              <a:tblPr firstRow="1" firstCol="1" bandRow="1"/>
              <a:tblGrid>
                <a:gridCol w="4045243">
                  <a:extLst>
                    <a:ext uri="{9D8B030D-6E8A-4147-A177-3AD203B41FA5}">
                      <a16:colId xmlns:a16="http://schemas.microsoft.com/office/drawing/2014/main" val="2037716215"/>
                    </a:ext>
                  </a:extLst>
                </a:gridCol>
              </a:tblGrid>
              <a:tr h="0">
                <a:tc>
                  <a:txBody>
                    <a:bodyPr/>
                    <a:lstStyle/>
                    <a:p>
                      <a:pPr marL="12700" algn="just">
                        <a:spcBef>
                          <a:spcPts val="50"/>
                        </a:spcBef>
                      </a:pPr>
                      <a:r>
                        <a:rPr lang="en-US" sz="700" spc="-15" dirty="0"/>
                        <a:t>Legal</a:t>
                      </a:r>
                      <a:r>
                        <a:rPr lang="en-US" sz="700" spc="50" dirty="0"/>
                        <a:t> </a:t>
                      </a:r>
                      <a:r>
                        <a:rPr lang="en-US" sz="700" spc="-25" dirty="0"/>
                        <a:t>description</a:t>
                      </a:r>
                      <a:r>
                        <a:rPr lang="en-US" sz="700" spc="50" dirty="0"/>
                        <a:t> </a:t>
                      </a:r>
                      <a:r>
                        <a:rPr lang="en-US" sz="700" spc="20" dirty="0"/>
                        <a:t>–</a:t>
                      </a:r>
                      <a:r>
                        <a:rPr lang="en-US" sz="700" spc="55" dirty="0"/>
                        <a:t> </a:t>
                      </a:r>
                      <a:r>
                        <a:rPr lang="en-US" sz="700" spc="-15" dirty="0"/>
                        <a:t>Creative</a:t>
                      </a:r>
                      <a:r>
                        <a:rPr lang="en-US" sz="700" spc="50" dirty="0"/>
                        <a:t> </a:t>
                      </a:r>
                      <a:r>
                        <a:rPr lang="en-US" sz="700" spc="-10" dirty="0"/>
                        <a:t>Commons</a:t>
                      </a:r>
                      <a:r>
                        <a:rPr lang="en-US" sz="700" spc="55" dirty="0"/>
                        <a:t> </a:t>
                      </a:r>
                      <a:r>
                        <a:rPr lang="en-US" sz="700" spc="-30" dirty="0"/>
                        <a:t>licensing:</a:t>
                      </a:r>
                      <a:r>
                        <a:rPr lang="en-US" sz="700" spc="50" dirty="0"/>
                        <a:t> </a:t>
                      </a:r>
                      <a:r>
                        <a:rPr lang="en-US" sz="700" spc="-65" dirty="0"/>
                        <a:t>The</a:t>
                      </a:r>
                      <a:r>
                        <a:rPr lang="en-US" sz="700" spc="50" dirty="0"/>
                        <a:t> </a:t>
                      </a:r>
                      <a:r>
                        <a:rPr lang="en-US" sz="700" spc="-35" dirty="0"/>
                        <a:t>materials</a:t>
                      </a:r>
                      <a:r>
                        <a:rPr lang="en-US" sz="700" spc="55" dirty="0"/>
                        <a:t> </a:t>
                      </a:r>
                      <a:r>
                        <a:rPr lang="en-US" sz="700" spc="-25" dirty="0"/>
                        <a:t>published</a:t>
                      </a:r>
                      <a:r>
                        <a:rPr lang="en-US" sz="700" spc="50" dirty="0"/>
                        <a:t> </a:t>
                      </a:r>
                      <a:r>
                        <a:rPr lang="en-US" sz="700" spc="-15" dirty="0"/>
                        <a:t>on</a:t>
                      </a:r>
                      <a:r>
                        <a:rPr lang="en-US" sz="700" spc="55" dirty="0"/>
                        <a:t> </a:t>
                      </a:r>
                      <a:r>
                        <a:rPr lang="en-US" sz="700" spc="-40" dirty="0"/>
                        <a:t>the</a:t>
                      </a:r>
                      <a:r>
                        <a:rPr lang="en-US" sz="700" spc="50" dirty="0"/>
                        <a:t> </a:t>
                      </a:r>
                      <a:r>
                        <a:rPr lang="en-US" sz="700" spc="5" dirty="0"/>
                        <a:t>MIND </a:t>
                      </a:r>
                      <a:r>
                        <a:rPr lang="en-US" sz="700" spc="-35" dirty="0"/>
                        <a:t>project</a:t>
                      </a:r>
                      <a:r>
                        <a:rPr lang="en-US" sz="700" spc="50" dirty="0"/>
                        <a:t> </a:t>
                      </a:r>
                      <a:r>
                        <a:rPr lang="en-US" sz="700" spc="-25" dirty="0"/>
                        <a:t>website</a:t>
                      </a:r>
                      <a:r>
                        <a:rPr lang="en-US" sz="700" spc="50" dirty="0"/>
                        <a:t> </a:t>
                      </a:r>
                      <a:r>
                        <a:rPr lang="en-US" sz="700" spc="-15" dirty="0"/>
                        <a:t>are</a:t>
                      </a:r>
                      <a:r>
                        <a:rPr lang="en-US" sz="700" spc="55" dirty="0"/>
                        <a:t> </a:t>
                      </a:r>
                      <a:r>
                        <a:rPr lang="en-US" sz="700" spc="-20" dirty="0"/>
                        <a:t>classified </a:t>
                      </a:r>
                      <a:r>
                        <a:rPr lang="en-US" sz="700" spc="15" dirty="0"/>
                        <a:t>as Open </a:t>
                      </a:r>
                      <a:r>
                        <a:rPr lang="en-US" sz="700" spc="-15" dirty="0"/>
                        <a:t>Educational</a:t>
                      </a:r>
                      <a:r>
                        <a:rPr lang="en-US" sz="700" spc="-10" dirty="0"/>
                        <a:t> </a:t>
                      </a:r>
                      <a:r>
                        <a:rPr lang="en-US" sz="700" spc="-15" dirty="0"/>
                        <a:t>Resources'</a:t>
                      </a:r>
                      <a:r>
                        <a:rPr lang="en-US" sz="700" spc="-10" dirty="0"/>
                        <a:t> (OER) </a:t>
                      </a:r>
                      <a:r>
                        <a:rPr lang="en-US" sz="700" dirty="0"/>
                        <a:t>and </a:t>
                      </a:r>
                      <a:r>
                        <a:rPr lang="en-US" sz="700" spc="5" dirty="0"/>
                        <a:t>can </a:t>
                      </a:r>
                      <a:r>
                        <a:rPr lang="en-US" sz="700" dirty="0"/>
                        <a:t>be </a:t>
                      </a:r>
                      <a:r>
                        <a:rPr lang="en-US" sz="700" spc="-45" dirty="0"/>
                        <a:t>freely</a:t>
                      </a:r>
                      <a:r>
                        <a:rPr lang="en-US" sz="700" spc="-40" dirty="0"/>
                        <a:t> </a:t>
                      </a:r>
                      <a:r>
                        <a:rPr lang="en-US" sz="700" spc="-45" dirty="0"/>
                        <a:t>(without</a:t>
                      </a:r>
                      <a:r>
                        <a:rPr lang="en-US" sz="700" spc="-40" dirty="0"/>
                        <a:t> </a:t>
                      </a:r>
                      <a:r>
                        <a:rPr lang="en-US" sz="700" spc="-35" dirty="0"/>
                        <a:t>permission</a:t>
                      </a:r>
                      <a:r>
                        <a:rPr lang="en-US" sz="700" spc="-30" dirty="0"/>
                        <a:t> </a:t>
                      </a:r>
                      <a:r>
                        <a:rPr lang="en-US" sz="700" spc="-15" dirty="0"/>
                        <a:t>of</a:t>
                      </a:r>
                      <a:r>
                        <a:rPr lang="en-US" sz="700" spc="-10" dirty="0"/>
                        <a:t> </a:t>
                      </a:r>
                      <a:r>
                        <a:rPr lang="en-US" sz="700" spc="-50" dirty="0"/>
                        <a:t>their</a:t>
                      </a:r>
                      <a:r>
                        <a:rPr lang="en-US" sz="700" spc="-45" dirty="0"/>
                        <a:t> </a:t>
                      </a:r>
                      <a:r>
                        <a:rPr lang="en-US" sz="700" spc="-35" dirty="0"/>
                        <a:t>creators):</a:t>
                      </a:r>
                      <a:r>
                        <a:rPr lang="en-US" sz="700" spc="-30" dirty="0"/>
                        <a:t> </a:t>
                      </a:r>
                      <a:r>
                        <a:rPr lang="en-US" sz="700" spc="-20" dirty="0"/>
                        <a:t>downloaded,</a:t>
                      </a:r>
                      <a:r>
                        <a:rPr lang="en-US" sz="700" spc="-15" dirty="0"/>
                        <a:t> </a:t>
                      </a:r>
                      <a:r>
                        <a:rPr lang="en-US" sz="700" spc="-40" dirty="0"/>
                        <a:t>used, </a:t>
                      </a:r>
                      <a:r>
                        <a:rPr lang="en-US" sz="700" spc="-290" dirty="0"/>
                        <a:t> </a:t>
                      </a:r>
                      <a:r>
                        <a:rPr lang="en-US" sz="700" spc="-40" dirty="0"/>
                        <a:t>reused,</a:t>
                      </a:r>
                      <a:r>
                        <a:rPr lang="en-US" sz="700" spc="-35" dirty="0"/>
                        <a:t> </a:t>
                      </a:r>
                      <a:r>
                        <a:rPr lang="en-US" sz="700" spc="-25" dirty="0"/>
                        <a:t>copied,</a:t>
                      </a:r>
                      <a:r>
                        <a:rPr lang="en-US" sz="700" spc="-30" dirty="0"/>
                        <a:t> </a:t>
                      </a:r>
                      <a:r>
                        <a:rPr lang="en-US" sz="700" spc="-15" dirty="0"/>
                        <a:t>adapted,</a:t>
                      </a:r>
                      <a:r>
                        <a:rPr lang="en-US" sz="700" spc="-35" dirty="0"/>
                        <a:t> </a:t>
                      </a:r>
                      <a:r>
                        <a:rPr lang="en-US" sz="700" dirty="0"/>
                        <a:t>and</a:t>
                      </a:r>
                      <a:r>
                        <a:rPr lang="en-US" sz="700" spc="-30" dirty="0"/>
                        <a:t> </a:t>
                      </a:r>
                      <a:r>
                        <a:rPr lang="en-US" sz="700" spc="-15" dirty="0"/>
                        <a:t>shared</a:t>
                      </a:r>
                      <a:r>
                        <a:rPr lang="en-US" sz="700" spc="-35" dirty="0"/>
                        <a:t> by</a:t>
                      </a:r>
                      <a:r>
                        <a:rPr lang="en-US" sz="700" spc="-30" dirty="0"/>
                        <a:t> </a:t>
                      </a:r>
                      <a:r>
                        <a:rPr lang="en-US" sz="700" spc="-50" dirty="0"/>
                        <a:t>users,</a:t>
                      </a:r>
                      <a:r>
                        <a:rPr lang="en-US" sz="700" spc="-30" dirty="0"/>
                        <a:t> </a:t>
                      </a:r>
                      <a:r>
                        <a:rPr lang="en-US" sz="700" spc="-50" dirty="0"/>
                        <a:t>with</a:t>
                      </a:r>
                      <a:r>
                        <a:rPr lang="en-US" sz="700" spc="-35" dirty="0"/>
                        <a:t> </a:t>
                      </a:r>
                      <a:r>
                        <a:rPr lang="en-US" sz="700" spc="-40" dirty="0"/>
                        <a:t>information</a:t>
                      </a:r>
                      <a:r>
                        <a:rPr lang="en-US" sz="700" spc="-30" dirty="0"/>
                        <a:t> </a:t>
                      </a:r>
                      <a:r>
                        <a:rPr lang="en-US" sz="700" spc="-15" dirty="0"/>
                        <a:t>about</a:t>
                      </a:r>
                      <a:r>
                        <a:rPr lang="en-US" sz="700" spc="-35" dirty="0"/>
                        <a:t> </a:t>
                      </a:r>
                      <a:r>
                        <a:rPr lang="en-US" sz="700" spc="-40" dirty="0"/>
                        <a:t>the</a:t>
                      </a:r>
                      <a:r>
                        <a:rPr lang="en-US" sz="700" spc="-30" dirty="0"/>
                        <a:t> </a:t>
                      </a:r>
                      <a:r>
                        <a:rPr lang="en-US" sz="700" spc="-20" dirty="0"/>
                        <a:t>source</a:t>
                      </a:r>
                      <a:r>
                        <a:rPr lang="en-US" sz="700" spc="-35" dirty="0"/>
                        <a:t> </a:t>
                      </a:r>
                      <a:r>
                        <a:rPr lang="en-US" sz="700" spc="-15" dirty="0"/>
                        <a:t>of</a:t>
                      </a:r>
                      <a:r>
                        <a:rPr lang="en-US" sz="700" spc="-30" dirty="0"/>
                        <a:t> </a:t>
                      </a:r>
                      <a:r>
                        <a:rPr lang="en-US" sz="700" spc="-50" dirty="0"/>
                        <a:t>their</a:t>
                      </a:r>
                      <a:r>
                        <a:rPr lang="en-US" sz="700" spc="-30" dirty="0"/>
                        <a:t> </a:t>
                      </a:r>
                      <a:r>
                        <a:rPr lang="en-US" sz="700" spc="-40" dirty="0"/>
                        <a:t>origin.</a:t>
                      </a: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13" name="Immagine 12">
            <a:extLst>
              <a:ext uri="{FF2B5EF4-FFF2-40B4-BE49-F238E27FC236}">
                <a16:creationId xmlns:a16="http://schemas.microsoft.com/office/drawing/2014/main" id="{6EBE3BDC-C99D-37C1-A873-48D108D2639B}"/>
              </a:ext>
            </a:extLst>
          </p:cNvPr>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861041" y="164465"/>
            <a:ext cx="1064412" cy="906407"/>
          </a:xfrm>
          <a:prstGeom prst="rect">
            <a:avLst/>
          </a:prstGeom>
          <a:noFill/>
          <a:ln>
            <a:noFill/>
          </a:ln>
        </p:spPr>
      </p:pic>
      <p:sp>
        <p:nvSpPr>
          <p:cNvPr id="14" name="Rectángulo 6">
            <a:extLst>
              <a:ext uri="{FF2B5EF4-FFF2-40B4-BE49-F238E27FC236}">
                <a16:creationId xmlns:a16="http://schemas.microsoft.com/office/drawing/2014/main" id="{6B18EFE4-A1E3-D1A5-52B0-814CE4BDA404}"/>
              </a:ext>
            </a:extLst>
          </p:cNvPr>
          <p:cNvSpPr/>
          <p:nvPr userDrawn="1"/>
        </p:nvSpPr>
        <p:spPr>
          <a:xfrm>
            <a:off x="0" y="-1"/>
            <a:ext cx="621724"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a:p>
        </p:txBody>
      </p:sp>
      <p:sp>
        <p:nvSpPr>
          <p:cNvPr id="15" name="Rectángulo 6">
            <a:extLst>
              <a:ext uri="{FF2B5EF4-FFF2-40B4-BE49-F238E27FC236}">
                <a16:creationId xmlns:a16="http://schemas.microsoft.com/office/drawing/2014/main" id="{409B118B-CDB2-8F0A-FE67-71CB762349E6}"/>
              </a:ext>
            </a:extLst>
          </p:cNvPr>
          <p:cNvSpPr/>
          <p:nvPr userDrawn="1"/>
        </p:nvSpPr>
        <p:spPr>
          <a:xfrm flipH="1">
            <a:off x="11490276" y="-5080"/>
            <a:ext cx="701722"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a:p>
        </p:txBody>
      </p:sp>
    </p:spTree>
    <p:extLst>
      <p:ext uri="{BB962C8B-B14F-4D97-AF65-F5344CB8AC3E}">
        <p14:creationId xmlns:p14="http://schemas.microsoft.com/office/powerpoint/2010/main" val="627170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a:extLst>
              <a:ext uri="{FF2B5EF4-FFF2-40B4-BE49-F238E27FC236}">
                <a16:creationId xmlns:a16="http://schemas.microsoft.com/office/drawing/2014/main" id="{8D338511-D3D8-C62F-DFC7-02C4B4DA3B09}"/>
              </a:ext>
            </a:extLst>
          </p:cNvPr>
          <p:cNvSpPr>
            <a:spLocks noGrp="1"/>
          </p:cNvSpPr>
          <p:nvPr>
            <p:ph type="title"/>
          </p:nvPr>
        </p:nvSpPr>
        <p:spPr>
          <a:xfrm>
            <a:off x="3368040" y="4926965"/>
            <a:ext cx="5836920" cy="549275"/>
          </a:xfrm>
        </p:spPr>
        <p:txBody>
          <a:bodyPr/>
          <a:lstStyle/>
          <a:p>
            <a:pPr algn="ctr"/>
            <a:r>
              <a:rPr lang="it-IT" sz="3200" b="1" dirty="0"/>
              <a:t>D2.</a:t>
            </a:r>
            <a:r>
              <a:rPr lang="it-IT" sz="3200" b="1" dirty="0">
                <a:highlight>
                  <a:srgbClr val="FFFF00"/>
                </a:highlight>
              </a:rPr>
              <a:t>X</a:t>
            </a:r>
            <a:r>
              <a:rPr lang="it-IT" sz="3200" b="1" dirty="0"/>
              <a:t> </a:t>
            </a:r>
            <a:r>
              <a:rPr lang="it-IT" sz="3200" b="1" dirty="0" err="1"/>
              <a:t>LifeComp</a:t>
            </a:r>
            <a:endParaRPr lang="it-IT" sz="3200" b="1" dirty="0"/>
          </a:p>
        </p:txBody>
      </p:sp>
    </p:spTree>
    <p:extLst>
      <p:ext uri="{BB962C8B-B14F-4D97-AF65-F5344CB8AC3E}">
        <p14:creationId xmlns:p14="http://schemas.microsoft.com/office/powerpoint/2010/main" val="84695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7C059-B7D2-DBB7-53AC-F68E8C85EF5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A915484-347D-E97E-258B-974B7AF8A89B}"/>
              </a:ext>
            </a:extLst>
          </p:cNvPr>
          <p:cNvSpPr>
            <a:spLocks noGrp="1"/>
          </p:cNvSpPr>
          <p:nvPr>
            <p:ph type="title"/>
          </p:nvPr>
        </p:nvSpPr>
        <p:spPr>
          <a:xfrm>
            <a:off x="838200" y="365125"/>
            <a:ext cx="10515600" cy="1325563"/>
          </a:xfrm>
        </p:spPr>
        <p:txBody>
          <a:bodyPr>
            <a:normAutofit/>
          </a:bodyPr>
          <a:lstStyle/>
          <a:p>
            <a:r>
              <a:rPr lang="en-US" sz="3600" noProof="0" dirty="0">
                <a:solidFill>
                  <a:srgbClr val="0069B8"/>
                </a:solidFill>
              </a:rPr>
              <a:t>A closer look to the 1</a:t>
            </a:r>
            <a:r>
              <a:rPr lang="en-US" sz="3600" baseline="30000" noProof="0" dirty="0">
                <a:solidFill>
                  <a:srgbClr val="0069B8"/>
                </a:solidFill>
              </a:rPr>
              <a:t>st</a:t>
            </a:r>
            <a:r>
              <a:rPr lang="en-US" sz="3600" noProof="0" dirty="0">
                <a:solidFill>
                  <a:srgbClr val="0069B8"/>
                </a:solidFill>
              </a:rPr>
              <a:t> area</a:t>
            </a:r>
            <a:endParaRPr lang="en-GB" sz="3600" noProof="0" dirty="0">
              <a:solidFill>
                <a:srgbClr val="0069B8"/>
              </a:solidFill>
            </a:endParaRPr>
          </a:p>
        </p:txBody>
      </p:sp>
      <p:pic>
        <p:nvPicPr>
          <p:cNvPr id="8" name="Immagine 7" descr="Immagine che contiene testo, orologio, schermata, design&#10;&#10;Il contenuto generato dall'IA potrebbe non essere corretto.">
            <a:extLst>
              <a:ext uri="{FF2B5EF4-FFF2-40B4-BE49-F238E27FC236}">
                <a16:creationId xmlns:a16="http://schemas.microsoft.com/office/drawing/2014/main" id="{8A0ED103-700D-90A4-21AC-38810E2114BE}"/>
              </a:ext>
            </a:extLst>
          </p:cNvPr>
          <p:cNvPicPr>
            <a:picLocks noChangeAspect="1"/>
          </p:cNvPicPr>
          <p:nvPr/>
        </p:nvPicPr>
        <p:blipFill>
          <a:blip r:embed="rId3"/>
          <a:srcRect t="2537" b="1945"/>
          <a:stretch>
            <a:fillRect/>
          </a:stretch>
        </p:blipFill>
        <p:spPr>
          <a:xfrm>
            <a:off x="1277710" y="1273628"/>
            <a:ext cx="9636579" cy="4808764"/>
          </a:xfrm>
          <a:prstGeom prst="rect">
            <a:avLst/>
          </a:prstGeom>
          <a:ln>
            <a:solidFill>
              <a:srgbClr val="0069B8"/>
            </a:solidFill>
          </a:ln>
        </p:spPr>
      </p:pic>
      <p:sp>
        <p:nvSpPr>
          <p:cNvPr id="9" name="CasellaDiTesto 8">
            <a:extLst>
              <a:ext uri="{FF2B5EF4-FFF2-40B4-BE49-F238E27FC236}">
                <a16:creationId xmlns:a16="http://schemas.microsoft.com/office/drawing/2014/main" id="{42FB8707-2542-AA9B-4C79-02EB975A53B7}"/>
              </a:ext>
            </a:extLst>
          </p:cNvPr>
          <p:cNvSpPr txBox="1"/>
          <p:nvPr/>
        </p:nvSpPr>
        <p:spPr>
          <a:xfrm>
            <a:off x="2344170" y="6082392"/>
            <a:ext cx="7503657" cy="230832"/>
          </a:xfrm>
          <a:prstGeom prst="rect">
            <a:avLst/>
          </a:prstGeom>
          <a:noFill/>
        </p:spPr>
        <p:txBody>
          <a:bodyPr wrap="square">
            <a:spAutoFit/>
          </a:bodyPr>
          <a:lstStyle/>
          <a:p>
            <a:r>
              <a:rPr lang="en-US" sz="900" b="1" i="0" u="none" strike="noStrike" baseline="0" dirty="0">
                <a:solidFill>
                  <a:schemeClr val="tx2">
                    <a:lumMod val="90000"/>
                    <a:lumOff val="10000"/>
                  </a:schemeClr>
                </a:solidFill>
              </a:rPr>
              <a:t> Source: JRC SCIENCE FOR POLICY REPORT. The European Framework for Personal, Social and Learning to Learn Key Competence.</a:t>
            </a:r>
            <a:endParaRPr lang="en-GB" sz="900" b="1" dirty="0">
              <a:solidFill>
                <a:schemeClr val="tx2">
                  <a:lumMod val="90000"/>
                  <a:lumOff val="10000"/>
                </a:schemeClr>
              </a:solidFill>
            </a:endParaRPr>
          </a:p>
        </p:txBody>
      </p:sp>
    </p:spTree>
    <p:extLst>
      <p:ext uri="{BB962C8B-B14F-4D97-AF65-F5344CB8AC3E}">
        <p14:creationId xmlns:p14="http://schemas.microsoft.com/office/powerpoint/2010/main" val="2441635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78671-F346-502A-AE9F-4B6196D66AC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C657448-E30B-25F3-A3EE-BF45814317CC}"/>
              </a:ext>
            </a:extLst>
          </p:cNvPr>
          <p:cNvSpPr>
            <a:spLocks noGrp="1"/>
          </p:cNvSpPr>
          <p:nvPr>
            <p:ph type="title"/>
          </p:nvPr>
        </p:nvSpPr>
        <p:spPr/>
        <p:txBody>
          <a:bodyPr>
            <a:normAutofit/>
          </a:bodyPr>
          <a:lstStyle/>
          <a:p>
            <a:r>
              <a:rPr lang="en-US" sz="3600" noProof="0" dirty="0">
                <a:solidFill>
                  <a:srgbClr val="0069B8"/>
                </a:solidFill>
              </a:rPr>
              <a:t>Exercise (pt 1)</a:t>
            </a:r>
            <a:endParaRPr lang="en-GB" sz="3600" noProof="0" dirty="0">
              <a:solidFill>
                <a:srgbClr val="0069B8"/>
              </a:solidFill>
            </a:endParaRPr>
          </a:p>
        </p:txBody>
      </p:sp>
      <p:sp>
        <p:nvSpPr>
          <p:cNvPr id="8" name="CasellaDiTesto 7">
            <a:extLst>
              <a:ext uri="{FF2B5EF4-FFF2-40B4-BE49-F238E27FC236}">
                <a16:creationId xmlns:a16="http://schemas.microsoft.com/office/drawing/2014/main" id="{D6EA50A6-D020-2BAA-F1DC-4ED226BE9B73}"/>
              </a:ext>
            </a:extLst>
          </p:cNvPr>
          <p:cNvSpPr txBox="1"/>
          <p:nvPr/>
        </p:nvSpPr>
        <p:spPr>
          <a:xfrm>
            <a:off x="838200" y="1229023"/>
            <a:ext cx="10515600" cy="4647426"/>
          </a:xfrm>
          <a:prstGeom prst="rect">
            <a:avLst/>
          </a:prstGeom>
          <a:noFill/>
        </p:spPr>
        <p:txBody>
          <a:bodyPr wrap="square">
            <a:spAutoFit/>
          </a:bodyPr>
          <a:lstStyle/>
          <a:p>
            <a:pPr algn="ctr"/>
            <a:r>
              <a:rPr lang="en-US" sz="1600" b="1" i="1" dirty="0">
                <a:solidFill>
                  <a:schemeClr val="tx2">
                    <a:lumMod val="90000"/>
                    <a:lumOff val="10000"/>
                  </a:schemeClr>
                </a:solidFill>
              </a:rPr>
              <a:t>Scenario</a:t>
            </a:r>
          </a:p>
          <a:p>
            <a:r>
              <a:rPr lang="en-US" sz="1600" dirty="0">
                <a:solidFill>
                  <a:schemeClr val="tx2">
                    <a:lumMod val="90000"/>
                    <a:lumOff val="10000"/>
                  </a:schemeClr>
                </a:solidFill>
              </a:rPr>
              <a:t>During a VET session, one participant becomes frustrated and interrupts, saying the activity is useless and a waste of time. The group reacts, time is limited and the trainer must regain control while keeping the session effective and inclusive.</a:t>
            </a:r>
          </a:p>
          <a:p>
            <a:pPr algn="ctr"/>
            <a:r>
              <a:rPr lang="en-US" sz="1600" b="1" i="1" dirty="0">
                <a:solidFill>
                  <a:schemeClr val="tx2">
                    <a:lumMod val="90000"/>
                    <a:lumOff val="10000"/>
                  </a:schemeClr>
                </a:solidFill>
              </a:rPr>
              <a:t>Round 1: P1 Self-Regulation (P1.2)</a:t>
            </a:r>
          </a:p>
          <a:p>
            <a:r>
              <a:rPr lang="en-US" sz="1600" dirty="0">
                <a:solidFill>
                  <a:schemeClr val="tx2">
                    <a:lumMod val="90000"/>
                    <a:lumOff val="10000"/>
                  </a:schemeClr>
                </a:solidFill>
              </a:rPr>
              <a:t>Target competence: </a:t>
            </a:r>
            <a:r>
              <a:rPr lang="en-US" sz="1600" b="1" dirty="0">
                <a:solidFill>
                  <a:schemeClr val="tx2">
                    <a:lumMod val="90000"/>
                    <a:lumOff val="10000"/>
                  </a:schemeClr>
                </a:solidFill>
              </a:rPr>
              <a:t>P1.2 </a:t>
            </a:r>
            <a:r>
              <a:rPr lang="en-US" sz="1600" b="1" dirty="0">
                <a:solidFill>
                  <a:schemeClr val="tx2">
                    <a:lumMod val="90000"/>
                    <a:lumOff val="10000"/>
                  </a:schemeClr>
                </a:solidFill>
                <a:sym typeface="Wingdings" panose="05000000000000000000" pitchFamily="2" charset="2"/>
              </a:rPr>
              <a:t> </a:t>
            </a:r>
            <a:r>
              <a:rPr lang="en-US" sz="1600" dirty="0">
                <a:solidFill>
                  <a:schemeClr val="tx2">
                    <a:lumMod val="90000"/>
                    <a:lumOff val="10000"/>
                  </a:schemeClr>
                </a:solidFill>
              </a:rPr>
              <a:t>Understanding and regulating personal emotions, thoughts and </a:t>
            </a:r>
            <a:r>
              <a:rPr lang="en-US" sz="1600" dirty="0" err="1">
                <a:solidFill>
                  <a:schemeClr val="tx2">
                    <a:lumMod val="90000"/>
                    <a:lumOff val="10000"/>
                  </a:schemeClr>
                </a:solidFill>
              </a:rPr>
              <a:t>behaviour</a:t>
            </a:r>
            <a:r>
              <a:rPr lang="en-US" sz="1600" dirty="0">
                <a:solidFill>
                  <a:schemeClr val="tx2">
                    <a:lumMod val="90000"/>
                    <a:lumOff val="10000"/>
                  </a:schemeClr>
                </a:solidFill>
              </a:rPr>
              <a:t>, including stress responses.</a:t>
            </a:r>
          </a:p>
          <a:p>
            <a:pPr algn="ctr"/>
            <a:r>
              <a:rPr lang="en-US" sz="1600" b="1" i="1" dirty="0">
                <a:solidFill>
                  <a:schemeClr val="tx2">
                    <a:lumMod val="90000"/>
                    <a:lumOff val="10000"/>
                  </a:schemeClr>
                </a:solidFill>
              </a:rPr>
              <a:t>Trainer task</a:t>
            </a:r>
          </a:p>
          <a:p>
            <a:r>
              <a:rPr lang="en-US" sz="1600" dirty="0">
                <a:solidFill>
                  <a:schemeClr val="tx2">
                    <a:lumMod val="90000"/>
                    <a:lumOff val="10000"/>
                  </a:schemeClr>
                </a:solidFill>
              </a:rPr>
              <a:t>Continue the interaction (do not shut the participant down). Apply ONE visible self-regulation strategy while responding (choose one): intentional pause/slower voice/grounded posture/controlled breathing/ brief internal self-talk. After a couple of minutes, re-structure the learning moment with ONE micro-action: 3-step mini-instruction or one guiding question. </a:t>
            </a:r>
          </a:p>
          <a:p>
            <a:pPr algn="ctr"/>
            <a:r>
              <a:rPr lang="en-US" sz="1600" b="1" i="1" dirty="0">
                <a:solidFill>
                  <a:schemeClr val="tx2">
                    <a:lumMod val="90000"/>
                    <a:lumOff val="10000"/>
                  </a:schemeClr>
                </a:solidFill>
              </a:rPr>
              <a:t>Observer checklist (0-2 each; total 0-10)</a:t>
            </a:r>
          </a:p>
          <a:p>
            <a:pPr marL="285750" indent="-285750">
              <a:buFont typeface="Courier New" panose="02070309020205020404" pitchFamily="49" charset="0"/>
              <a:buChar char="o"/>
            </a:pPr>
            <a:r>
              <a:rPr lang="en-US" sz="1600" dirty="0">
                <a:solidFill>
                  <a:schemeClr val="tx2">
                    <a:lumMod val="90000"/>
                    <a:lumOff val="10000"/>
                  </a:schemeClr>
                </a:solidFill>
              </a:rPr>
              <a:t>Detects early stress signals and keeps a professional tone.</a:t>
            </a:r>
          </a:p>
          <a:p>
            <a:pPr marL="285750" indent="-285750">
              <a:buFont typeface="Courier New" panose="02070309020205020404" pitchFamily="49" charset="0"/>
              <a:buChar char="o"/>
            </a:pPr>
            <a:r>
              <a:rPr lang="en-US" sz="1600" dirty="0">
                <a:solidFill>
                  <a:schemeClr val="tx2">
                    <a:lumMod val="90000"/>
                    <a:lumOff val="10000"/>
                  </a:schemeClr>
                </a:solidFill>
              </a:rPr>
              <a:t>Selects an appropriate regulation strategy (not aggressive, not avoidant).</a:t>
            </a:r>
          </a:p>
          <a:p>
            <a:pPr marL="285750" indent="-285750">
              <a:buFont typeface="Courier New" panose="02070309020205020404" pitchFamily="49" charset="0"/>
              <a:buChar char="o"/>
            </a:pPr>
            <a:r>
              <a:rPr lang="en-US" sz="1600" dirty="0">
                <a:solidFill>
                  <a:schemeClr val="tx2">
                    <a:lumMod val="90000"/>
                    <a:lumOff val="10000"/>
                  </a:schemeClr>
                </a:solidFill>
              </a:rPr>
              <a:t>Applies it observably for ≥30 seconds (pace/voice/posture/pause).</a:t>
            </a:r>
          </a:p>
          <a:p>
            <a:pPr marL="285750" indent="-285750">
              <a:buFont typeface="Courier New" panose="02070309020205020404" pitchFamily="49" charset="0"/>
              <a:buChar char="o"/>
            </a:pPr>
            <a:r>
              <a:rPr lang="en-US" sz="1600" dirty="0">
                <a:solidFill>
                  <a:schemeClr val="tx2">
                    <a:lumMod val="90000"/>
                    <a:lumOff val="10000"/>
                  </a:schemeClr>
                </a:solidFill>
              </a:rPr>
              <a:t>Maintains functioning (listening, boundaries, clarity, inclusion).</a:t>
            </a:r>
          </a:p>
          <a:p>
            <a:pPr marL="285750" indent="-285750">
              <a:buFont typeface="Courier New" panose="02070309020205020404" pitchFamily="49" charset="0"/>
              <a:buChar char="o"/>
            </a:pPr>
            <a:r>
              <a:rPr lang="en-US" sz="1600" dirty="0">
                <a:solidFill>
                  <a:schemeClr val="tx2">
                    <a:lumMod val="90000"/>
                    <a:lumOff val="10000"/>
                  </a:schemeClr>
                </a:solidFill>
              </a:rPr>
              <a:t>Restores structure with a concrete micro-action that supports learning continuity.</a:t>
            </a:r>
          </a:p>
        </p:txBody>
      </p:sp>
    </p:spTree>
    <p:extLst>
      <p:ext uri="{BB962C8B-B14F-4D97-AF65-F5344CB8AC3E}">
        <p14:creationId xmlns:p14="http://schemas.microsoft.com/office/powerpoint/2010/main" val="4031468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8B97-D5D3-3CB2-5640-BBD65BAE5FA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9AF0549-7196-6180-7B45-C2B021684C9A}"/>
              </a:ext>
            </a:extLst>
          </p:cNvPr>
          <p:cNvSpPr>
            <a:spLocks noGrp="1"/>
          </p:cNvSpPr>
          <p:nvPr>
            <p:ph type="title"/>
          </p:nvPr>
        </p:nvSpPr>
        <p:spPr/>
        <p:txBody>
          <a:bodyPr>
            <a:normAutofit/>
          </a:bodyPr>
          <a:lstStyle/>
          <a:p>
            <a:r>
              <a:rPr lang="en-US" sz="3600" noProof="0" dirty="0">
                <a:solidFill>
                  <a:srgbClr val="0069B8"/>
                </a:solidFill>
              </a:rPr>
              <a:t>Exercise</a:t>
            </a:r>
            <a:r>
              <a:rPr lang="en-US" sz="3600" dirty="0">
                <a:solidFill>
                  <a:srgbClr val="0069B8"/>
                </a:solidFill>
              </a:rPr>
              <a:t> (pt 2)</a:t>
            </a:r>
            <a:endParaRPr lang="en-GB" sz="3600" noProof="0" dirty="0">
              <a:solidFill>
                <a:srgbClr val="0069B8"/>
              </a:solidFill>
            </a:endParaRPr>
          </a:p>
        </p:txBody>
      </p:sp>
      <p:sp>
        <p:nvSpPr>
          <p:cNvPr id="8" name="CasellaDiTesto 7">
            <a:extLst>
              <a:ext uri="{FF2B5EF4-FFF2-40B4-BE49-F238E27FC236}">
                <a16:creationId xmlns:a16="http://schemas.microsoft.com/office/drawing/2014/main" id="{553EA8D3-ED7D-5181-B5F5-33BD1493D1B8}"/>
              </a:ext>
            </a:extLst>
          </p:cNvPr>
          <p:cNvSpPr txBox="1"/>
          <p:nvPr/>
        </p:nvSpPr>
        <p:spPr>
          <a:xfrm>
            <a:off x="838200" y="1229023"/>
            <a:ext cx="10515600" cy="5016758"/>
          </a:xfrm>
          <a:prstGeom prst="rect">
            <a:avLst/>
          </a:prstGeom>
          <a:noFill/>
        </p:spPr>
        <p:txBody>
          <a:bodyPr wrap="square">
            <a:spAutoFit/>
          </a:bodyPr>
          <a:lstStyle/>
          <a:p>
            <a:pPr algn="ctr"/>
            <a:r>
              <a:rPr lang="en-US" sz="1600" b="1" i="1" dirty="0">
                <a:solidFill>
                  <a:schemeClr val="tx2">
                    <a:lumMod val="90000"/>
                    <a:lumOff val="10000"/>
                  </a:schemeClr>
                </a:solidFill>
              </a:rPr>
              <a:t>Round 2: P2 Flexibility (P2.1) + Round 3: P3 Wellbeing (P3.2)</a:t>
            </a:r>
          </a:p>
          <a:p>
            <a:pPr algn="ctr"/>
            <a:endParaRPr lang="en-US" sz="1600" b="1" i="1" dirty="0">
              <a:solidFill>
                <a:schemeClr val="tx2">
                  <a:lumMod val="90000"/>
                  <a:lumOff val="10000"/>
                </a:schemeClr>
              </a:solidFill>
            </a:endParaRPr>
          </a:p>
          <a:p>
            <a:r>
              <a:rPr lang="en-US" sz="1600" dirty="0">
                <a:solidFill>
                  <a:schemeClr val="tx2">
                    <a:lumMod val="90000"/>
                    <a:lumOff val="10000"/>
                  </a:schemeClr>
                </a:solidFill>
              </a:rPr>
              <a:t>Round 2 target competence: </a:t>
            </a:r>
            <a:r>
              <a:rPr lang="en-US" sz="1600" b="1" dirty="0">
                <a:solidFill>
                  <a:schemeClr val="tx2">
                    <a:lumMod val="90000"/>
                    <a:lumOff val="10000"/>
                  </a:schemeClr>
                </a:solidFill>
              </a:rPr>
              <a:t>P2.1</a:t>
            </a:r>
            <a:r>
              <a:rPr lang="en-US" sz="1600" dirty="0">
                <a:solidFill>
                  <a:schemeClr val="tx2">
                    <a:lumMod val="90000"/>
                    <a:lumOff val="10000"/>
                  </a:schemeClr>
                </a:solidFill>
              </a:rPr>
              <a:t> </a:t>
            </a:r>
            <a:r>
              <a:rPr lang="en-US" sz="1600" dirty="0">
                <a:solidFill>
                  <a:schemeClr val="tx2">
                    <a:lumMod val="90000"/>
                    <a:lumOff val="10000"/>
                  </a:schemeClr>
                </a:solidFill>
                <a:sym typeface="Wingdings" panose="05000000000000000000" pitchFamily="2" charset="2"/>
              </a:rPr>
              <a:t> </a:t>
            </a:r>
            <a:r>
              <a:rPr lang="en-US" sz="1600" dirty="0">
                <a:solidFill>
                  <a:schemeClr val="tx2">
                    <a:lumMod val="90000"/>
                    <a:lumOff val="10000"/>
                  </a:schemeClr>
                </a:solidFill>
              </a:rPr>
              <a:t>Readiness to review opinions and courses of action in the face of new evidence</a:t>
            </a:r>
          </a:p>
          <a:p>
            <a:pPr algn="ctr"/>
            <a:endParaRPr lang="en-US" sz="1600" b="1" i="1" dirty="0">
              <a:solidFill>
                <a:schemeClr val="tx2">
                  <a:lumMod val="90000"/>
                  <a:lumOff val="10000"/>
                </a:schemeClr>
              </a:solidFill>
            </a:endParaRPr>
          </a:p>
          <a:p>
            <a:pPr algn="ctr"/>
            <a:r>
              <a:rPr lang="en-US" sz="1600" b="1" i="1" dirty="0">
                <a:solidFill>
                  <a:schemeClr val="tx2">
                    <a:lumMod val="90000"/>
                    <a:lumOff val="10000"/>
                  </a:schemeClr>
                </a:solidFill>
              </a:rPr>
              <a:t>New evidence (facilitator provides ONE at start of the round)</a:t>
            </a:r>
          </a:p>
          <a:p>
            <a:pPr marL="285750" indent="-285750">
              <a:buFont typeface="Courier New" panose="02070309020205020404" pitchFamily="49" charset="0"/>
              <a:buChar char="o"/>
            </a:pPr>
            <a:r>
              <a:rPr lang="en-US" sz="1600" dirty="0">
                <a:solidFill>
                  <a:schemeClr val="tx2">
                    <a:lumMod val="90000"/>
                    <a:lumOff val="10000"/>
                  </a:schemeClr>
                </a:solidFill>
              </a:rPr>
              <a:t>Half the class is online with unstable connection</a:t>
            </a:r>
          </a:p>
          <a:p>
            <a:pPr marL="285750" indent="-285750">
              <a:buFont typeface="Courier New" panose="02070309020205020404" pitchFamily="49" charset="0"/>
              <a:buChar char="o"/>
            </a:pPr>
            <a:r>
              <a:rPr lang="en-US" sz="1600" dirty="0">
                <a:solidFill>
                  <a:schemeClr val="tx2">
                    <a:lumMod val="90000"/>
                    <a:lumOff val="10000"/>
                  </a:schemeClr>
                </a:solidFill>
              </a:rPr>
              <a:t>Learners’ level is lower than expected</a:t>
            </a:r>
          </a:p>
          <a:p>
            <a:pPr marL="285750" indent="-285750">
              <a:buFont typeface="Courier New" panose="02070309020205020404" pitchFamily="49" charset="0"/>
              <a:buChar char="o"/>
            </a:pPr>
            <a:r>
              <a:rPr lang="en-US" sz="1600" dirty="0">
                <a:solidFill>
                  <a:schemeClr val="tx2">
                    <a:lumMod val="90000"/>
                    <a:lumOff val="10000"/>
                  </a:schemeClr>
                </a:solidFill>
              </a:rPr>
              <a:t>Materials/tools for the activity are not available</a:t>
            </a:r>
          </a:p>
          <a:p>
            <a:pPr marL="285750" indent="-285750">
              <a:buFont typeface="Courier New" panose="02070309020205020404" pitchFamily="49" charset="0"/>
              <a:buChar char="o"/>
            </a:pPr>
            <a:r>
              <a:rPr lang="en-US" sz="1600" dirty="0">
                <a:solidFill>
                  <a:schemeClr val="tx2">
                    <a:lumMod val="90000"/>
                    <a:lumOff val="10000"/>
                  </a:schemeClr>
                </a:solidFill>
              </a:rPr>
              <a:t>Only 10 minutes remain</a:t>
            </a:r>
          </a:p>
          <a:p>
            <a:pPr algn="ctr"/>
            <a:endParaRPr lang="en-US" sz="1600" b="1" i="1" dirty="0">
              <a:solidFill>
                <a:schemeClr val="tx2">
                  <a:lumMod val="90000"/>
                  <a:lumOff val="10000"/>
                </a:schemeClr>
              </a:solidFill>
            </a:endParaRPr>
          </a:p>
          <a:p>
            <a:pPr algn="ctr"/>
            <a:r>
              <a:rPr lang="en-US" sz="1600" b="1" i="1" dirty="0">
                <a:solidFill>
                  <a:schemeClr val="tx2">
                    <a:lumMod val="90000"/>
                    <a:lumOff val="10000"/>
                  </a:schemeClr>
                </a:solidFill>
              </a:rPr>
              <a:t>Trainer task (2 minutes)</a:t>
            </a:r>
          </a:p>
          <a:p>
            <a:pPr marL="285750" indent="-285750">
              <a:buFont typeface="Courier New" panose="02070309020205020404" pitchFamily="49" charset="0"/>
              <a:buChar char="o"/>
            </a:pPr>
            <a:r>
              <a:rPr lang="en-US" sz="1600" dirty="0">
                <a:solidFill>
                  <a:schemeClr val="tx2">
                    <a:lumMod val="90000"/>
                    <a:lumOff val="10000"/>
                  </a:schemeClr>
                </a:solidFill>
              </a:rPr>
              <a:t>State what changes (1 sentence). </a:t>
            </a:r>
          </a:p>
          <a:p>
            <a:pPr marL="285750" indent="-285750">
              <a:buFont typeface="Courier New" panose="02070309020205020404" pitchFamily="49" charset="0"/>
              <a:buChar char="o"/>
            </a:pPr>
            <a:r>
              <a:rPr lang="en-US" sz="1600" dirty="0">
                <a:solidFill>
                  <a:schemeClr val="tx2">
                    <a:lumMod val="90000"/>
                    <a:lumOff val="10000"/>
                  </a:schemeClr>
                </a:solidFill>
              </a:rPr>
              <a:t>Change the plan immediately: stop 1 thing/simplify 1 thing/add 1 thing. </a:t>
            </a:r>
          </a:p>
          <a:p>
            <a:pPr marL="285750" indent="-285750">
              <a:buFont typeface="Courier New" panose="02070309020205020404" pitchFamily="49" charset="0"/>
              <a:buChar char="o"/>
            </a:pPr>
            <a:r>
              <a:rPr lang="en-US" sz="1600" dirty="0">
                <a:solidFill>
                  <a:schemeClr val="tx2">
                    <a:lumMod val="90000"/>
                    <a:lumOff val="10000"/>
                  </a:schemeClr>
                </a:solidFill>
              </a:rPr>
              <a:t>Set one immediate, realistic learning goal for the remaining time.</a:t>
            </a:r>
          </a:p>
          <a:p>
            <a:pPr algn="ctr"/>
            <a:endParaRPr lang="en-US" sz="1600" b="1" i="1" dirty="0">
              <a:solidFill>
                <a:schemeClr val="tx2">
                  <a:lumMod val="90000"/>
                  <a:lumOff val="10000"/>
                </a:schemeClr>
              </a:solidFill>
            </a:endParaRPr>
          </a:p>
          <a:p>
            <a:pPr algn="ctr"/>
            <a:r>
              <a:rPr lang="en-US" sz="1600" b="1" i="1" dirty="0">
                <a:solidFill>
                  <a:schemeClr val="tx2">
                    <a:lumMod val="90000"/>
                    <a:lumOff val="10000"/>
                  </a:schemeClr>
                </a:solidFill>
              </a:rPr>
              <a:t>Observer checklist (0-2 each; total 0-6)</a:t>
            </a:r>
          </a:p>
          <a:p>
            <a:pPr marL="285750" indent="-285750">
              <a:buFont typeface="Courier New" panose="02070309020205020404" pitchFamily="49" charset="0"/>
              <a:buChar char="o"/>
            </a:pPr>
            <a:r>
              <a:rPr lang="en-US" sz="1600" dirty="0">
                <a:solidFill>
                  <a:schemeClr val="tx2">
                    <a:lumMod val="90000"/>
                    <a:lumOff val="10000"/>
                  </a:schemeClr>
                </a:solidFill>
              </a:rPr>
              <a:t>Updates at least one assumption and genuinely changes the plan.</a:t>
            </a:r>
          </a:p>
          <a:p>
            <a:pPr marL="285750" indent="-285750">
              <a:buFont typeface="Courier New" panose="02070309020205020404" pitchFamily="49" charset="0"/>
              <a:buChar char="o"/>
            </a:pPr>
            <a:r>
              <a:rPr lang="en-US" sz="1600" dirty="0">
                <a:solidFill>
                  <a:schemeClr val="tx2">
                    <a:lumMod val="90000"/>
                    <a:lumOff val="10000"/>
                  </a:schemeClr>
                </a:solidFill>
              </a:rPr>
              <a:t>Explains the reason for the change clearly and concretely.</a:t>
            </a:r>
          </a:p>
          <a:p>
            <a:pPr marL="285750" indent="-285750">
              <a:buFont typeface="Courier New" panose="02070309020205020404" pitchFamily="49" charset="0"/>
              <a:buChar char="o"/>
            </a:pPr>
            <a:r>
              <a:rPr lang="en-US" sz="1600" dirty="0">
                <a:solidFill>
                  <a:schemeClr val="tx2">
                    <a:lumMod val="90000"/>
                    <a:lumOff val="10000"/>
                  </a:schemeClr>
                </a:solidFill>
              </a:rPr>
              <a:t>Sets a feasible, measurable immediate goal.</a:t>
            </a:r>
          </a:p>
          <a:p>
            <a:endParaRPr lang="en-US" sz="1600" dirty="0">
              <a:solidFill>
                <a:schemeClr val="tx2">
                  <a:lumMod val="90000"/>
                  <a:lumOff val="10000"/>
                </a:schemeClr>
              </a:solidFill>
            </a:endParaRPr>
          </a:p>
        </p:txBody>
      </p:sp>
    </p:spTree>
    <p:extLst>
      <p:ext uri="{BB962C8B-B14F-4D97-AF65-F5344CB8AC3E}">
        <p14:creationId xmlns:p14="http://schemas.microsoft.com/office/powerpoint/2010/main" val="4251873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A2C7F-A4F9-617D-5DF9-8B1E49DC7CA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F91AFB16-0425-3272-00F0-7C07F99D5E83}"/>
              </a:ext>
            </a:extLst>
          </p:cNvPr>
          <p:cNvSpPr>
            <a:spLocks noGrp="1"/>
          </p:cNvSpPr>
          <p:nvPr>
            <p:ph type="title"/>
          </p:nvPr>
        </p:nvSpPr>
        <p:spPr/>
        <p:txBody>
          <a:bodyPr>
            <a:normAutofit/>
          </a:bodyPr>
          <a:lstStyle/>
          <a:p>
            <a:r>
              <a:rPr lang="en-US" sz="3600" noProof="0" dirty="0">
                <a:solidFill>
                  <a:srgbClr val="0069B8"/>
                </a:solidFill>
              </a:rPr>
              <a:t>Exercise</a:t>
            </a:r>
            <a:r>
              <a:rPr lang="en-US" sz="3600" dirty="0">
                <a:solidFill>
                  <a:srgbClr val="0069B8"/>
                </a:solidFill>
              </a:rPr>
              <a:t> (pt 3)</a:t>
            </a:r>
            <a:endParaRPr lang="en-GB" sz="3600" noProof="0" dirty="0">
              <a:solidFill>
                <a:srgbClr val="0069B8"/>
              </a:solidFill>
            </a:endParaRPr>
          </a:p>
        </p:txBody>
      </p:sp>
      <p:sp>
        <p:nvSpPr>
          <p:cNvPr id="8" name="CasellaDiTesto 7">
            <a:extLst>
              <a:ext uri="{FF2B5EF4-FFF2-40B4-BE49-F238E27FC236}">
                <a16:creationId xmlns:a16="http://schemas.microsoft.com/office/drawing/2014/main" id="{B4692DEE-FD77-228B-D415-960252E8AAB9}"/>
              </a:ext>
            </a:extLst>
          </p:cNvPr>
          <p:cNvSpPr txBox="1"/>
          <p:nvPr/>
        </p:nvSpPr>
        <p:spPr>
          <a:xfrm>
            <a:off x="838200" y="1229023"/>
            <a:ext cx="10515600" cy="4770537"/>
          </a:xfrm>
          <a:prstGeom prst="rect">
            <a:avLst/>
          </a:prstGeom>
          <a:noFill/>
        </p:spPr>
        <p:txBody>
          <a:bodyPr wrap="square">
            <a:spAutoFit/>
          </a:bodyPr>
          <a:lstStyle/>
          <a:p>
            <a:r>
              <a:rPr lang="en-US" sz="1600" dirty="0">
                <a:solidFill>
                  <a:schemeClr val="tx2">
                    <a:lumMod val="90000"/>
                    <a:lumOff val="10000"/>
                  </a:schemeClr>
                </a:solidFill>
              </a:rPr>
              <a:t>Round 3 target competence: </a:t>
            </a:r>
            <a:r>
              <a:rPr lang="en-US" sz="1600" b="1" dirty="0">
                <a:solidFill>
                  <a:schemeClr val="tx2">
                    <a:lumMod val="90000"/>
                    <a:lumOff val="10000"/>
                  </a:schemeClr>
                </a:solidFill>
              </a:rPr>
              <a:t>P3.2</a:t>
            </a:r>
            <a:r>
              <a:rPr lang="en-US" sz="1600" dirty="0">
                <a:solidFill>
                  <a:schemeClr val="tx2">
                    <a:lumMod val="90000"/>
                    <a:lumOff val="10000"/>
                  </a:schemeClr>
                </a:solidFill>
              </a:rPr>
              <a:t> </a:t>
            </a:r>
            <a:r>
              <a:rPr lang="en-US" sz="1600" dirty="0">
                <a:solidFill>
                  <a:schemeClr val="tx2">
                    <a:lumMod val="90000"/>
                    <a:lumOff val="10000"/>
                  </a:schemeClr>
                </a:solidFill>
                <a:sym typeface="Wingdings" panose="05000000000000000000" pitchFamily="2" charset="2"/>
              </a:rPr>
              <a:t> </a:t>
            </a:r>
            <a:r>
              <a:rPr lang="en-US" sz="1600" dirty="0">
                <a:solidFill>
                  <a:schemeClr val="tx2">
                    <a:lumMod val="90000"/>
                    <a:lumOff val="10000"/>
                  </a:schemeClr>
                </a:solidFill>
              </a:rPr>
              <a:t>Understanding potential risks for wellbeing and using reliable information and services for health and social protection.</a:t>
            </a:r>
          </a:p>
          <a:p>
            <a:pPr algn="ctr"/>
            <a:endParaRPr lang="en-US" sz="1600" b="1" i="1" dirty="0">
              <a:solidFill>
                <a:schemeClr val="tx2">
                  <a:lumMod val="90000"/>
                  <a:lumOff val="10000"/>
                </a:schemeClr>
              </a:solidFill>
            </a:endParaRPr>
          </a:p>
          <a:p>
            <a:pPr algn="ctr"/>
            <a:r>
              <a:rPr lang="en-US" sz="1600" b="1" i="1" dirty="0">
                <a:solidFill>
                  <a:schemeClr val="tx2">
                    <a:lumMod val="90000"/>
                    <a:lumOff val="10000"/>
                  </a:schemeClr>
                </a:solidFill>
              </a:rPr>
              <a:t>Wellbeing trigger (facilitator adds at start of the round)</a:t>
            </a:r>
          </a:p>
          <a:p>
            <a:r>
              <a:rPr lang="en-US" sz="1600" dirty="0">
                <a:solidFill>
                  <a:schemeClr val="tx2">
                    <a:lumMod val="90000"/>
                    <a:lumOff val="10000"/>
                  </a:schemeClr>
                </a:solidFill>
              </a:rPr>
              <a:t>“The tension is spreading: multiple learners show overload (interruptions, frustration) and learning quality is dropping”.</a:t>
            </a:r>
          </a:p>
          <a:p>
            <a:pPr algn="ctr"/>
            <a:endParaRPr lang="en-US" sz="1600" b="1" i="1" dirty="0">
              <a:solidFill>
                <a:schemeClr val="tx2">
                  <a:lumMod val="90000"/>
                  <a:lumOff val="10000"/>
                </a:schemeClr>
              </a:solidFill>
            </a:endParaRPr>
          </a:p>
          <a:p>
            <a:pPr algn="ctr"/>
            <a:r>
              <a:rPr lang="en-US" sz="1600" b="1" i="1" dirty="0">
                <a:solidFill>
                  <a:schemeClr val="tx2">
                    <a:lumMod val="90000"/>
                    <a:lumOff val="10000"/>
                  </a:schemeClr>
                </a:solidFill>
              </a:rPr>
              <a:t>Trainer task</a:t>
            </a:r>
          </a:p>
          <a:p>
            <a:pPr marL="285750" indent="-285750">
              <a:buFont typeface="Courier New" panose="02070309020205020404" pitchFamily="49" charset="0"/>
              <a:buChar char="o"/>
            </a:pPr>
            <a:r>
              <a:rPr lang="en-US" sz="1600" dirty="0">
                <a:solidFill>
                  <a:schemeClr val="tx2">
                    <a:lumMod val="90000"/>
                    <a:lumOff val="10000"/>
                  </a:schemeClr>
                </a:solidFill>
              </a:rPr>
              <a:t>Name 1 wellbeing risk in the group + 1 observable early sign.</a:t>
            </a:r>
          </a:p>
          <a:p>
            <a:pPr marL="285750" indent="-285750">
              <a:buFont typeface="Courier New" panose="02070309020205020404" pitchFamily="49" charset="0"/>
              <a:buChar char="o"/>
            </a:pPr>
            <a:r>
              <a:rPr lang="en-US" sz="1600" dirty="0">
                <a:solidFill>
                  <a:schemeClr val="tx2">
                    <a:lumMod val="90000"/>
                    <a:lumOff val="10000"/>
                  </a:schemeClr>
                </a:solidFill>
              </a:rPr>
              <a:t>Apply 1 immediate protective measure (pace/reset, communication rule, break the task into smaller steps, pair work).</a:t>
            </a:r>
          </a:p>
          <a:p>
            <a:pPr marL="285750" indent="-285750">
              <a:buFont typeface="Courier New" panose="02070309020205020404" pitchFamily="49" charset="0"/>
              <a:buChar char="o"/>
            </a:pPr>
            <a:r>
              <a:rPr lang="en-US" sz="1600" dirty="0">
                <a:solidFill>
                  <a:schemeClr val="tx2">
                    <a:lumMod val="90000"/>
                    <a:lumOff val="10000"/>
                  </a:schemeClr>
                </a:solidFill>
              </a:rPr>
              <a:t>Point to 1 reliable support pathway and a clear activation rule (“If X happens, we do Y”).</a:t>
            </a:r>
          </a:p>
          <a:p>
            <a:pPr algn="ctr"/>
            <a:endParaRPr lang="en-US" sz="1600" b="1" i="1" dirty="0">
              <a:solidFill>
                <a:schemeClr val="tx2">
                  <a:lumMod val="90000"/>
                  <a:lumOff val="10000"/>
                </a:schemeClr>
              </a:solidFill>
            </a:endParaRPr>
          </a:p>
          <a:p>
            <a:pPr algn="ctr"/>
            <a:r>
              <a:rPr lang="en-US" sz="1600" b="1" i="1" dirty="0">
                <a:solidFill>
                  <a:schemeClr val="tx2">
                    <a:lumMod val="90000"/>
                    <a:lumOff val="10000"/>
                  </a:schemeClr>
                </a:solidFill>
              </a:rPr>
              <a:t>Observer checklist (0-2 each; total 0-6)</a:t>
            </a:r>
          </a:p>
          <a:p>
            <a:pPr marL="285750" indent="-285750">
              <a:buFont typeface="Courier New" panose="02070309020205020404" pitchFamily="49" charset="0"/>
              <a:buChar char="o"/>
            </a:pPr>
            <a:r>
              <a:rPr lang="en-US" sz="1600" dirty="0">
                <a:solidFill>
                  <a:schemeClr val="tx2">
                    <a:lumMod val="90000"/>
                    <a:lumOff val="10000"/>
                  </a:schemeClr>
                </a:solidFill>
              </a:rPr>
              <a:t>Identifies a specific risk and an observable early sign (not generic).</a:t>
            </a:r>
          </a:p>
          <a:p>
            <a:pPr marL="285750" indent="-285750">
              <a:buFont typeface="Courier New" panose="02070309020205020404" pitchFamily="49" charset="0"/>
              <a:buChar char="o"/>
            </a:pPr>
            <a:r>
              <a:rPr lang="en-US" sz="1600" dirty="0">
                <a:solidFill>
                  <a:schemeClr val="tx2">
                    <a:lumMod val="90000"/>
                    <a:lumOff val="10000"/>
                  </a:schemeClr>
                </a:solidFill>
              </a:rPr>
              <a:t>Implements a realistic protective measure that preserves inclusion and learning.</a:t>
            </a:r>
          </a:p>
          <a:p>
            <a:pPr marL="285750" indent="-285750">
              <a:buFont typeface="Courier New" panose="02070309020205020404" pitchFamily="49" charset="0"/>
              <a:buChar char="o"/>
            </a:pPr>
            <a:r>
              <a:rPr lang="en-US" sz="1600" dirty="0">
                <a:solidFill>
                  <a:schemeClr val="tx2">
                    <a:lumMod val="90000"/>
                    <a:lumOff val="10000"/>
                  </a:schemeClr>
                </a:solidFill>
              </a:rPr>
              <a:t>Names a credible support/resource and a clear “when to activate” criterion.</a:t>
            </a:r>
          </a:p>
          <a:p>
            <a:endParaRPr lang="en-US" sz="1600" dirty="0">
              <a:solidFill>
                <a:schemeClr val="tx2">
                  <a:lumMod val="90000"/>
                  <a:lumOff val="10000"/>
                </a:schemeClr>
              </a:solidFill>
            </a:endParaRPr>
          </a:p>
          <a:p>
            <a:r>
              <a:rPr lang="en-US" sz="1600" dirty="0">
                <a:solidFill>
                  <a:schemeClr val="tx2">
                    <a:lumMod val="90000"/>
                    <a:lumOff val="10000"/>
                  </a:schemeClr>
                </a:solidFill>
              </a:rPr>
              <a:t>Debrief (a couple of minutes, after all rounds) </a:t>
            </a:r>
            <a:r>
              <a:rPr lang="en-US" sz="1600" dirty="0">
                <a:solidFill>
                  <a:schemeClr val="tx2">
                    <a:lumMod val="90000"/>
                    <a:lumOff val="10000"/>
                  </a:schemeClr>
                </a:solidFill>
                <a:sym typeface="Wingdings" panose="05000000000000000000" pitchFamily="2" charset="2"/>
              </a:rPr>
              <a:t> o</a:t>
            </a:r>
            <a:r>
              <a:rPr lang="en-US" sz="1600" dirty="0">
                <a:solidFill>
                  <a:schemeClr val="tx2">
                    <a:lumMod val="90000"/>
                    <a:lumOff val="10000"/>
                  </a:schemeClr>
                </a:solidFill>
              </a:rPr>
              <a:t>bserver gives 1 strength + 1 micro-improvement per round. Trainer writes 3 lines: “P1 signal/strategy - P2 change made - P3 risk + support action”.</a:t>
            </a:r>
          </a:p>
        </p:txBody>
      </p:sp>
    </p:spTree>
    <p:extLst>
      <p:ext uri="{BB962C8B-B14F-4D97-AF65-F5344CB8AC3E}">
        <p14:creationId xmlns:p14="http://schemas.microsoft.com/office/powerpoint/2010/main" val="2369318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85F8D-CBD1-90FB-9872-4004419721F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1800D9F-ADF1-C614-BDCA-E9EBF5244745}"/>
              </a:ext>
            </a:extLst>
          </p:cNvPr>
          <p:cNvSpPr>
            <a:spLocks noGrp="1"/>
          </p:cNvSpPr>
          <p:nvPr>
            <p:ph type="title"/>
          </p:nvPr>
        </p:nvSpPr>
        <p:spPr/>
        <p:txBody>
          <a:bodyPr>
            <a:normAutofit/>
          </a:bodyPr>
          <a:lstStyle/>
          <a:p>
            <a:r>
              <a:rPr lang="en-US" sz="3600" dirty="0">
                <a:solidFill>
                  <a:srgbClr val="0069B8"/>
                </a:solidFill>
              </a:rPr>
              <a:t>Worked Example (pt 1)</a:t>
            </a:r>
            <a:endParaRPr lang="en-GB" sz="3600" noProof="0" dirty="0">
              <a:solidFill>
                <a:srgbClr val="0069B8"/>
              </a:solidFill>
            </a:endParaRPr>
          </a:p>
        </p:txBody>
      </p:sp>
      <p:sp>
        <p:nvSpPr>
          <p:cNvPr id="8" name="CasellaDiTesto 7">
            <a:extLst>
              <a:ext uri="{FF2B5EF4-FFF2-40B4-BE49-F238E27FC236}">
                <a16:creationId xmlns:a16="http://schemas.microsoft.com/office/drawing/2014/main" id="{DFFC5984-48F6-B004-9F61-3E78118B9E94}"/>
              </a:ext>
            </a:extLst>
          </p:cNvPr>
          <p:cNvSpPr txBox="1"/>
          <p:nvPr/>
        </p:nvSpPr>
        <p:spPr>
          <a:xfrm>
            <a:off x="838200" y="1229023"/>
            <a:ext cx="10515600" cy="4278094"/>
          </a:xfrm>
          <a:prstGeom prst="rect">
            <a:avLst/>
          </a:prstGeom>
          <a:noFill/>
        </p:spPr>
        <p:txBody>
          <a:bodyPr wrap="square">
            <a:spAutoFit/>
          </a:bodyPr>
          <a:lstStyle/>
          <a:p>
            <a:pPr algn="ctr"/>
            <a:r>
              <a:rPr lang="en-US" sz="1600" b="1" i="1" dirty="0">
                <a:solidFill>
                  <a:schemeClr val="tx2">
                    <a:lumMod val="90000"/>
                    <a:lumOff val="10000"/>
                  </a:schemeClr>
                </a:solidFill>
              </a:rPr>
              <a:t>Scenario</a:t>
            </a:r>
          </a:p>
          <a:p>
            <a:r>
              <a:rPr lang="en-US" sz="1600" dirty="0">
                <a:solidFill>
                  <a:schemeClr val="tx2">
                    <a:lumMod val="90000"/>
                    <a:lumOff val="10000"/>
                  </a:schemeClr>
                </a:solidFill>
              </a:rPr>
              <a:t>During a hands-on classroom/lab session, a participant has a minor accident (a small cut). Some learners become anxious, others freeze. Time is limited and you must ensure safety, maintain learning continuity and keep the group inclusive.</a:t>
            </a:r>
          </a:p>
          <a:p>
            <a:endParaRPr lang="en-US" sz="1600" dirty="0">
              <a:solidFill>
                <a:schemeClr val="tx2">
                  <a:lumMod val="90000"/>
                  <a:lumOff val="10000"/>
                </a:schemeClr>
              </a:solidFill>
            </a:endParaRPr>
          </a:p>
          <a:p>
            <a:pPr algn="ctr"/>
            <a:r>
              <a:rPr lang="en-US" sz="1600" b="1" i="1" dirty="0">
                <a:solidFill>
                  <a:schemeClr val="tx2">
                    <a:lumMod val="90000"/>
                    <a:lumOff val="10000"/>
                  </a:schemeClr>
                </a:solidFill>
              </a:rPr>
              <a:t>ROUND 1: P1 Self-Regulation (P1.2: regulate your stress response while leading)</a:t>
            </a:r>
          </a:p>
          <a:p>
            <a:pPr algn="ctr"/>
            <a:endParaRPr lang="en-US" sz="1600" b="1" i="1" dirty="0">
              <a:solidFill>
                <a:schemeClr val="tx2">
                  <a:lumMod val="90000"/>
                  <a:lumOff val="10000"/>
                </a:schemeClr>
              </a:solidFill>
            </a:endParaRPr>
          </a:p>
          <a:p>
            <a:pPr marL="285750" indent="-285750">
              <a:buFont typeface="Courier New" panose="02070309020205020404" pitchFamily="49" charset="0"/>
              <a:buChar char="o"/>
            </a:pPr>
            <a:r>
              <a:rPr lang="en-US" sz="1600" dirty="0">
                <a:solidFill>
                  <a:schemeClr val="tx2">
                    <a:lumMod val="90000"/>
                    <a:lumOff val="10000"/>
                  </a:schemeClr>
                </a:solidFill>
              </a:rPr>
              <a:t>Visible self-regulation (immediately): </a:t>
            </a:r>
          </a:p>
          <a:p>
            <a:pPr marL="742950" lvl="1" indent="-285750">
              <a:buFont typeface="Courier New" panose="02070309020205020404" pitchFamily="49" charset="0"/>
              <a:buChar char="o"/>
            </a:pPr>
            <a:r>
              <a:rPr lang="en-US" sz="1600" dirty="0">
                <a:solidFill>
                  <a:schemeClr val="tx2">
                    <a:lumMod val="90000"/>
                    <a:lumOff val="10000"/>
                  </a:schemeClr>
                </a:solidFill>
              </a:rPr>
              <a:t>Intentional pause (2-3 seconds), two slow breathing cycles, shoulders down, slower/steadier voice.</a:t>
            </a:r>
          </a:p>
          <a:p>
            <a:pPr marL="285750" indent="-285750">
              <a:buFont typeface="Courier New" panose="02070309020205020404" pitchFamily="49" charset="0"/>
              <a:buChar char="o"/>
            </a:pPr>
            <a:r>
              <a:rPr lang="en-US" sz="1600" dirty="0">
                <a:solidFill>
                  <a:schemeClr val="tx2">
                    <a:lumMod val="90000"/>
                    <a:lumOff val="10000"/>
                  </a:schemeClr>
                </a:solidFill>
              </a:rPr>
              <a:t>Containment + boundaries:</a:t>
            </a:r>
          </a:p>
          <a:p>
            <a:pPr marL="742950" lvl="1" indent="-285750">
              <a:buFont typeface="Courier New" panose="02070309020205020404" pitchFamily="49" charset="0"/>
              <a:buChar char="o"/>
            </a:pPr>
            <a:r>
              <a:rPr lang="en-US" sz="1600" dirty="0">
                <a:solidFill>
                  <a:schemeClr val="tx2">
                    <a:lumMod val="90000"/>
                    <a:lumOff val="10000"/>
                  </a:schemeClr>
                </a:solidFill>
              </a:rPr>
              <a:t>“Pause. First we make this safe. I will coordinate”</a:t>
            </a:r>
          </a:p>
          <a:p>
            <a:pPr marL="285750" indent="-285750">
              <a:buFont typeface="Courier New" panose="02070309020205020404" pitchFamily="49" charset="0"/>
              <a:buChar char="o"/>
            </a:pPr>
            <a:r>
              <a:rPr lang="en-US" sz="1600" dirty="0">
                <a:solidFill>
                  <a:schemeClr val="tx2">
                    <a:lumMod val="90000"/>
                    <a:lumOff val="10000"/>
                  </a:schemeClr>
                </a:solidFill>
              </a:rPr>
              <a:t>Concrete micro-structure (restore control without shutting people down):</a:t>
            </a:r>
          </a:p>
          <a:p>
            <a:pPr marL="742950" lvl="1" indent="-285750">
              <a:buFont typeface="Courier New" panose="02070309020205020404" pitchFamily="49" charset="0"/>
              <a:buChar char="o"/>
            </a:pPr>
            <a:r>
              <a:rPr lang="en-US" sz="1600" dirty="0">
                <a:solidFill>
                  <a:schemeClr val="tx2">
                    <a:lumMod val="90000"/>
                    <a:lumOff val="10000"/>
                  </a:schemeClr>
                </a:solidFill>
              </a:rPr>
              <a:t>Assign quick roles: “You, please bring the first-aid kit. You, create space and help X sit down. Everyone else, step back and stay where you are”</a:t>
            </a:r>
          </a:p>
          <a:p>
            <a:pPr marL="800100" lvl="1" indent="-342900">
              <a:buFont typeface="Courier New" panose="02070309020205020404" pitchFamily="49" charset="0"/>
              <a:buChar char="o"/>
            </a:pPr>
            <a:r>
              <a:rPr lang="en-US" sz="1600" dirty="0">
                <a:solidFill>
                  <a:schemeClr val="tx2">
                    <a:lumMod val="90000"/>
                    <a:lumOff val="10000"/>
                  </a:schemeClr>
                </a:solidFill>
              </a:rPr>
              <a:t>Safety check: “Confirm there are no immediate hazards (tools on, sharp objects exposed, slippery surfaces)”</a:t>
            </a:r>
          </a:p>
          <a:p>
            <a:pPr marL="285750" indent="-285750">
              <a:buFont typeface="Courier New" panose="02070309020205020404" pitchFamily="49" charset="0"/>
              <a:buChar char="o"/>
            </a:pPr>
            <a:r>
              <a:rPr lang="en-US" sz="1600" dirty="0">
                <a:solidFill>
                  <a:schemeClr val="tx2">
                    <a:lumMod val="90000"/>
                    <a:lumOff val="10000"/>
                  </a:schemeClr>
                </a:solidFill>
              </a:rPr>
              <a:t>Minimal learning continuity:</a:t>
            </a:r>
          </a:p>
          <a:p>
            <a:pPr marL="742950" lvl="1" indent="-285750">
              <a:buFont typeface="Courier New" panose="02070309020205020404" pitchFamily="49" charset="0"/>
              <a:buChar char="o"/>
            </a:pPr>
            <a:r>
              <a:rPr lang="en-US" sz="1600" dirty="0">
                <a:solidFill>
                  <a:schemeClr val="tx2">
                    <a:lumMod val="90000"/>
                    <a:lumOff val="10000"/>
                  </a:schemeClr>
                </a:solidFill>
              </a:rPr>
              <a:t>“30-second reset, then we continue with a simplified safe version of the activity”</a:t>
            </a:r>
          </a:p>
        </p:txBody>
      </p:sp>
    </p:spTree>
    <p:extLst>
      <p:ext uri="{BB962C8B-B14F-4D97-AF65-F5344CB8AC3E}">
        <p14:creationId xmlns:p14="http://schemas.microsoft.com/office/powerpoint/2010/main" val="2335193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27979-6972-16BF-E428-17F7F0CB2BD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2E50C85-BC67-8614-D863-FE862FC5D5AA}"/>
              </a:ext>
            </a:extLst>
          </p:cNvPr>
          <p:cNvSpPr>
            <a:spLocks noGrp="1"/>
          </p:cNvSpPr>
          <p:nvPr>
            <p:ph type="title"/>
          </p:nvPr>
        </p:nvSpPr>
        <p:spPr/>
        <p:txBody>
          <a:bodyPr>
            <a:normAutofit/>
          </a:bodyPr>
          <a:lstStyle/>
          <a:p>
            <a:r>
              <a:rPr lang="en-US" sz="3600" noProof="0" dirty="0">
                <a:solidFill>
                  <a:srgbClr val="0069B8"/>
                </a:solidFill>
              </a:rPr>
              <a:t>Worked Example</a:t>
            </a:r>
            <a:r>
              <a:rPr lang="en-US" sz="3600" dirty="0">
                <a:solidFill>
                  <a:srgbClr val="0069B8"/>
                </a:solidFill>
              </a:rPr>
              <a:t> (pt 2)</a:t>
            </a:r>
            <a:endParaRPr lang="en-GB" sz="3600" noProof="0" dirty="0">
              <a:solidFill>
                <a:srgbClr val="0069B8"/>
              </a:solidFill>
            </a:endParaRPr>
          </a:p>
        </p:txBody>
      </p:sp>
      <p:sp>
        <p:nvSpPr>
          <p:cNvPr id="8" name="CasellaDiTesto 7">
            <a:extLst>
              <a:ext uri="{FF2B5EF4-FFF2-40B4-BE49-F238E27FC236}">
                <a16:creationId xmlns:a16="http://schemas.microsoft.com/office/drawing/2014/main" id="{CBB469C9-FBEE-A7E4-64A7-8CCF3369CAE5}"/>
              </a:ext>
            </a:extLst>
          </p:cNvPr>
          <p:cNvSpPr txBox="1"/>
          <p:nvPr/>
        </p:nvSpPr>
        <p:spPr>
          <a:xfrm>
            <a:off x="838200" y="1375980"/>
            <a:ext cx="10515600" cy="4278094"/>
          </a:xfrm>
          <a:prstGeom prst="rect">
            <a:avLst/>
          </a:prstGeom>
          <a:noFill/>
        </p:spPr>
        <p:txBody>
          <a:bodyPr wrap="square">
            <a:spAutoFit/>
          </a:bodyPr>
          <a:lstStyle/>
          <a:p>
            <a:pPr algn="ctr"/>
            <a:r>
              <a:rPr lang="en-US" sz="1600" b="1" i="1" dirty="0">
                <a:solidFill>
                  <a:schemeClr val="tx2">
                    <a:lumMod val="90000"/>
                    <a:lumOff val="10000"/>
                  </a:schemeClr>
                </a:solidFill>
              </a:rPr>
              <a:t>ROUND 2: P2 Flexibility (P2.1: revise your plan based on new evidence)</a:t>
            </a:r>
          </a:p>
          <a:p>
            <a:pPr algn="ctr"/>
            <a:endParaRPr lang="en-US" sz="1600" b="1" i="1" dirty="0">
              <a:solidFill>
                <a:schemeClr val="tx2">
                  <a:lumMod val="90000"/>
                  <a:lumOff val="10000"/>
                </a:schemeClr>
              </a:solidFill>
            </a:endParaRPr>
          </a:p>
          <a:p>
            <a:r>
              <a:rPr lang="en-US" sz="1600" dirty="0">
                <a:solidFill>
                  <a:schemeClr val="tx2">
                    <a:lumMod val="90000"/>
                    <a:lumOff val="10000"/>
                  </a:schemeClr>
                </a:solidFill>
              </a:rPr>
              <a:t>New evidence (realistic constraint)</a:t>
            </a:r>
          </a:p>
          <a:p>
            <a:r>
              <a:rPr lang="en-US" sz="1600" dirty="0">
                <a:solidFill>
                  <a:schemeClr val="tx2">
                    <a:lumMod val="90000"/>
                    <a:lumOff val="10000"/>
                  </a:schemeClr>
                </a:solidFill>
              </a:rPr>
              <a:t>“The first-aid kit is not available in the room; you must contact the responsible person/escort the learner to the medical point. Only 15 minutes remain”</a:t>
            </a:r>
          </a:p>
          <a:p>
            <a:pPr algn="ctr"/>
            <a:endParaRPr lang="en-US" sz="1600" b="1" i="1" dirty="0">
              <a:solidFill>
                <a:schemeClr val="tx2">
                  <a:lumMod val="90000"/>
                  <a:lumOff val="10000"/>
                </a:schemeClr>
              </a:solidFill>
            </a:endParaRPr>
          </a:p>
          <a:p>
            <a:pPr algn="ctr"/>
            <a:r>
              <a:rPr lang="en-US" sz="1600" b="1" i="1" dirty="0">
                <a:solidFill>
                  <a:schemeClr val="tx2">
                    <a:lumMod val="90000"/>
                    <a:lumOff val="10000"/>
                  </a:schemeClr>
                </a:solidFill>
              </a:rPr>
              <a:t>What I do/say</a:t>
            </a:r>
          </a:p>
          <a:p>
            <a:r>
              <a:rPr lang="en-US" sz="1600" dirty="0">
                <a:solidFill>
                  <a:schemeClr val="tx2">
                    <a:lumMod val="90000"/>
                    <a:lumOff val="10000"/>
                  </a:schemeClr>
                </a:solidFill>
              </a:rPr>
              <a:t>State what changes (one sentence): “given this new information, we stop the full practical task today, safety and an orderly close come first”.</a:t>
            </a:r>
          </a:p>
          <a:p>
            <a:pPr algn="ctr"/>
            <a:endParaRPr lang="en-US" sz="1600" b="1" i="1" dirty="0">
              <a:solidFill>
                <a:schemeClr val="tx2">
                  <a:lumMod val="90000"/>
                  <a:lumOff val="10000"/>
                </a:schemeClr>
              </a:solidFill>
            </a:endParaRPr>
          </a:p>
          <a:p>
            <a:pPr algn="ctr"/>
            <a:r>
              <a:rPr lang="en-US" sz="1600" b="1" i="1" dirty="0">
                <a:solidFill>
                  <a:schemeClr val="tx2">
                    <a:lumMod val="90000"/>
                    <a:lumOff val="10000"/>
                  </a:schemeClr>
                </a:solidFill>
              </a:rPr>
              <a:t>Immediate plan change: stop 1/simplify 1/add 1</a:t>
            </a:r>
          </a:p>
          <a:p>
            <a:pPr marL="285750" indent="-285750">
              <a:buFont typeface="Courier New" panose="02070309020205020404" pitchFamily="49" charset="0"/>
              <a:buChar char="o"/>
            </a:pPr>
            <a:r>
              <a:rPr lang="en-US" sz="1600" dirty="0">
                <a:solidFill>
                  <a:schemeClr val="tx2">
                    <a:lumMod val="90000"/>
                    <a:lumOff val="10000"/>
                  </a:schemeClr>
                </a:solidFill>
              </a:rPr>
              <a:t>Stop: “We stop the full hands-on practice”</a:t>
            </a:r>
          </a:p>
          <a:p>
            <a:pPr marL="285750" indent="-285750">
              <a:buFont typeface="Courier New" panose="02070309020205020404" pitchFamily="49" charset="0"/>
              <a:buChar char="o"/>
            </a:pPr>
            <a:r>
              <a:rPr lang="en-US" sz="1600" dirty="0">
                <a:solidFill>
                  <a:schemeClr val="tx2">
                    <a:lumMod val="90000"/>
                    <a:lumOff val="10000"/>
                  </a:schemeClr>
                </a:solidFill>
              </a:rPr>
              <a:t>Simplify: “We switch to a guided demonstration: I show the steps, you note critical points and common errors”</a:t>
            </a:r>
          </a:p>
          <a:p>
            <a:pPr marL="285750" indent="-285750">
              <a:buFont typeface="Courier New" panose="02070309020205020404" pitchFamily="49" charset="0"/>
              <a:buChar char="o"/>
            </a:pPr>
            <a:r>
              <a:rPr lang="en-US" sz="1600" dirty="0">
                <a:solidFill>
                  <a:schemeClr val="tx2">
                    <a:lumMod val="90000"/>
                    <a:lumOff val="10000"/>
                  </a:schemeClr>
                </a:solidFill>
              </a:rPr>
              <a:t>Add: “We add a short “pre-task safety checklist” we will use from next session”</a:t>
            </a:r>
          </a:p>
          <a:p>
            <a:pPr algn="ctr"/>
            <a:endParaRPr lang="en-US" sz="1600" b="1" i="1" dirty="0">
              <a:solidFill>
                <a:schemeClr val="tx2">
                  <a:lumMod val="90000"/>
                  <a:lumOff val="10000"/>
                </a:schemeClr>
              </a:solidFill>
            </a:endParaRPr>
          </a:p>
          <a:p>
            <a:pPr algn="ctr"/>
            <a:r>
              <a:rPr lang="en-US" sz="1600" b="1" i="1" dirty="0">
                <a:solidFill>
                  <a:schemeClr val="tx2">
                    <a:lumMod val="90000"/>
                    <a:lumOff val="10000"/>
                  </a:schemeClr>
                </a:solidFill>
              </a:rPr>
              <a:t>Set an immediate measurable goal:</a:t>
            </a:r>
          </a:p>
          <a:p>
            <a:r>
              <a:rPr lang="en-US" sz="1600" dirty="0">
                <a:solidFill>
                  <a:schemeClr val="tx2">
                    <a:lumMod val="90000"/>
                    <a:lumOff val="10000"/>
                  </a:schemeClr>
                </a:solidFill>
              </a:rPr>
              <a:t>At the end: everyone can name 3 operational risks and 3 safety checks before starting the practical task.</a:t>
            </a:r>
          </a:p>
        </p:txBody>
      </p:sp>
    </p:spTree>
    <p:extLst>
      <p:ext uri="{BB962C8B-B14F-4D97-AF65-F5344CB8AC3E}">
        <p14:creationId xmlns:p14="http://schemas.microsoft.com/office/powerpoint/2010/main" val="1650737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9CC99-26B7-D219-9DEA-4442457E72E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CC0A5E2-4410-55F3-A245-8C680B32AED0}"/>
              </a:ext>
            </a:extLst>
          </p:cNvPr>
          <p:cNvSpPr>
            <a:spLocks noGrp="1"/>
          </p:cNvSpPr>
          <p:nvPr>
            <p:ph type="title"/>
          </p:nvPr>
        </p:nvSpPr>
        <p:spPr/>
        <p:txBody>
          <a:bodyPr>
            <a:normAutofit/>
          </a:bodyPr>
          <a:lstStyle/>
          <a:p>
            <a:r>
              <a:rPr lang="en-US" sz="3600" noProof="0" dirty="0">
                <a:solidFill>
                  <a:srgbClr val="0069B8"/>
                </a:solidFill>
              </a:rPr>
              <a:t>Worked Example</a:t>
            </a:r>
            <a:r>
              <a:rPr lang="en-US" sz="3600">
                <a:solidFill>
                  <a:srgbClr val="0069B8"/>
                </a:solidFill>
              </a:rPr>
              <a:t> (pt 3)</a:t>
            </a:r>
            <a:endParaRPr lang="en-GB" sz="3600" noProof="0" dirty="0">
              <a:solidFill>
                <a:srgbClr val="0069B8"/>
              </a:solidFill>
            </a:endParaRPr>
          </a:p>
        </p:txBody>
      </p:sp>
      <p:sp>
        <p:nvSpPr>
          <p:cNvPr id="8" name="CasellaDiTesto 7">
            <a:extLst>
              <a:ext uri="{FF2B5EF4-FFF2-40B4-BE49-F238E27FC236}">
                <a16:creationId xmlns:a16="http://schemas.microsoft.com/office/drawing/2014/main" id="{4A8F9B9F-4AEF-0CE9-3F8F-96B243AB0555}"/>
              </a:ext>
            </a:extLst>
          </p:cNvPr>
          <p:cNvSpPr txBox="1"/>
          <p:nvPr/>
        </p:nvSpPr>
        <p:spPr>
          <a:xfrm>
            <a:off x="838200" y="1229896"/>
            <a:ext cx="10515600" cy="5262979"/>
          </a:xfrm>
          <a:prstGeom prst="rect">
            <a:avLst/>
          </a:prstGeom>
          <a:noFill/>
        </p:spPr>
        <p:txBody>
          <a:bodyPr wrap="square">
            <a:spAutoFit/>
          </a:bodyPr>
          <a:lstStyle/>
          <a:p>
            <a:pPr algn="ctr"/>
            <a:r>
              <a:rPr lang="en-US" sz="1600" b="1" i="1" dirty="0">
                <a:solidFill>
                  <a:schemeClr val="tx2">
                    <a:lumMod val="90000"/>
                    <a:lumOff val="10000"/>
                  </a:schemeClr>
                </a:solidFill>
              </a:rPr>
              <a:t>ROUND 3: P3 Wellbeing (P3.2: wellbeing risks + reliable support pathways)</a:t>
            </a:r>
          </a:p>
          <a:p>
            <a:r>
              <a:rPr lang="en-US" sz="1600" dirty="0">
                <a:solidFill>
                  <a:schemeClr val="tx2">
                    <a:lumMod val="90000"/>
                    <a:lumOff val="10000"/>
                  </a:schemeClr>
                </a:solidFill>
              </a:rPr>
              <a:t>Wellbeing trigger</a:t>
            </a:r>
          </a:p>
          <a:p>
            <a:r>
              <a:rPr lang="en-US" sz="1600" dirty="0">
                <a:solidFill>
                  <a:schemeClr val="tx2">
                    <a:lumMod val="90000"/>
                    <a:lumOff val="10000"/>
                  </a:schemeClr>
                </a:solidFill>
              </a:rPr>
              <a:t>“Tension remains high: some learners blame the injured participant, others look overwhelmed; attention drops.”</a:t>
            </a:r>
          </a:p>
          <a:p>
            <a:pPr algn="ctr"/>
            <a:r>
              <a:rPr lang="en-US" sz="1600" b="1" i="1" dirty="0">
                <a:solidFill>
                  <a:schemeClr val="tx2">
                    <a:lumMod val="90000"/>
                    <a:lumOff val="10000"/>
                  </a:schemeClr>
                </a:solidFill>
              </a:rPr>
              <a:t>What I do/say (2 minutes)</a:t>
            </a:r>
          </a:p>
          <a:p>
            <a:pPr marL="285750" indent="-285750">
              <a:buFont typeface="Courier New" panose="02070309020205020404" pitchFamily="49" charset="0"/>
              <a:buChar char="o"/>
            </a:pPr>
            <a:r>
              <a:rPr lang="en-US" sz="1600" dirty="0">
                <a:solidFill>
                  <a:schemeClr val="tx2">
                    <a:lumMod val="90000"/>
                    <a:lumOff val="10000"/>
                  </a:schemeClr>
                </a:solidFill>
              </a:rPr>
              <a:t>Identify a wellbeing risk + one observable early sign:</a:t>
            </a:r>
          </a:p>
          <a:p>
            <a:pPr marL="742950" lvl="1" indent="-285750">
              <a:buFont typeface="Courier New" panose="02070309020205020404" pitchFamily="49" charset="0"/>
              <a:buChar char="o"/>
            </a:pPr>
            <a:r>
              <a:rPr lang="en-US" sz="1600" dirty="0">
                <a:solidFill>
                  <a:schemeClr val="tx2">
                    <a:lumMod val="90000"/>
                    <a:lumOff val="10000"/>
                  </a:schemeClr>
                </a:solidFill>
              </a:rPr>
              <a:t>Risk: group anxiety/escalation and a blaming climate.</a:t>
            </a:r>
          </a:p>
          <a:p>
            <a:pPr marL="742950" lvl="1" indent="-285750">
              <a:buFont typeface="Courier New" panose="02070309020205020404" pitchFamily="49" charset="0"/>
              <a:buChar char="o"/>
            </a:pPr>
            <a:r>
              <a:rPr lang="en-US" sz="1600" dirty="0">
                <a:solidFill>
                  <a:schemeClr val="tx2">
                    <a:lumMod val="90000"/>
                    <a:lumOff val="10000"/>
                  </a:schemeClr>
                </a:solidFill>
              </a:rPr>
              <a:t>Early sign: interruptions, raised voices, accusatory comments, visible agitation, disengagement.</a:t>
            </a:r>
          </a:p>
          <a:p>
            <a:pPr marL="285750" indent="-285750">
              <a:buFont typeface="Courier New" panose="02070309020205020404" pitchFamily="49" charset="0"/>
              <a:buChar char="o"/>
            </a:pPr>
            <a:r>
              <a:rPr lang="en-US" sz="1600" dirty="0">
                <a:solidFill>
                  <a:schemeClr val="tx2">
                    <a:lumMod val="90000"/>
                    <a:lumOff val="10000"/>
                  </a:schemeClr>
                </a:solidFill>
              </a:rPr>
              <a:t>Apply one immediate protective measure (without over-psychologizing):</a:t>
            </a:r>
          </a:p>
          <a:p>
            <a:pPr marL="742950" lvl="1" indent="-285750">
              <a:buFont typeface="Courier New" panose="02070309020205020404" pitchFamily="49" charset="0"/>
              <a:buChar char="o"/>
            </a:pPr>
            <a:r>
              <a:rPr lang="en-US" sz="1600" dirty="0">
                <a:solidFill>
                  <a:schemeClr val="tx2">
                    <a:lumMod val="90000"/>
                    <a:lumOff val="10000"/>
                  </a:schemeClr>
                </a:solidFill>
              </a:rPr>
              <a:t>“60-second reset: slow breathing and silence. Then one rule: no blame, only facts and safety”</a:t>
            </a:r>
          </a:p>
          <a:p>
            <a:pPr marL="742950" lvl="1" indent="-285750">
              <a:buFont typeface="Courier New" panose="02070309020205020404" pitchFamily="49" charset="0"/>
              <a:buChar char="o"/>
            </a:pPr>
            <a:r>
              <a:rPr lang="en-US" sz="1600" dirty="0">
                <a:solidFill>
                  <a:schemeClr val="tx2">
                    <a:lumMod val="90000"/>
                    <a:lumOff val="10000"/>
                  </a:schemeClr>
                </a:solidFill>
              </a:rPr>
              <a:t>“Restructure the activity: pair work on a quick sheet: what I observed, which safety check I will do next time”</a:t>
            </a:r>
          </a:p>
          <a:p>
            <a:pPr marL="285750" indent="-285750">
              <a:buFont typeface="Courier New" panose="02070309020205020404" pitchFamily="49" charset="0"/>
              <a:buChar char="o"/>
            </a:pPr>
            <a:r>
              <a:rPr lang="en-US" sz="1600" dirty="0">
                <a:solidFill>
                  <a:schemeClr val="tx2">
                    <a:lumMod val="90000"/>
                    <a:lumOff val="10000"/>
                  </a:schemeClr>
                </a:solidFill>
              </a:rPr>
              <a:t>Name a reliable support pathway + a clear activation rule (If X, then Y):</a:t>
            </a:r>
          </a:p>
          <a:p>
            <a:pPr marL="742950" lvl="1" indent="-285750">
              <a:buFont typeface="Courier New" panose="02070309020205020404" pitchFamily="49" charset="0"/>
              <a:buChar char="o"/>
            </a:pPr>
            <a:r>
              <a:rPr lang="en-US" sz="1600" dirty="0">
                <a:solidFill>
                  <a:schemeClr val="tx2">
                    <a:lumMod val="90000"/>
                    <a:lumOff val="10000"/>
                  </a:schemeClr>
                </a:solidFill>
              </a:rPr>
              <a:t>“If anyone feels too activated to continue (shaking, nausea, tears, inability to focus), they can step out for 2 minutes and contact the course support/safeguarding contact/student support”</a:t>
            </a:r>
          </a:p>
          <a:p>
            <a:pPr marL="742950" lvl="1" indent="-285750">
              <a:buFont typeface="Courier New" panose="02070309020205020404" pitchFamily="49" charset="0"/>
              <a:buChar char="o"/>
            </a:pPr>
            <a:r>
              <a:rPr lang="en-US" sz="1600" dirty="0">
                <a:solidFill>
                  <a:schemeClr val="tx2">
                    <a:lumMod val="90000"/>
                    <a:lumOff val="10000"/>
                  </a:schemeClr>
                </a:solidFill>
              </a:rPr>
              <a:t>“If the injury worsens or there are medical concerns, we activate the site protocol immediately (medical point/emergency contact + incident reporting)”</a:t>
            </a:r>
          </a:p>
          <a:p>
            <a:pPr marL="742950" lvl="1" indent="-285750">
              <a:buFont typeface="Courier New" panose="02070309020205020404" pitchFamily="49" charset="0"/>
              <a:buChar char="o"/>
            </a:pPr>
            <a:endParaRPr lang="en-US" sz="1600" dirty="0">
              <a:solidFill>
                <a:schemeClr val="tx2">
                  <a:lumMod val="90000"/>
                  <a:lumOff val="10000"/>
                </a:schemeClr>
              </a:solidFill>
            </a:endParaRPr>
          </a:p>
          <a:p>
            <a:pPr>
              <a:buNone/>
            </a:pPr>
            <a:r>
              <a:rPr lang="en-US" sz="1600" dirty="0">
                <a:solidFill>
                  <a:schemeClr val="tx2">
                    <a:lumMod val="90000"/>
                    <a:lumOff val="10000"/>
                  </a:schemeClr>
                </a:solidFill>
              </a:rPr>
              <a:t>Final 3-line debrief (what the participant writes)</a:t>
            </a:r>
          </a:p>
          <a:p>
            <a:pPr marL="285750" indent="-285750">
              <a:buFont typeface="Arial" panose="020B0604020202020204" pitchFamily="34" charset="0"/>
              <a:buChar char="•"/>
            </a:pPr>
            <a:r>
              <a:rPr lang="en-US" sz="1600" dirty="0">
                <a:solidFill>
                  <a:schemeClr val="tx2">
                    <a:lumMod val="90000"/>
                    <a:lumOff val="10000"/>
                  </a:schemeClr>
                </a:solidFill>
              </a:rPr>
              <a:t>P1: My early stress signal was ________. My regulation strategy was ________.</a:t>
            </a:r>
          </a:p>
          <a:p>
            <a:pPr marL="285750" indent="-285750">
              <a:buFont typeface="Arial" panose="020B0604020202020204" pitchFamily="34" charset="0"/>
              <a:buChar char="•"/>
            </a:pPr>
            <a:r>
              <a:rPr lang="en-US" sz="1600" dirty="0">
                <a:solidFill>
                  <a:schemeClr val="tx2">
                    <a:lumMod val="90000"/>
                    <a:lumOff val="10000"/>
                  </a:schemeClr>
                </a:solidFill>
              </a:rPr>
              <a:t>P2: The new evidence was ________. The plan change I made was ________.</a:t>
            </a:r>
          </a:p>
          <a:p>
            <a:pPr marL="285750" indent="-285750">
              <a:buFont typeface="Arial" panose="020B0604020202020204" pitchFamily="34" charset="0"/>
              <a:buChar char="•"/>
            </a:pPr>
            <a:r>
              <a:rPr lang="en-US" sz="1600" dirty="0">
                <a:solidFill>
                  <a:schemeClr val="tx2">
                    <a:lumMod val="90000"/>
                    <a:lumOff val="10000"/>
                  </a:schemeClr>
                </a:solidFill>
              </a:rPr>
              <a:t>P3: The wellbeing risk was ________. The support action/activation rule was ________.</a:t>
            </a:r>
          </a:p>
          <a:p>
            <a:pPr lvl="1"/>
            <a:endParaRPr lang="en-US" sz="1600" dirty="0">
              <a:solidFill>
                <a:schemeClr val="tx2">
                  <a:lumMod val="90000"/>
                  <a:lumOff val="10000"/>
                </a:schemeClr>
              </a:solidFill>
            </a:endParaRPr>
          </a:p>
        </p:txBody>
      </p:sp>
    </p:spTree>
    <p:extLst>
      <p:ext uri="{BB962C8B-B14F-4D97-AF65-F5344CB8AC3E}">
        <p14:creationId xmlns:p14="http://schemas.microsoft.com/office/powerpoint/2010/main" val="3167121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75210-959C-898C-7A14-31FB8C345D9A}"/>
            </a:ext>
          </a:extLst>
        </p:cNvPr>
        <p:cNvGrpSpPr/>
        <p:nvPr/>
      </p:nvGrpSpPr>
      <p:grpSpPr>
        <a:xfrm>
          <a:off x="0" y="0"/>
          <a:ext cx="0" cy="0"/>
          <a:chOff x="0" y="0"/>
          <a:chExt cx="0" cy="0"/>
        </a:xfrm>
      </p:grpSpPr>
      <p:sp>
        <p:nvSpPr>
          <p:cNvPr id="8" name="Titolo 7">
            <a:extLst>
              <a:ext uri="{FF2B5EF4-FFF2-40B4-BE49-F238E27FC236}">
                <a16:creationId xmlns:a16="http://schemas.microsoft.com/office/drawing/2014/main" id="{FE51067C-B4F5-881D-5077-4FC23E82E27C}"/>
              </a:ext>
            </a:extLst>
          </p:cNvPr>
          <p:cNvSpPr>
            <a:spLocks noGrp="1"/>
          </p:cNvSpPr>
          <p:nvPr>
            <p:ph type="title"/>
          </p:nvPr>
        </p:nvSpPr>
        <p:spPr>
          <a:xfrm>
            <a:off x="3368040" y="4957445"/>
            <a:ext cx="5836920" cy="549275"/>
          </a:xfrm>
        </p:spPr>
        <p:txBody>
          <a:bodyPr/>
          <a:lstStyle/>
          <a:p>
            <a:pPr algn="ctr"/>
            <a:r>
              <a:rPr lang="en-GB" sz="3200" b="1" noProof="0" dirty="0"/>
              <a:t>Thank you!</a:t>
            </a:r>
          </a:p>
        </p:txBody>
      </p:sp>
    </p:spTree>
    <p:extLst>
      <p:ext uri="{BB962C8B-B14F-4D97-AF65-F5344CB8AC3E}">
        <p14:creationId xmlns:p14="http://schemas.microsoft.com/office/powerpoint/2010/main" val="392647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CE490-873E-017A-B122-8AF29024282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9122EA0-890F-ED37-8171-CFD819958B26}"/>
              </a:ext>
            </a:extLst>
          </p:cNvPr>
          <p:cNvSpPr>
            <a:spLocks noGrp="1"/>
          </p:cNvSpPr>
          <p:nvPr>
            <p:ph type="title"/>
          </p:nvPr>
        </p:nvSpPr>
        <p:spPr/>
        <p:txBody>
          <a:bodyPr>
            <a:normAutofit/>
          </a:bodyPr>
          <a:lstStyle/>
          <a:p>
            <a:r>
              <a:rPr lang="en-GB" sz="3600" noProof="0" dirty="0">
                <a:solidFill>
                  <a:srgbClr val="0069B8"/>
                </a:solidFill>
              </a:rPr>
              <a:t>What is </a:t>
            </a:r>
            <a:r>
              <a:rPr lang="en-GB" sz="3600" noProof="0" dirty="0" err="1">
                <a:solidFill>
                  <a:srgbClr val="0069B8"/>
                </a:solidFill>
              </a:rPr>
              <a:t>LifeComp</a:t>
            </a:r>
            <a:endParaRPr lang="en-GB" sz="3600" noProof="0" dirty="0">
              <a:solidFill>
                <a:srgbClr val="0069B8"/>
              </a:solidFill>
            </a:endParaRPr>
          </a:p>
        </p:txBody>
      </p:sp>
      <p:sp>
        <p:nvSpPr>
          <p:cNvPr id="3" name="Segnaposto contenuto 2">
            <a:extLst>
              <a:ext uri="{FF2B5EF4-FFF2-40B4-BE49-F238E27FC236}">
                <a16:creationId xmlns:a16="http://schemas.microsoft.com/office/drawing/2014/main" id="{49009A1A-5D57-C4ED-8EE7-442410248543}"/>
              </a:ext>
            </a:extLst>
          </p:cNvPr>
          <p:cNvSpPr>
            <a:spLocks noGrp="1"/>
          </p:cNvSpPr>
          <p:nvPr>
            <p:ph idx="1"/>
          </p:nvPr>
        </p:nvSpPr>
        <p:spPr>
          <a:xfrm>
            <a:off x="838200" y="1633122"/>
            <a:ext cx="10515600" cy="712514"/>
          </a:xfrm>
        </p:spPr>
        <p:txBody>
          <a:bodyPr>
            <a:normAutofit/>
          </a:bodyPr>
          <a:lstStyle/>
          <a:p>
            <a:pPr marL="0" indent="0">
              <a:buNone/>
            </a:pPr>
            <a:r>
              <a:rPr lang="en-US" sz="1800" noProof="0" dirty="0">
                <a:solidFill>
                  <a:schemeClr val="tx2">
                    <a:lumMod val="90000"/>
                    <a:lumOff val="10000"/>
                  </a:schemeClr>
                </a:solidFill>
              </a:rPr>
              <a:t>The “</a:t>
            </a:r>
            <a:r>
              <a:rPr lang="en-US" sz="1800" noProof="0" dirty="0" err="1">
                <a:solidFill>
                  <a:schemeClr val="tx2">
                    <a:lumMod val="90000"/>
                    <a:lumOff val="10000"/>
                  </a:schemeClr>
                </a:solidFill>
              </a:rPr>
              <a:t>LifeComp</a:t>
            </a:r>
            <a:r>
              <a:rPr lang="en-US" sz="1800" noProof="0" dirty="0">
                <a:solidFill>
                  <a:schemeClr val="tx2">
                    <a:lumMod val="90000"/>
                    <a:lumOff val="10000"/>
                  </a:schemeClr>
                </a:solidFill>
              </a:rPr>
              <a:t> Framework: Empowering Personal and Social Resilience” is a flexible reference framework developed by the European Commission to establish a shared language for transversal skills.</a:t>
            </a:r>
          </a:p>
          <a:p>
            <a:pPr marL="0" indent="0">
              <a:buNone/>
            </a:pPr>
            <a:endParaRPr lang="en-US" sz="1800" dirty="0">
              <a:solidFill>
                <a:schemeClr val="tx2">
                  <a:lumMod val="90000"/>
                  <a:lumOff val="10000"/>
                </a:schemeClr>
              </a:solidFill>
            </a:endParaRPr>
          </a:p>
        </p:txBody>
      </p:sp>
      <p:pic>
        <p:nvPicPr>
          <p:cNvPr id="5" name="Immagine 4" descr="Immagine che contiene cartone animato, disegno, Arte bambini, illustrazione&#10;&#10;Il contenuto generato dall'IA potrebbe non essere corretto.">
            <a:extLst>
              <a:ext uri="{FF2B5EF4-FFF2-40B4-BE49-F238E27FC236}">
                <a16:creationId xmlns:a16="http://schemas.microsoft.com/office/drawing/2014/main" id="{334CDB84-3482-DBE8-63DD-C1EADE09AA39}"/>
              </a:ext>
            </a:extLst>
          </p:cNvPr>
          <p:cNvPicPr>
            <a:picLocks noChangeAspect="1"/>
          </p:cNvPicPr>
          <p:nvPr/>
        </p:nvPicPr>
        <p:blipFill>
          <a:blip r:embed="rId2"/>
          <a:stretch>
            <a:fillRect/>
          </a:stretch>
        </p:blipFill>
        <p:spPr>
          <a:xfrm>
            <a:off x="7721923" y="2345635"/>
            <a:ext cx="3631877" cy="3796748"/>
          </a:xfrm>
          <a:prstGeom prst="rect">
            <a:avLst/>
          </a:prstGeom>
        </p:spPr>
      </p:pic>
      <p:sp>
        <p:nvSpPr>
          <p:cNvPr id="7" name="CasellaDiTesto 6">
            <a:extLst>
              <a:ext uri="{FF2B5EF4-FFF2-40B4-BE49-F238E27FC236}">
                <a16:creationId xmlns:a16="http://schemas.microsoft.com/office/drawing/2014/main" id="{2B5A297C-A5FC-7C86-4462-E6749911BF19}"/>
              </a:ext>
            </a:extLst>
          </p:cNvPr>
          <p:cNvSpPr txBox="1"/>
          <p:nvPr/>
        </p:nvSpPr>
        <p:spPr>
          <a:xfrm>
            <a:off x="838200" y="2535849"/>
            <a:ext cx="6707588" cy="3416320"/>
          </a:xfrm>
          <a:prstGeom prst="rect">
            <a:avLst/>
          </a:prstGeom>
          <a:noFill/>
        </p:spPr>
        <p:txBody>
          <a:bodyPr wrap="square">
            <a:spAutoFit/>
          </a:bodyPr>
          <a:lstStyle/>
          <a:p>
            <a:pPr marL="0" indent="0">
              <a:buNone/>
            </a:pPr>
            <a:r>
              <a:rPr lang="en-US" sz="1800" noProof="0" dirty="0">
                <a:solidFill>
                  <a:schemeClr val="tx2">
                    <a:lumMod val="90000"/>
                    <a:lumOff val="10000"/>
                  </a:schemeClr>
                </a:solidFill>
              </a:rPr>
              <a:t>It focuses on the willingness to use specific skills in real-life situations, making it highly effective for behavioral change in vocational training.</a:t>
            </a:r>
          </a:p>
          <a:p>
            <a:pPr marL="0" indent="0">
              <a:buNone/>
            </a:pPr>
            <a:endParaRPr lang="en-US" dirty="0">
              <a:solidFill>
                <a:schemeClr val="tx2">
                  <a:lumMod val="90000"/>
                  <a:lumOff val="10000"/>
                </a:schemeClr>
              </a:solidFill>
            </a:endParaRPr>
          </a:p>
          <a:p>
            <a:pPr marL="0" indent="0">
              <a:buNone/>
            </a:pPr>
            <a:r>
              <a:rPr lang="en-US" sz="1800" noProof="0" dirty="0">
                <a:solidFill>
                  <a:schemeClr val="tx2">
                    <a:lumMod val="90000"/>
                    <a:lumOff val="10000"/>
                  </a:schemeClr>
                </a:solidFill>
              </a:rPr>
              <a:t>Relevance for the MIND project </a:t>
            </a:r>
            <a:r>
              <a:rPr lang="en-US" sz="1800" noProof="0" dirty="0">
                <a:solidFill>
                  <a:schemeClr val="tx2">
                    <a:lumMod val="90000"/>
                    <a:lumOff val="10000"/>
                  </a:schemeClr>
                </a:solidFill>
                <a:sym typeface="Wingdings" panose="05000000000000000000" pitchFamily="2" charset="2"/>
              </a:rPr>
              <a:t> it provides the “soft skills” necessary for VET staff to support students facing psychological </a:t>
            </a:r>
            <a:r>
              <a:rPr lang="en-US" sz="1800" noProof="0" dirty="0" err="1">
                <a:solidFill>
                  <a:schemeClr val="tx2">
                    <a:lumMod val="90000"/>
                    <a:lumOff val="10000"/>
                  </a:schemeClr>
                </a:solidFill>
                <a:sym typeface="Wingdings" panose="05000000000000000000" pitchFamily="2" charset="2"/>
              </a:rPr>
              <a:t>distresss</a:t>
            </a:r>
            <a:r>
              <a:rPr lang="en-US" sz="1800" noProof="0" dirty="0">
                <a:solidFill>
                  <a:schemeClr val="tx2">
                    <a:lumMod val="90000"/>
                    <a:lumOff val="10000"/>
                  </a:schemeClr>
                </a:solidFill>
                <a:sym typeface="Wingdings" panose="05000000000000000000" pitchFamily="2" charset="2"/>
              </a:rPr>
              <a:t> and post-war challenges.</a:t>
            </a:r>
          </a:p>
          <a:p>
            <a:pPr marL="0" indent="0">
              <a:buNone/>
            </a:pPr>
            <a:endParaRPr lang="en-US" sz="1800" dirty="0">
              <a:solidFill>
                <a:schemeClr val="tx2">
                  <a:lumMod val="90000"/>
                  <a:lumOff val="10000"/>
                </a:schemeClr>
              </a:solidFill>
              <a:sym typeface="Wingdings" panose="05000000000000000000" pitchFamily="2" charset="2"/>
            </a:endParaRPr>
          </a:p>
          <a:p>
            <a:pPr marL="0" indent="0">
              <a:buNone/>
            </a:pPr>
            <a:endParaRPr lang="en-US" sz="1800" dirty="0">
              <a:solidFill>
                <a:schemeClr val="tx2">
                  <a:lumMod val="90000"/>
                  <a:lumOff val="10000"/>
                </a:schemeClr>
              </a:solidFill>
              <a:sym typeface="Wingdings" panose="05000000000000000000" pitchFamily="2" charset="2"/>
            </a:endParaRPr>
          </a:p>
          <a:p>
            <a:pPr marL="0" indent="0">
              <a:buNone/>
            </a:pPr>
            <a:r>
              <a:rPr lang="en-US" sz="1800" noProof="0" dirty="0">
                <a:solidFill>
                  <a:schemeClr val="tx2">
                    <a:lumMod val="90000"/>
                    <a:lumOff val="10000"/>
                  </a:schemeClr>
                </a:solidFill>
              </a:rPr>
              <a:t>It consists of </a:t>
            </a:r>
            <a:r>
              <a:rPr lang="en-US" sz="1800" b="1" noProof="0" dirty="0">
                <a:solidFill>
                  <a:schemeClr val="tx2">
                    <a:lumMod val="90000"/>
                    <a:lumOff val="10000"/>
                  </a:schemeClr>
                </a:solidFill>
              </a:rPr>
              <a:t>3 interdependent areas </a:t>
            </a:r>
            <a:r>
              <a:rPr lang="en-US" sz="1800" noProof="0" dirty="0">
                <a:solidFill>
                  <a:schemeClr val="tx2">
                    <a:lumMod val="90000"/>
                    <a:lumOff val="10000"/>
                  </a:schemeClr>
                </a:solidFill>
              </a:rPr>
              <a:t>and </a:t>
            </a:r>
            <a:r>
              <a:rPr lang="en-US" sz="1800" b="1" noProof="0" dirty="0">
                <a:solidFill>
                  <a:schemeClr val="tx2">
                    <a:lumMod val="90000"/>
                    <a:lumOff val="10000"/>
                  </a:schemeClr>
                </a:solidFill>
              </a:rPr>
              <a:t>9 specific competences </a:t>
            </a:r>
            <a:r>
              <a:rPr lang="en-US" sz="1800" noProof="0" dirty="0">
                <a:solidFill>
                  <a:schemeClr val="tx2">
                    <a:lumMod val="90000"/>
                    <a:lumOff val="10000"/>
                  </a:schemeClr>
                </a:solidFill>
              </a:rPr>
              <a:t>essential for personal fulfillment and social inclusion.</a:t>
            </a:r>
            <a:endParaRPr lang="en-GB" sz="1800" noProof="0" dirty="0">
              <a:solidFill>
                <a:schemeClr val="tx2">
                  <a:lumMod val="90000"/>
                  <a:lumOff val="10000"/>
                </a:schemeClr>
              </a:solidFill>
            </a:endParaRPr>
          </a:p>
        </p:txBody>
      </p:sp>
    </p:spTree>
    <p:extLst>
      <p:ext uri="{BB962C8B-B14F-4D97-AF65-F5344CB8AC3E}">
        <p14:creationId xmlns:p14="http://schemas.microsoft.com/office/powerpoint/2010/main" val="1249567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68DAA-3715-54FE-40F0-FB98940D0C04}"/>
            </a:ext>
          </a:extLst>
        </p:cNvPr>
        <p:cNvGrpSpPr/>
        <p:nvPr/>
      </p:nvGrpSpPr>
      <p:grpSpPr>
        <a:xfrm>
          <a:off x="0" y="0"/>
          <a:ext cx="0" cy="0"/>
          <a:chOff x="0" y="0"/>
          <a:chExt cx="0" cy="0"/>
        </a:xfrm>
      </p:grpSpPr>
      <p:pic>
        <p:nvPicPr>
          <p:cNvPr id="3" name="Immagine 2" descr="Immagine che contiene testo, diagramma&#10;&#10;Il contenuto generato dall'IA potrebbe non essere corretto.">
            <a:extLst>
              <a:ext uri="{FF2B5EF4-FFF2-40B4-BE49-F238E27FC236}">
                <a16:creationId xmlns:a16="http://schemas.microsoft.com/office/drawing/2014/main" id="{40C03869-D966-CDE2-3DD9-9BAA819AC031}"/>
              </a:ext>
            </a:extLst>
          </p:cNvPr>
          <p:cNvPicPr>
            <a:picLocks noChangeAspect="1"/>
          </p:cNvPicPr>
          <p:nvPr/>
        </p:nvPicPr>
        <p:blipFill>
          <a:blip r:embed="rId2"/>
          <a:stretch>
            <a:fillRect/>
          </a:stretch>
        </p:blipFill>
        <p:spPr>
          <a:xfrm>
            <a:off x="2463525" y="2380336"/>
            <a:ext cx="7264947" cy="3589381"/>
          </a:xfrm>
          <a:prstGeom prst="rect">
            <a:avLst/>
          </a:prstGeom>
          <a:ln>
            <a:solidFill>
              <a:srgbClr val="0069B8"/>
            </a:solidFill>
          </a:ln>
        </p:spPr>
      </p:pic>
      <p:sp>
        <p:nvSpPr>
          <p:cNvPr id="5" name="Titolo 1">
            <a:extLst>
              <a:ext uri="{FF2B5EF4-FFF2-40B4-BE49-F238E27FC236}">
                <a16:creationId xmlns:a16="http://schemas.microsoft.com/office/drawing/2014/main" id="{2EC5732A-9684-6B75-A7BB-60D952BC1DD8}"/>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dirty="0">
                <a:solidFill>
                  <a:srgbClr val="0069B8"/>
                </a:solidFill>
              </a:rPr>
              <a:t>Visualisation of the framework</a:t>
            </a:r>
          </a:p>
        </p:txBody>
      </p:sp>
      <p:sp>
        <p:nvSpPr>
          <p:cNvPr id="6" name="CasellaDiTesto 5">
            <a:extLst>
              <a:ext uri="{FF2B5EF4-FFF2-40B4-BE49-F238E27FC236}">
                <a16:creationId xmlns:a16="http://schemas.microsoft.com/office/drawing/2014/main" id="{B4D0BE72-4513-3BB9-5BC3-A444284CCFDB}"/>
              </a:ext>
            </a:extLst>
          </p:cNvPr>
          <p:cNvSpPr txBox="1"/>
          <p:nvPr/>
        </p:nvSpPr>
        <p:spPr>
          <a:xfrm>
            <a:off x="774589" y="1245415"/>
            <a:ext cx="10929730" cy="1077218"/>
          </a:xfrm>
          <a:prstGeom prst="rect">
            <a:avLst/>
          </a:prstGeom>
          <a:noFill/>
        </p:spPr>
        <p:txBody>
          <a:bodyPr wrap="square">
            <a:spAutoFit/>
          </a:bodyPr>
          <a:lstStyle/>
          <a:p>
            <a:r>
              <a:rPr lang="en-US" sz="1600" dirty="0">
                <a:solidFill>
                  <a:schemeClr val="tx2">
                    <a:lumMod val="90000"/>
                    <a:lumOff val="10000"/>
                  </a:schemeClr>
                </a:solidFill>
              </a:rPr>
              <a:t>The framework is represented as a tree </a:t>
            </a:r>
            <a:r>
              <a:rPr lang="en-GB" sz="1600" noProof="0" dirty="0">
                <a:solidFill>
                  <a:schemeClr val="tx2">
                    <a:lumMod val="90000"/>
                    <a:lumOff val="10000"/>
                  </a:schemeClr>
                </a:solidFill>
              </a:rPr>
              <a:t>to emphasise that all competences are dynamically interdependent and develop over time. </a:t>
            </a:r>
            <a:r>
              <a:rPr lang="en-GB" sz="1600" b="1" noProof="0" dirty="0">
                <a:solidFill>
                  <a:schemeClr val="tx2">
                    <a:lumMod val="90000"/>
                    <a:lumOff val="10000"/>
                  </a:schemeClr>
                </a:solidFill>
              </a:rPr>
              <a:t>Roots</a:t>
            </a:r>
            <a:r>
              <a:rPr lang="en-GB" sz="1600" noProof="0" dirty="0">
                <a:solidFill>
                  <a:schemeClr val="tx2">
                    <a:lumMod val="90000"/>
                    <a:lumOff val="10000"/>
                  </a:schemeClr>
                </a:solidFill>
              </a:rPr>
              <a:t> symbolise the individual’s connection to sociocultural context and others, feeding overlapping branches, with every element equally necessary. </a:t>
            </a:r>
            <a:r>
              <a:rPr lang="en-GB" sz="1600" b="1" noProof="0" dirty="0">
                <a:solidFill>
                  <a:schemeClr val="tx2">
                    <a:lumMod val="90000"/>
                    <a:lumOff val="10000"/>
                  </a:schemeClr>
                </a:solidFill>
              </a:rPr>
              <a:t>Buds</a:t>
            </a:r>
            <a:r>
              <a:rPr lang="en-US" sz="1600" dirty="0">
                <a:solidFill>
                  <a:schemeClr val="tx2">
                    <a:lumMod val="90000"/>
                    <a:lumOff val="10000"/>
                  </a:schemeClr>
                </a:solidFill>
              </a:rPr>
              <a:t>, </a:t>
            </a:r>
            <a:r>
              <a:rPr lang="en-US" sz="1600" b="1" dirty="0">
                <a:solidFill>
                  <a:schemeClr val="tx2">
                    <a:lumMod val="90000"/>
                    <a:lumOff val="10000"/>
                  </a:schemeClr>
                </a:solidFill>
              </a:rPr>
              <a:t>flowers</a:t>
            </a:r>
            <a:r>
              <a:rPr lang="en-US" sz="1600" dirty="0">
                <a:solidFill>
                  <a:schemeClr val="tx2">
                    <a:lumMod val="90000"/>
                    <a:lumOff val="10000"/>
                  </a:schemeClr>
                </a:solidFill>
              </a:rPr>
              <a:t> and </a:t>
            </a:r>
            <a:r>
              <a:rPr lang="en-US" sz="1600" b="1" dirty="0">
                <a:solidFill>
                  <a:schemeClr val="tx2">
                    <a:lumMod val="90000"/>
                    <a:lumOff val="10000"/>
                  </a:schemeClr>
                </a:solidFill>
              </a:rPr>
              <a:t>fruits</a:t>
            </a:r>
            <a:r>
              <a:rPr lang="en-US" sz="1600" dirty="0">
                <a:solidFill>
                  <a:schemeClr val="tx2">
                    <a:lumMod val="90000"/>
                    <a:lumOff val="10000"/>
                  </a:schemeClr>
                </a:solidFill>
              </a:rPr>
              <a:t> appearing simultaneously illustrate that different competences can coexist at different stages of progression.</a:t>
            </a:r>
          </a:p>
        </p:txBody>
      </p:sp>
      <p:sp>
        <p:nvSpPr>
          <p:cNvPr id="12" name="CasellaDiTesto 11">
            <a:extLst>
              <a:ext uri="{FF2B5EF4-FFF2-40B4-BE49-F238E27FC236}">
                <a16:creationId xmlns:a16="http://schemas.microsoft.com/office/drawing/2014/main" id="{200A98DD-AE86-81F0-4A72-673DAE2BD66D}"/>
              </a:ext>
            </a:extLst>
          </p:cNvPr>
          <p:cNvSpPr txBox="1"/>
          <p:nvPr/>
        </p:nvSpPr>
        <p:spPr>
          <a:xfrm>
            <a:off x="2633731" y="6027420"/>
            <a:ext cx="7503657" cy="230832"/>
          </a:xfrm>
          <a:prstGeom prst="rect">
            <a:avLst/>
          </a:prstGeom>
          <a:noFill/>
        </p:spPr>
        <p:txBody>
          <a:bodyPr wrap="square">
            <a:spAutoFit/>
          </a:bodyPr>
          <a:lstStyle/>
          <a:p>
            <a:r>
              <a:rPr lang="en-US" sz="900" b="1" i="0" u="none" strike="noStrike" baseline="0" dirty="0">
                <a:solidFill>
                  <a:schemeClr val="tx2">
                    <a:lumMod val="90000"/>
                    <a:lumOff val="10000"/>
                  </a:schemeClr>
                </a:solidFill>
              </a:rPr>
              <a:t> Source: JRC SCIENCE FOR POLICY REPORT. The European Framework for Personal, Social and Learning to Learn Key Competence.</a:t>
            </a:r>
            <a:endParaRPr lang="en-GB" sz="900" b="1" dirty="0">
              <a:solidFill>
                <a:schemeClr val="tx2">
                  <a:lumMod val="90000"/>
                  <a:lumOff val="10000"/>
                </a:schemeClr>
              </a:solidFill>
            </a:endParaRPr>
          </a:p>
        </p:txBody>
      </p:sp>
    </p:spTree>
    <p:extLst>
      <p:ext uri="{BB962C8B-B14F-4D97-AF65-F5344CB8AC3E}">
        <p14:creationId xmlns:p14="http://schemas.microsoft.com/office/powerpoint/2010/main" val="703979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67DC9-4ECF-6603-5649-A7D7F16925A2}"/>
            </a:ext>
          </a:extLst>
        </p:cNvPr>
        <p:cNvGrpSpPr/>
        <p:nvPr/>
      </p:nvGrpSpPr>
      <p:grpSpPr>
        <a:xfrm>
          <a:off x="0" y="0"/>
          <a:ext cx="0" cy="0"/>
          <a:chOff x="0" y="0"/>
          <a:chExt cx="0" cy="0"/>
        </a:xfrm>
      </p:grpSpPr>
      <p:sp>
        <p:nvSpPr>
          <p:cNvPr id="5" name="Titolo 1">
            <a:extLst>
              <a:ext uri="{FF2B5EF4-FFF2-40B4-BE49-F238E27FC236}">
                <a16:creationId xmlns:a16="http://schemas.microsoft.com/office/drawing/2014/main" id="{E9458FF2-25B3-DD93-B5A4-CC2FE3A960CF}"/>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dirty="0">
                <a:solidFill>
                  <a:srgbClr val="0069B8"/>
                </a:solidFill>
              </a:rPr>
              <a:t>Visualisation of the framework</a:t>
            </a:r>
          </a:p>
        </p:txBody>
      </p:sp>
      <p:sp>
        <p:nvSpPr>
          <p:cNvPr id="6" name="CasellaDiTesto 5">
            <a:extLst>
              <a:ext uri="{FF2B5EF4-FFF2-40B4-BE49-F238E27FC236}">
                <a16:creationId xmlns:a16="http://schemas.microsoft.com/office/drawing/2014/main" id="{7616AA9B-8483-209F-69DF-7500304EF5EC}"/>
              </a:ext>
            </a:extLst>
          </p:cNvPr>
          <p:cNvSpPr txBox="1"/>
          <p:nvPr/>
        </p:nvSpPr>
        <p:spPr>
          <a:xfrm>
            <a:off x="774589" y="1245415"/>
            <a:ext cx="10929730" cy="3539430"/>
          </a:xfrm>
          <a:prstGeom prst="rect">
            <a:avLst/>
          </a:prstGeom>
          <a:noFill/>
        </p:spPr>
        <p:txBody>
          <a:bodyPr wrap="square">
            <a:spAutoFit/>
          </a:bodyPr>
          <a:lstStyle/>
          <a:p>
            <a:r>
              <a:rPr lang="en-US" sz="1600" dirty="0" err="1">
                <a:solidFill>
                  <a:schemeClr val="tx2">
                    <a:lumMod val="90000"/>
                    <a:lumOff val="10000"/>
                  </a:schemeClr>
                </a:solidFill>
              </a:rPr>
              <a:t>LifeComp</a:t>
            </a:r>
            <a:r>
              <a:rPr lang="en-US" sz="1600" dirty="0">
                <a:solidFill>
                  <a:schemeClr val="tx2">
                    <a:lumMod val="90000"/>
                    <a:lumOff val="10000"/>
                  </a:schemeClr>
                </a:solidFill>
              </a:rPr>
              <a:t> is structured into areas, each containing </a:t>
            </a:r>
            <a:r>
              <a:rPr lang="en-US" sz="1600" b="1" dirty="0">
                <a:solidFill>
                  <a:schemeClr val="tx2">
                    <a:lumMod val="90000"/>
                    <a:lumOff val="10000"/>
                  </a:schemeClr>
                </a:solidFill>
              </a:rPr>
              <a:t>three competences</a:t>
            </a:r>
            <a:r>
              <a:rPr lang="en-US" sz="1600" dirty="0">
                <a:solidFill>
                  <a:schemeClr val="tx2">
                    <a:lumMod val="90000"/>
                    <a:lumOff val="10000"/>
                  </a:schemeClr>
                </a:solidFill>
              </a:rPr>
              <a:t> and each competence is described through </a:t>
            </a:r>
            <a:r>
              <a:rPr lang="en-US" sz="1600" b="1" dirty="0">
                <a:solidFill>
                  <a:schemeClr val="tx2">
                    <a:lumMod val="90000"/>
                    <a:lumOff val="10000"/>
                  </a:schemeClr>
                </a:solidFill>
              </a:rPr>
              <a:t>three descriptors </a:t>
            </a:r>
            <a:r>
              <a:rPr lang="en-US" sz="1600" dirty="0">
                <a:solidFill>
                  <a:schemeClr val="tx2">
                    <a:lumMod val="90000"/>
                    <a:lumOff val="10000"/>
                  </a:schemeClr>
                </a:solidFill>
              </a:rPr>
              <a:t>aligned to “awareness, understanding, action,” supported by icons for navigation. </a:t>
            </a:r>
          </a:p>
          <a:p>
            <a:endParaRPr lang="en-US" sz="1600" dirty="0">
              <a:solidFill>
                <a:schemeClr val="tx2">
                  <a:lumMod val="90000"/>
                  <a:lumOff val="10000"/>
                </a:schemeClr>
              </a:solidFill>
            </a:endParaRPr>
          </a:p>
          <a:p>
            <a:endParaRPr lang="en-US" sz="1600" dirty="0">
              <a:solidFill>
                <a:schemeClr val="tx2">
                  <a:lumMod val="90000"/>
                  <a:lumOff val="10000"/>
                </a:schemeClr>
              </a:solidFill>
            </a:endParaRPr>
          </a:p>
          <a:p>
            <a:endParaRPr lang="en-US" sz="1600" dirty="0">
              <a:solidFill>
                <a:schemeClr val="tx2">
                  <a:lumMod val="90000"/>
                  <a:lumOff val="10000"/>
                </a:schemeClr>
              </a:solidFill>
            </a:endParaRPr>
          </a:p>
          <a:p>
            <a:endParaRPr lang="en-US" sz="1600" dirty="0">
              <a:solidFill>
                <a:schemeClr val="tx2">
                  <a:lumMod val="90000"/>
                  <a:lumOff val="10000"/>
                </a:schemeClr>
              </a:solidFill>
            </a:endParaRPr>
          </a:p>
          <a:p>
            <a:endParaRPr lang="en-US" sz="1600" dirty="0">
              <a:solidFill>
                <a:schemeClr val="tx2">
                  <a:lumMod val="90000"/>
                  <a:lumOff val="10000"/>
                </a:schemeClr>
              </a:solidFill>
            </a:endParaRPr>
          </a:p>
          <a:p>
            <a:endParaRPr lang="en-US" sz="1600" dirty="0">
              <a:solidFill>
                <a:schemeClr val="tx2">
                  <a:lumMod val="90000"/>
                  <a:lumOff val="10000"/>
                </a:schemeClr>
              </a:solidFill>
            </a:endParaRPr>
          </a:p>
          <a:p>
            <a:endParaRPr lang="en-US" sz="1600" dirty="0">
              <a:solidFill>
                <a:schemeClr val="tx2">
                  <a:lumMod val="90000"/>
                  <a:lumOff val="10000"/>
                </a:schemeClr>
              </a:solidFill>
            </a:endParaRPr>
          </a:p>
          <a:p>
            <a:endParaRPr lang="en-US" sz="1600" dirty="0">
              <a:solidFill>
                <a:schemeClr val="tx2">
                  <a:lumMod val="90000"/>
                  <a:lumOff val="10000"/>
                </a:schemeClr>
              </a:solidFill>
            </a:endParaRPr>
          </a:p>
          <a:p>
            <a:r>
              <a:rPr lang="en-US" sz="1600" dirty="0">
                <a:solidFill>
                  <a:schemeClr val="tx2">
                    <a:lumMod val="90000"/>
                    <a:lumOff val="10000"/>
                  </a:schemeClr>
                </a:solidFill>
              </a:rPr>
              <a:t>The framework presents </a:t>
            </a:r>
            <a:r>
              <a:rPr lang="en-US" sz="1600" b="1" dirty="0">
                <a:solidFill>
                  <a:schemeClr val="tx2">
                    <a:lumMod val="90000"/>
                    <a:lumOff val="10000"/>
                  </a:schemeClr>
                </a:solidFill>
              </a:rPr>
              <a:t>nine competences </a:t>
            </a:r>
            <a:r>
              <a:rPr lang="en-US" sz="1600" dirty="0">
                <a:solidFill>
                  <a:schemeClr val="tx2">
                    <a:lumMod val="90000"/>
                    <a:lumOff val="10000"/>
                  </a:schemeClr>
                </a:solidFill>
              </a:rPr>
              <a:t>with definitions, using a tree metaphor to stress that personal development is shaped by sociocultural context and contextual enablers/constraints. It highlights the role of relationships in the microsystem (family, teachers, peers, etc.) and the broader macrosystem conditions (physical, social, cultural, economic, historical) underpinning competence development.</a:t>
            </a:r>
          </a:p>
        </p:txBody>
      </p:sp>
      <p:pic>
        <p:nvPicPr>
          <p:cNvPr id="4" name="Immagine 3" descr="Immagine che contiene Ruota di bicicletta, bicicletta, design&#10;&#10;Il contenuto generato dall'IA potrebbe non essere corretto.">
            <a:extLst>
              <a:ext uri="{FF2B5EF4-FFF2-40B4-BE49-F238E27FC236}">
                <a16:creationId xmlns:a16="http://schemas.microsoft.com/office/drawing/2014/main" id="{FD05600D-478C-C223-71DD-FCE6E537A6D8}"/>
              </a:ext>
            </a:extLst>
          </p:cNvPr>
          <p:cNvPicPr>
            <a:picLocks noChangeAspect="1"/>
          </p:cNvPicPr>
          <p:nvPr/>
        </p:nvPicPr>
        <p:blipFill>
          <a:blip r:embed="rId2"/>
          <a:stretch>
            <a:fillRect/>
          </a:stretch>
        </p:blipFill>
        <p:spPr>
          <a:xfrm>
            <a:off x="3176128" y="2009577"/>
            <a:ext cx="5325218" cy="1419423"/>
          </a:xfrm>
          <a:prstGeom prst="rect">
            <a:avLst/>
          </a:prstGeom>
          <a:ln>
            <a:solidFill>
              <a:srgbClr val="0069B8"/>
            </a:solidFill>
          </a:ln>
        </p:spPr>
      </p:pic>
      <p:sp>
        <p:nvSpPr>
          <p:cNvPr id="9" name="Freccia in giù 8">
            <a:extLst>
              <a:ext uri="{FF2B5EF4-FFF2-40B4-BE49-F238E27FC236}">
                <a16:creationId xmlns:a16="http://schemas.microsoft.com/office/drawing/2014/main" id="{0BE6EFEA-4F3B-58E4-B4A9-5FC6C203688B}"/>
              </a:ext>
            </a:extLst>
          </p:cNvPr>
          <p:cNvSpPr/>
          <p:nvPr/>
        </p:nvSpPr>
        <p:spPr>
          <a:xfrm>
            <a:off x="5309147" y="4955423"/>
            <a:ext cx="1059180" cy="1264920"/>
          </a:xfrm>
          <a:prstGeom prst="downArrow">
            <a:avLst/>
          </a:prstGeom>
          <a:noFill/>
          <a:ln w="28575">
            <a:solidFill>
              <a:srgbClr val="0069B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CasellaDiTesto 9">
            <a:extLst>
              <a:ext uri="{FF2B5EF4-FFF2-40B4-BE49-F238E27FC236}">
                <a16:creationId xmlns:a16="http://schemas.microsoft.com/office/drawing/2014/main" id="{045BAF8E-4F5D-55F6-7444-C596902BAC25}"/>
              </a:ext>
            </a:extLst>
          </p:cNvPr>
          <p:cNvSpPr txBox="1"/>
          <p:nvPr/>
        </p:nvSpPr>
        <p:spPr>
          <a:xfrm>
            <a:off x="2344171" y="3429000"/>
            <a:ext cx="7503657" cy="230832"/>
          </a:xfrm>
          <a:prstGeom prst="rect">
            <a:avLst/>
          </a:prstGeom>
          <a:noFill/>
        </p:spPr>
        <p:txBody>
          <a:bodyPr wrap="square">
            <a:spAutoFit/>
          </a:bodyPr>
          <a:lstStyle/>
          <a:p>
            <a:r>
              <a:rPr lang="en-US" sz="900" b="1" i="0" u="none" strike="noStrike" baseline="0" dirty="0">
                <a:solidFill>
                  <a:schemeClr val="tx2">
                    <a:lumMod val="90000"/>
                    <a:lumOff val="10000"/>
                  </a:schemeClr>
                </a:solidFill>
              </a:rPr>
              <a:t> Source: JRC SCIENCE FOR POLICY REPORT. The European Framework for Personal, Social and Learning to Learn Key Competence.</a:t>
            </a:r>
            <a:endParaRPr lang="en-GB" sz="900" b="1" dirty="0">
              <a:solidFill>
                <a:schemeClr val="tx2">
                  <a:lumMod val="90000"/>
                  <a:lumOff val="10000"/>
                </a:schemeClr>
              </a:solidFill>
            </a:endParaRPr>
          </a:p>
        </p:txBody>
      </p:sp>
    </p:spTree>
    <p:extLst>
      <p:ext uri="{BB962C8B-B14F-4D97-AF65-F5344CB8AC3E}">
        <p14:creationId xmlns:p14="http://schemas.microsoft.com/office/powerpoint/2010/main" val="1807835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11ECC-9AA8-09A2-7FBF-5C1A42639E67}"/>
            </a:ext>
          </a:extLst>
        </p:cNvPr>
        <p:cNvGrpSpPr/>
        <p:nvPr/>
      </p:nvGrpSpPr>
      <p:grpSpPr>
        <a:xfrm>
          <a:off x="0" y="0"/>
          <a:ext cx="0" cy="0"/>
          <a:chOff x="0" y="0"/>
          <a:chExt cx="0" cy="0"/>
        </a:xfrm>
      </p:grpSpPr>
      <p:sp>
        <p:nvSpPr>
          <p:cNvPr id="5" name="Titolo 1">
            <a:extLst>
              <a:ext uri="{FF2B5EF4-FFF2-40B4-BE49-F238E27FC236}">
                <a16:creationId xmlns:a16="http://schemas.microsoft.com/office/drawing/2014/main" id="{277AE401-CF8D-DCCD-D052-1953C8FEC73A}"/>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dirty="0">
                <a:solidFill>
                  <a:srgbClr val="0069B8"/>
                </a:solidFill>
              </a:rPr>
              <a:t>Visualisation of the framework</a:t>
            </a:r>
          </a:p>
        </p:txBody>
      </p:sp>
      <p:pic>
        <p:nvPicPr>
          <p:cNvPr id="2" name="Immagine 1" descr="Immagine che contiene testo, schermata, orologio, design&#10;&#10;Il contenuto generato dall'IA potrebbe non essere corretto.">
            <a:extLst>
              <a:ext uri="{FF2B5EF4-FFF2-40B4-BE49-F238E27FC236}">
                <a16:creationId xmlns:a16="http://schemas.microsoft.com/office/drawing/2014/main" id="{4503E3BF-AE73-4537-3B2D-325B6987EF54}"/>
              </a:ext>
            </a:extLst>
          </p:cNvPr>
          <p:cNvPicPr>
            <a:picLocks noChangeAspect="1"/>
          </p:cNvPicPr>
          <p:nvPr/>
        </p:nvPicPr>
        <p:blipFill>
          <a:blip r:embed="rId2"/>
          <a:stretch>
            <a:fillRect/>
          </a:stretch>
        </p:blipFill>
        <p:spPr>
          <a:xfrm>
            <a:off x="364671" y="1421878"/>
            <a:ext cx="6299069" cy="4575198"/>
          </a:xfrm>
          <a:prstGeom prst="rect">
            <a:avLst/>
          </a:prstGeom>
          <a:ln>
            <a:solidFill>
              <a:srgbClr val="0069B8"/>
            </a:solidFill>
          </a:ln>
        </p:spPr>
      </p:pic>
      <p:pic>
        <p:nvPicPr>
          <p:cNvPr id="7" name="Immagine 6" descr="Immagine che contiene clipart, illustrazione, design&#10;&#10;Il contenuto generato dall'IA potrebbe non essere corretto.">
            <a:extLst>
              <a:ext uri="{FF2B5EF4-FFF2-40B4-BE49-F238E27FC236}">
                <a16:creationId xmlns:a16="http://schemas.microsoft.com/office/drawing/2014/main" id="{86B4507A-9809-7FA9-FA8D-832DDB176598}"/>
              </a:ext>
            </a:extLst>
          </p:cNvPr>
          <p:cNvPicPr>
            <a:picLocks noChangeAspect="1"/>
          </p:cNvPicPr>
          <p:nvPr/>
        </p:nvPicPr>
        <p:blipFill>
          <a:blip r:embed="rId3"/>
          <a:stretch>
            <a:fillRect/>
          </a:stretch>
        </p:blipFill>
        <p:spPr>
          <a:xfrm>
            <a:off x="6663739" y="1421877"/>
            <a:ext cx="5133653" cy="4581237"/>
          </a:xfrm>
          <a:prstGeom prst="rect">
            <a:avLst/>
          </a:prstGeom>
          <a:ln>
            <a:solidFill>
              <a:srgbClr val="0069B8"/>
            </a:solidFill>
          </a:ln>
        </p:spPr>
      </p:pic>
      <p:sp>
        <p:nvSpPr>
          <p:cNvPr id="9" name="CasellaDiTesto 8">
            <a:extLst>
              <a:ext uri="{FF2B5EF4-FFF2-40B4-BE49-F238E27FC236}">
                <a16:creationId xmlns:a16="http://schemas.microsoft.com/office/drawing/2014/main" id="{6B274DAB-2BF4-6437-18A8-42AC5634B24B}"/>
              </a:ext>
            </a:extLst>
          </p:cNvPr>
          <p:cNvSpPr txBox="1"/>
          <p:nvPr/>
        </p:nvSpPr>
        <p:spPr>
          <a:xfrm>
            <a:off x="2911909" y="5997076"/>
            <a:ext cx="7503657" cy="230832"/>
          </a:xfrm>
          <a:prstGeom prst="rect">
            <a:avLst/>
          </a:prstGeom>
          <a:noFill/>
        </p:spPr>
        <p:txBody>
          <a:bodyPr wrap="square">
            <a:spAutoFit/>
          </a:bodyPr>
          <a:lstStyle/>
          <a:p>
            <a:r>
              <a:rPr lang="en-US" sz="900" b="1" i="0" u="none" strike="noStrike" baseline="0" dirty="0">
                <a:solidFill>
                  <a:schemeClr val="tx2">
                    <a:lumMod val="90000"/>
                    <a:lumOff val="10000"/>
                  </a:schemeClr>
                </a:solidFill>
              </a:rPr>
              <a:t> Source: JRC SCIENCE FOR POLICY REPORT. The European Framework for Personal, Social and Learning to Learn Key Competence.</a:t>
            </a:r>
            <a:endParaRPr lang="en-GB" sz="900" b="1" dirty="0">
              <a:solidFill>
                <a:schemeClr val="tx2">
                  <a:lumMod val="90000"/>
                  <a:lumOff val="10000"/>
                </a:schemeClr>
              </a:solidFill>
            </a:endParaRPr>
          </a:p>
        </p:txBody>
      </p:sp>
    </p:spTree>
    <p:extLst>
      <p:ext uri="{BB962C8B-B14F-4D97-AF65-F5344CB8AC3E}">
        <p14:creationId xmlns:p14="http://schemas.microsoft.com/office/powerpoint/2010/main" val="680450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5407D-5373-50F9-43A6-F50986413D0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869BC7A-98E1-289C-08A9-F6D0C815D06E}"/>
              </a:ext>
            </a:extLst>
          </p:cNvPr>
          <p:cNvSpPr>
            <a:spLocks noGrp="1"/>
          </p:cNvSpPr>
          <p:nvPr>
            <p:ph type="title"/>
          </p:nvPr>
        </p:nvSpPr>
        <p:spPr/>
        <p:txBody>
          <a:bodyPr>
            <a:normAutofit/>
          </a:bodyPr>
          <a:lstStyle/>
          <a:p>
            <a:r>
              <a:rPr lang="en-US" sz="3600" noProof="0" dirty="0">
                <a:solidFill>
                  <a:srgbClr val="0069B8"/>
                </a:solidFill>
              </a:rPr>
              <a:t>The 3 Areas of </a:t>
            </a:r>
            <a:r>
              <a:rPr lang="en-US" sz="3600" noProof="0" dirty="0" err="1">
                <a:solidFill>
                  <a:srgbClr val="0069B8"/>
                </a:solidFill>
              </a:rPr>
              <a:t>LifeComp</a:t>
            </a:r>
            <a:endParaRPr lang="en-GB" sz="3600" noProof="0" dirty="0">
              <a:solidFill>
                <a:srgbClr val="0069B8"/>
              </a:solidFill>
            </a:endParaRPr>
          </a:p>
        </p:txBody>
      </p:sp>
      <p:sp>
        <p:nvSpPr>
          <p:cNvPr id="6" name="Rettangolo con angoli arrotondati 5">
            <a:extLst>
              <a:ext uri="{FF2B5EF4-FFF2-40B4-BE49-F238E27FC236}">
                <a16:creationId xmlns:a16="http://schemas.microsoft.com/office/drawing/2014/main" id="{D4AE0861-DCFA-B1BB-FE6D-EDF47A22ED5E}"/>
              </a:ext>
            </a:extLst>
          </p:cNvPr>
          <p:cNvSpPr/>
          <p:nvPr/>
        </p:nvSpPr>
        <p:spPr>
          <a:xfrm>
            <a:off x="1049570" y="2320829"/>
            <a:ext cx="3220280" cy="296782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2">
                    <a:lumMod val="90000"/>
                    <a:lumOff val="10000"/>
                  </a:schemeClr>
                </a:solidFill>
              </a:rPr>
              <a:t>Personal Area</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Focuses on:</a:t>
            </a:r>
          </a:p>
          <a:p>
            <a:pPr marL="285750" indent="-285750">
              <a:buFont typeface="Arial" panose="020B0604020202020204" pitchFamily="34" charset="0"/>
              <a:buChar char="•"/>
            </a:pPr>
            <a:r>
              <a:rPr lang="en-US" sz="1600" b="1" dirty="0">
                <a:solidFill>
                  <a:schemeClr val="tx2">
                    <a:lumMod val="90000"/>
                    <a:lumOff val="10000"/>
                  </a:schemeClr>
                </a:solidFill>
              </a:rPr>
              <a:t>Self-regulation</a:t>
            </a:r>
          </a:p>
          <a:p>
            <a:pPr marL="285750" indent="-285750">
              <a:buFont typeface="Arial" panose="020B0604020202020204" pitchFamily="34" charset="0"/>
              <a:buChar char="•"/>
            </a:pPr>
            <a:r>
              <a:rPr lang="en-US" sz="1600" b="1" dirty="0">
                <a:solidFill>
                  <a:schemeClr val="tx2">
                    <a:lumMod val="90000"/>
                    <a:lumOff val="10000"/>
                  </a:schemeClr>
                </a:solidFill>
              </a:rPr>
              <a:t>Flexibility</a:t>
            </a:r>
          </a:p>
          <a:p>
            <a:pPr marL="285750" indent="-285750">
              <a:buFont typeface="Arial" panose="020B0604020202020204" pitchFamily="34" charset="0"/>
              <a:buChar char="•"/>
            </a:pPr>
            <a:r>
              <a:rPr lang="en-US" sz="1600" b="1" dirty="0">
                <a:solidFill>
                  <a:schemeClr val="tx2">
                    <a:lumMod val="90000"/>
                    <a:lumOff val="10000"/>
                  </a:schemeClr>
                </a:solidFill>
              </a:rPr>
              <a:t>Well-being </a:t>
            </a:r>
          </a:p>
          <a:p>
            <a:endParaRPr lang="en-US" sz="1600" dirty="0">
              <a:solidFill>
                <a:schemeClr val="tx2">
                  <a:lumMod val="90000"/>
                  <a:lumOff val="10000"/>
                </a:schemeClr>
              </a:solidFill>
            </a:endParaRPr>
          </a:p>
          <a:p>
            <a:r>
              <a:rPr lang="en-US" sz="1600" dirty="0">
                <a:solidFill>
                  <a:schemeClr val="tx2">
                    <a:lumMod val="90000"/>
                    <a:lumOff val="10000"/>
                  </a:schemeClr>
                </a:solidFill>
              </a:rPr>
              <a:t>In your context, this helps trainers manage their own stress and prevent burnout while supporting students.</a:t>
            </a:r>
            <a:endParaRPr lang="en-GB" sz="1600" dirty="0">
              <a:solidFill>
                <a:schemeClr val="tx2">
                  <a:lumMod val="90000"/>
                  <a:lumOff val="10000"/>
                </a:schemeClr>
              </a:solidFill>
            </a:endParaRPr>
          </a:p>
        </p:txBody>
      </p:sp>
      <p:sp>
        <p:nvSpPr>
          <p:cNvPr id="7" name="Rettangolo con angoli arrotondati 6">
            <a:extLst>
              <a:ext uri="{FF2B5EF4-FFF2-40B4-BE49-F238E27FC236}">
                <a16:creationId xmlns:a16="http://schemas.microsoft.com/office/drawing/2014/main" id="{26A09F12-59CD-7D4A-DF63-7420890446E3}"/>
              </a:ext>
            </a:extLst>
          </p:cNvPr>
          <p:cNvSpPr/>
          <p:nvPr/>
        </p:nvSpPr>
        <p:spPr>
          <a:xfrm>
            <a:off x="8205082" y="2320827"/>
            <a:ext cx="3220280" cy="296782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2">
                    <a:lumMod val="90000"/>
                    <a:lumOff val="10000"/>
                  </a:schemeClr>
                </a:solidFill>
              </a:rPr>
              <a:t>Learning to Learn Area</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Focuses on:</a:t>
            </a:r>
          </a:p>
          <a:p>
            <a:pPr marL="285750" indent="-285750">
              <a:buFont typeface="Arial" panose="020B0604020202020204" pitchFamily="34" charset="0"/>
              <a:buChar char="•"/>
            </a:pPr>
            <a:r>
              <a:rPr lang="en-US" sz="1600" b="1" dirty="0">
                <a:solidFill>
                  <a:schemeClr val="tx2">
                    <a:lumMod val="90000"/>
                    <a:lumOff val="10000"/>
                  </a:schemeClr>
                </a:solidFill>
              </a:rPr>
              <a:t>Growth Mindset</a:t>
            </a:r>
          </a:p>
          <a:p>
            <a:pPr marL="285750" indent="-285750">
              <a:buFont typeface="Arial" panose="020B0604020202020204" pitchFamily="34" charset="0"/>
              <a:buChar char="•"/>
            </a:pPr>
            <a:r>
              <a:rPr lang="en-US" sz="1600" b="1" dirty="0">
                <a:solidFill>
                  <a:schemeClr val="tx2">
                    <a:lumMod val="90000"/>
                    <a:lumOff val="10000"/>
                  </a:schemeClr>
                </a:solidFill>
              </a:rPr>
              <a:t>Learning Management Critical Thinking</a:t>
            </a:r>
          </a:p>
          <a:p>
            <a:endParaRPr lang="en-US" sz="1600" b="1" dirty="0">
              <a:solidFill>
                <a:schemeClr val="tx2">
                  <a:lumMod val="90000"/>
                  <a:lumOff val="10000"/>
                </a:schemeClr>
              </a:solidFill>
            </a:endParaRPr>
          </a:p>
          <a:p>
            <a:r>
              <a:rPr lang="en-US" sz="1600" dirty="0">
                <a:solidFill>
                  <a:schemeClr val="tx2">
                    <a:lumMod val="90000"/>
                    <a:lumOff val="10000"/>
                  </a:schemeClr>
                </a:solidFill>
              </a:rPr>
              <a:t>Crucial for the future reconstruction of Ukraine, enabling a proactive and innovative VET system.</a:t>
            </a:r>
            <a:endParaRPr lang="en-GB" sz="1600" dirty="0">
              <a:solidFill>
                <a:schemeClr val="tx2">
                  <a:lumMod val="90000"/>
                  <a:lumOff val="10000"/>
                </a:schemeClr>
              </a:solidFill>
            </a:endParaRPr>
          </a:p>
        </p:txBody>
      </p:sp>
      <p:sp>
        <p:nvSpPr>
          <p:cNvPr id="8" name="Rettangolo con angoli arrotondati 7">
            <a:extLst>
              <a:ext uri="{FF2B5EF4-FFF2-40B4-BE49-F238E27FC236}">
                <a16:creationId xmlns:a16="http://schemas.microsoft.com/office/drawing/2014/main" id="{508E74D7-7DFF-3EB3-F038-D8AC86A784F6}"/>
              </a:ext>
            </a:extLst>
          </p:cNvPr>
          <p:cNvSpPr/>
          <p:nvPr/>
        </p:nvSpPr>
        <p:spPr>
          <a:xfrm>
            <a:off x="4627326" y="2320827"/>
            <a:ext cx="3220280" cy="296782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2">
                    <a:lumMod val="90000"/>
                    <a:lumOff val="10000"/>
                  </a:schemeClr>
                </a:solidFill>
              </a:rPr>
              <a:t>Social Area</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Focuses on:</a:t>
            </a:r>
          </a:p>
          <a:p>
            <a:pPr marL="285750" indent="-285750">
              <a:buFont typeface="Arial" panose="020B0604020202020204" pitchFamily="34" charset="0"/>
              <a:buChar char="•"/>
            </a:pPr>
            <a:r>
              <a:rPr lang="en-US" sz="1600" b="1" dirty="0">
                <a:solidFill>
                  <a:schemeClr val="tx2">
                    <a:lumMod val="90000"/>
                    <a:lumOff val="10000"/>
                  </a:schemeClr>
                </a:solidFill>
              </a:rPr>
              <a:t>Empathy</a:t>
            </a:r>
          </a:p>
          <a:p>
            <a:pPr marL="285750" indent="-285750">
              <a:buFont typeface="Arial" panose="020B0604020202020204" pitchFamily="34" charset="0"/>
              <a:buChar char="•"/>
            </a:pPr>
            <a:r>
              <a:rPr lang="en-US" sz="1600" b="1" dirty="0">
                <a:solidFill>
                  <a:schemeClr val="tx2">
                    <a:lumMod val="90000"/>
                    <a:lumOff val="10000"/>
                  </a:schemeClr>
                </a:solidFill>
              </a:rPr>
              <a:t>Communication Collaboration</a:t>
            </a:r>
          </a:p>
          <a:p>
            <a:endParaRPr lang="en-US" sz="1600" b="1" dirty="0">
              <a:solidFill>
                <a:schemeClr val="tx2">
                  <a:lumMod val="90000"/>
                  <a:lumOff val="10000"/>
                </a:schemeClr>
              </a:solidFill>
            </a:endParaRPr>
          </a:p>
          <a:p>
            <a:r>
              <a:rPr lang="en-US" sz="1600" dirty="0">
                <a:solidFill>
                  <a:schemeClr val="tx2">
                    <a:lumMod val="90000"/>
                    <a:lumOff val="10000"/>
                  </a:schemeClr>
                </a:solidFill>
              </a:rPr>
              <a:t>These are the "human tools" needed to understand and manage learners' distress and discomfort.</a:t>
            </a:r>
          </a:p>
        </p:txBody>
      </p:sp>
      <p:sp>
        <p:nvSpPr>
          <p:cNvPr id="9" name="CasellaDiTesto 8">
            <a:extLst>
              <a:ext uri="{FF2B5EF4-FFF2-40B4-BE49-F238E27FC236}">
                <a16:creationId xmlns:a16="http://schemas.microsoft.com/office/drawing/2014/main" id="{95E90EC2-8B5D-ACA3-7797-E637D91446DF}"/>
              </a:ext>
            </a:extLst>
          </p:cNvPr>
          <p:cNvSpPr txBox="1"/>
          <p:nvPr/>
        </p:nvSpPr>
        <p:spPr>
          <a:xfrm>
            <a:off x="838201" y="5542139"/>
            <a:ext cx="10834314" cy="584775"/>
          </a:xfrm>
          <a:prstGeom prst="rect">
            <a:avLst/>
          </a:prstGeom>
          <a:noFill/>
        </p:spPr>
        <p:txBody>
          <a:bodyPr wrap="square">
            <a:spAutoFit/>
          </a:bodyPr>
          <a:lstStyle/>
          <a:p>
            <a:pPr algn="ctr"/>
            <a:r>
              <a:rPr lang="en-US" sz="1600" dirty="0">
                <a:solidFill>
                  <a:schemeClr val="tx2">
                    <a:lumMod val="90000"/>
                    <a:lumOff val="10000"/>
                  </a:schemeClr>
                </a:solidFill>
              </a:rPr>
              <a:t>The MIND project uses these areas to build the capacity of Ukrainian VET providers to foster inclusion and safety for distressed learners.</a:t>
            </a:r>
            <a:endParaRPr lang="en-GB" sz="1600" dirty="0">
              <a:solidFill>
                <a:schemeClr val="tx2">
                  <a:lumMod val="90000"/>
                  <a:lumOff val="10000"/>
                </a:schemeClr>
              </a:solidFill>
            </a:endParaRPr>
          </a:p>
        </p:txBody>
      </p:sp>
      <p:sp>
        <p:nvSpPr>
          <p:cNvPr id="10" name="CasellaDiTesto 9">
            <a:extLst>
              <a:ext uri="{FF2B5EF4-FFF2-40B4-BE49-F238E27FC236}">
                <a16:creationId xmlns:a16="http://schemas.microsoft.com/office/drawing/2014/main" id="{3FACF258-EB3A-7015-C574-EEDCD483147F}"/>
              </a:ext>
            </a:extLst>
          </p:cNvPr>
          <p:cNvSpPr txBox="1"/>
          <p:nvPr/>
        </p:nvSpPr>
        <p:spPr>
          <a:xfrm>
            <a:off x="838200" y="1482563"/>
            <a:ext cx="10834315" cy="584775"/>
          </a:xfrm>
          <a:prstGeom prst="rect">
            <a:avLst/>
          </a:prstGeom>
          <a:noFill/>
        </p:spPr>
        <p:txBody>
          <a:bodyPr wrap="square">
            <a:spAutoFit/>
          </a:bodyPr>
          <a:lstStyle/>
          <a:p>
            <a:pPr algn="ctr"/>
            <a:r>
              <a:rPr lang="en-US" sz="1600" dirty="0">
                <a:solidFill>
                  <a:schemeClr val="tx2">
                    <a:lumMod val="90000"/>
                    <a:lumOff val="10000"/>
                  </a:schemeClr>
                </a:solidFill>
              </a:rPr>
              <a:t>These areas do not work in isolation. For a VET trainer, Self-regulation (Personal) is the prerequisite to effectively practicing Empathy (Social), which in turn creates the mental space for a student to engage in Critical Thinking (Learning to Learn).</a:t>
            </a:r>
            <a:endParaRPr lang="en-GB" sz="1600" dirty="0">
              <a:solidFill>
                <a:schemeClr val="tx2">
                  <a:lumMod val="90000"/>
                  <a:lumOff val="10000"/>
                </a:schemeClr>
              </a:solidFill>
            </a:endParaRPr>
          </a:p>
        </p:txBody>
      </p:sp>
    </p:spTree>
    <p:extLst>
      <p:ext uri="{BB962C8B-B14F-4D97-AF65-F5344CB8AC3E}">
        <p14:creationId xmlns:p14="http://schemas.microsoft.com/office/powerpoint/2010/main" val="2589993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41B7B-3894-DFD6-4B42-6461AEDF745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468A7AB-0615-06A3-A471-09B29E50A38C}"/>
              </a:ext>
            </a:extLst>
          </p:cNvPr>
          <p:cNvSpPr>
            <a:spLocks noGrp="1"/>
          </p:cNvSpPr>
          <p:nvPr>
            <p:ph type="title"/>
          </p:nvPr>
        </p:nvSpPr>
        <p:spPr/>
        <p:txBody>
          <a:bodyPr>
            <a:normAutofit/>
          </a:bodyPr>
          <a:lstStyle/>
          <a:p>
            <a:r>
              <a:rPr lang="en-GB" sz="3600" noProof="0" dirty="0">
                <a:solidFill>
                  <a:srgbClr val="0069B8"/>
                </a:solidFill>
              </a:rPr>
              <a:t>Area 1: Personal Competences</a:t>
            </a:r>
          </a:p>
        </p:txBody>
      </p:sp>
      <p:sp>
        <p:nvSpPr>
          <p:cNvPr id="6" name="Rettangolo con angoli arrotondati 5">
            <a:extLst>
              <a:ext uri="{FF2B5EF4-FFF2-40B4-BE49-F238E27FC236}">
                <a16:creationId xmlns:a16="http://schemas.microsoft.com/office/drawing/2014/main" id="{AD737878-65F5-812A-7A19-9618F65C0956}"/>
              </a:ext>
            </a:extLst>
          </p:cNvPr>
          <p:cNvSpPr/>
          <p:nvPr/>
        </p:nvSpPr>
        <p:spPr>
          <a:xfrm>
            <a:off x="876300" y="1690688"/>
            <a:ext cx="6131452" cy="572491"/>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Strengthening VET staff resilience to manage crisis and distress</a:t>
            </a:r>
            <a:endParaRPr lang="en-GB" sz="1600" dirty="0">
              <a:solidFill>
                <a:schemeClr val="tx2">
                  <a:lumMod val="90000"/>
                  <a:lumOff val="10000"/>
                </a:schemeClr>
              </a:solidFill>
            </a:endParaRPr>
          </a:p>
        </p:txBody>
      </p:sp>
      <p:sp>
        <p:nvSpPr>
          <p:cNvPr id="3" name="Rettangolo con angoli arrotondati 2">
            <a:extLst>
              <a:ext uri="{FF2B5EF4-FFF2-40B4-BE49-F238E27FC236}">
                <a16:creationId xmlns:a16="http://schemas.microsoft.com/office/drawing/2014/main" id="{11C476E4-0973-D3D5-33C2-91A82B0E51FB}"/>
              </a:ext>
            </a:extLst>
          </p:cNvPr>
          <p:cNvSpPr/>
          <p:nvPr/>
        </p:nvSpPr>
        <p:spPr>
          <a:xfrm>
            <a:off x="876300" y="2366547"/>
            <a:ext cx="1841391" cy="3771859"/>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Self-regulation</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It is the “internal thermostat”. In crisis contexts, it helps staff manage cognitive load and emotional contagion.</a:t>
            </a:r>
            <a:endParaRPr lang="en-GB" sz="1600" dirty="0">
              <a:solidFill>
                <a:schemeClr val="tx2">
                  <a:lumMod val="90000"/>
                  <a:lumOff val="10000"/>
                </a:schemeClr>
              </a:solidFill>
            </a:endParaRPr>
          </a:p>
        </p:txBody>
      </p:sp>
      <p:sp>
        <p:nvSpPr>
          <p:cNvPr id="7" name="Rettangolo con angoli arrotondati 6">
            <a:extLst>
              <a:ext uri="{FF2B5EF4-FFF2-40B4-BE49-F238E27FC236}">
                <a16:creationId xmlns:a16="http://schemas.microsoft.com/office/drawing/2014/main" id="{DADDA327-E86F-95B3-DA3F-8BA82565BD1B}"/>
              </a:ext>
            </a:extLst>
          </p:cNvPr>
          <p:cNvSpPr/>
          <p:nvPr/>
        </p:nvSpPr>
        <p:spPr>
          <a:xfrm>
            <a:off x="5168682" y="2366547"/>
            <a:ext cx="1841391" cy="3771859"/>
          </a:xfrm>
          <a:prstGeom prst="round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Well-being</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Defined as a proactive resource. It is not just the absence of stress, but the capacity to maintain a sense of purpose and physical health.</a:t>
            </a:r>
            <a:endParaRPr lang="en-GB" sz="1600" dirty="0">
              <a:solidFill>
                <a:schemeClr val="tx2">
                  <a:lumMod val="90000"/>
                  <a:lumOff val="10000"/>
                </a:schemeClr>
              </a:solidFill>
            </a:endParaRPr>
          </a:p>
        </p:txBody>
      </p:sp>
      <p:sp>
        <p:nvSpPr>
          <p:cNvPr id="8" name="Rettangolo con angoli arrotondati 7">
            <a:extLst>
              <a:ext uri="{FF2B5EF4-FFF2-40B4-BE49-F238E27FC236}">
                <a16:creationId xmlns:a16="http://schemas.microsoft.com/office/drawing/2014/main" id="{93FAB99B-27D1-BC09-B38E-B56825BDFC32}"/>
              </a:ext>
            </a:extLst>
          </p:cNvPr>
          <p:cNvSpPr/>
          <p:nvPr/>
        </p:nvSpPr>
        <p:spPr>
          <a:xfrm>
            <a:off x="3022491" y="2366547"/>
            <a:ext cx="1841391" cy="3771859"/>
          </a:xfrm>
          <a:prstGeom prst="round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Flexibility</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The ability to pivot teaching strategies when external conditions (security, displacement) change abruptly.</a:t>
            </a:r>
            <a:endParaRPr lang="en-GB" sz="1600" dirty="0">
              <a:solidFill>
                <a:schemeClr val="tx2">
                  <a:lumMod val="90000"/>
                  <a:lumOff val="10000"/>
                </a:schemeClr>
              </a:solidFill>
            </a:endParaRPr>
          </a:p>
        </p:txBody>
      </p:sp>
      <p:sp>
        <p:nvSpPr>
          <p:cNvPr id="11" name="CasellaDiTesto 10">
            <a:extLst>
              <a:ext uri="{FF2B5EF4-FFF2-40B4-BE49-F238E27FC236}">
                <a16:creationId xmlns:a16="http://schemas.microsoft.com/office/drawing/2014/main" id="{6B7E05C9-E087-0239-A624-BAFE1F6020B8}"/>
              </a:ext>
            </a:extLst>
          </p:cNvPr>
          <p:cNvSpPr txBox="1"/>
          <p:nvPr/>
        </p:nvSpPr>
        <p:spPr>
          <a:xfrm>
            <a:off x="7738110" y="1515268"/>
            <a:ext cx="3905250" cy="923330"/>
          </a:xfrm>
          <a:prstGeom prst="rect">
            <a:avLst/>
          </a:prstGeom>
          <a:noFill/>
          <a:ln w="19050">
            <a:solidFill>
              <a:srgbClr val="FF0000"/>
            </a:solidFill>
          </a:ln>
        </p:spPr>
        <p:txBody>
          <a:bodyPr wrap="square">
            <a:spAutoFit/>
          </a:bodyPr>
          <a:lstStyle/>
          <a:p>
            <a:r>
              <a:rPr lang="en-US" i="1" dirty="0"/>
              <a:t>MIND Focus:</a:t>
            </a:r>
            <a:r>
              <a:rPr lang="en-US" dirty="0"/>
              <a:t> essential for trainers to stay calm and effective when dealing with students' PTSD triggers.</a:t>
            </a:r>
            <a:endParaRPr lang="en-GB" dirty="0"/>
          </a:p>
        </p:txBody>
      </p:sp>
      <p:sp>
        <p:nvSpPr>
          <p:cNvPr id="13" name="CasellaDiTesto 12">
            <a:extLst>
              <a:ext uri="{FF2B5EF4-FFF2-40B4-BE49-F238E27FC236}">
                <a16:creationId xmlns:a16="http://schemas.microsoft.com/office/drawing/2014/main" id="{E19170A0-CDCE-3317-4A6B-C3804657C0D3}"/>
              </a:ext>
            </a:extLst>
          </p:cNvPr>
          <p:cNvSpPr txBox="1"/>
          <p:nvPr/>
        </p:nvSpPr>
        <p:spPr>
          <a:xfrm>
            <a:off x="7738110" y="2955204"/>
            <a:ext cx="3905250" cy="923330"/>
          </a:xfrm>
          <a:prstGeom prst="rect">
            <a:avLst/>
          </a:prstGeom>
          <a:noFill/>
          <a:ln w="19050">
            <a:solidFill>
              <a:srgbClr val="FFC000"/>
            </a:solidFill>
          </a:ln>
        </p:spPr>
        <p:txBody>
          <a:bodyPr wrap="square">
            <a:spAutoFit/>
          </a:bodyPr>
          <a:lstStyle/>
          <a:p>
            <a:r>
              <a:rPr lang="en-US" i="1" dirty="0"/>
              <a:t>MIND Focus:</a:t>
            </a:r>
            <a:r>
              <a:rPr lang="en-US" dirty="0"/>
              <a:t> adjusting teaching methods to the psychological needs of displaced or affected learners.</a:t>
            </a:r>
            <a:endParaRPr lang="en-GB" dirty="0"/>
          </a:p>
        </p:txBody>
      </p:sp>
      <p:sp>
        <p:nvSpPr>
          <p:cNvPr id="15" name="CasellaDiTesto 14">
            <a:extLst>
              <a:ext uri="{FF2B5EF4-FFF2-40B4-BE49-F238E27FC236}">
                <a16:creationId xmlns:a16="http://schemas.microsoft.com/office/drawing/2014/main" id="{FD21C6D1-68E8-D6EA-3417-3C9BDB6E8C3F}"/>
              </a:ext>
            </a:extLst>
          </p:cNvPr>
          <p:cNvSpPr txBox="1"/>
          <p:nvPr/>
        </p:nvSpPr>
        <p:spPr>
          <a:xfrm>
            <a:off x="7738110" y="4395140"/>
            <a:ext cx="3905250" cy="923330"/>
          </a:xfrm>
          <a:prstGeom prst="rect">
            <a:avLst/>
          </a:prstGeom>
          <a:noFill/>
          <a:ln w="19050">
            <a:solidFill>
              <a:srgbClr val="FFFF00"/>
            </a:solidFill>
          </a:ln>
        </p:spPr>
        <p:txBody>
          <a:bodyPr wrap="square">
            <a:spAutoFit/>
          </a:bodyPr>
          <a:lstStyle/>
          <a:p>
            <a:r>
              <a:rPr lang="en-US" i="1" dirty="0"/>
              <a:t>MIND Focus:</a:t>
            </a:r>
            <a:r>
              <a:rPr lang="en-US" dirty="0"/>
              <a:t> preventing secondary traumatic stress and burnout among Ukrainian VET providers.</a:t>
            </a:r>
            <a:endParaRPr lang="en-GB" dirty="0"/>
          </a:p>
        </p:txBody>
      </p:sp>
    </p:spTree>
    <p:extLst>
      <p:ext uri="{BB962C8B-B14F-4D97-AF65-F5344CB8AC3E}">
        <p14:creationId xmlns:p14="http://schemas.microsoft.com/office/powerpoint/2010/main" val="3958078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87D19-CCAC-98A3-826C-5CFF5467D74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993DABA-4BB9-ED0A-7BB7-0064B0548860}"/>
              </a:ext>
            </a:extLst>
          </p:cNvPr>
          <p:cNvSpPr>
            <a:spLocks noGrp="1"/>
          </p:cNvSpPr>
          <p:nvPr>
            <p:ph type="title"/>
          </p:nvPr>
        </p:nvSpPr>
        <p:spPr/>
        <p:txBody>
          <a:bodyPr>
            <a:normAutofit/>
          </a:bodyPr>
          <a:lstStyle/>
          <a:p>
            <a:r>
              <a:rPr lang="en-GB" sz="3600" noProof="0" dirty="0">
                <a:solidFill>
                  <a:srgbClr val="0069B8"/>
                </a:solidFill>
              </a:rPr>
              <a:t>Area 2: Social Competences</a:t>
            </a:r>
          </a:p>
        </p:txBody>
      </p:sp>
      <p:sp>
        <p:nvSpPr>
          <p:cNvPr id="6" name="Rettangolo con angoli arrotondati 5">
            <a:extLst>
              <a:ext uri="{FF2B5EF4-FFF2-40B4-BE49-F238E27FC236}">
                <a16:creationId xmlns:a16="http://schemas.microsoft.com/office/drawing/2014/main" id="{CCC820DA-B236-18E4-B8DB-8BACA6A400C5}"/>
              </a:ext>
            </a:extLst>
          </p:cNvPr>
          <p:cNvSpPr/>
          <p:nvPr/>
        </p:nvSpPr>
        <p:spPr>
          <a:xfrm>
            <a:off x="811366" y="1690688"/>
            <a:ext cx="6263640" cy="572491"/>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Fostering empathy and communication for trauma-informed VET</a:t>
            </a:r>
            <a:endParaRPr lang="en-GB" sz="1600" dirty="0">
              <a:solidFill>
                <a:schemeClr val="tx2">
                  <a:lumMod val="90000"/>
                  <a:lumOff val="10000"/>
                </a:schemeClr>
              </a:solidFill>
            </a:endParaRPr>
          </a:p>
        </p:txBody>
      </p:sp>
      <p:sp>
        <p:nvSpPr>
          <p:cNvPr id="3" name="Rettangolo con angoli arrotondati 2">
            <a:extLst>
              <a:ext uri="{FF2B5EF4-FFF2-40B4-BE49-F238E27FC236}">
                <a16:creationId xmlns:a16="http://schemas.microsoft.com/office/drawing/2014/main" id="{9714A0ED-F96B-BCB1-500D-2516940330C1}"/>
              </a:ext>
            </a:extLst>
          </p:cNvPr>
          <p:cNvSpPr/>
          <p:nvPr/>
        </p:nvSpPr>
        <p:spPr>
          <a:xfrm>
            <a:off x="876300" y="2366548"/>
            <a:ext cx="1841391" cy="3505920"/>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Empathy</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Moving beyond “pity” to Social Perspective Taking. Understanding that a student's lack of focus is a physiological response to trauma.</a:t>
            </a:r>
            <a:endParaRPr lang="en-GB" sz="1600" dirty="0">
              <a:solidFill>
                <a:schemeClr val="tx2">
                  <a:lumMod val="90000"/>
                  <a:lumOff val="10000"/>
                </a:schemeClr>
              </a:solidFill>
            </a:endParaRPr>
          </a:p>
        </p:txBody>
      </p:sp>
      <p:sp>
        <p:nvSpPr>
          <p:cNvPr id="7" name="Rettangolo con angoli arrotondati 6">
            <a:extLst>
              <a:ext uri="{FF2B5EF4-FFF2-40B4-BE49-F238E27FC236}">
                <a16:creationId xmlns:a16="http://schemas.microsoft.com/office/drawing/2014/main" id="{481B6B56-C81F-085A-A3B0-8E0248E31CF3}"/>
              </a:ext>
            </a:extLst>
          </p:cNvPr>
          <p:cNvSpPr/>
          <p:nvPr/>
        </p:nvSpPr>
        <p:spPr>
          <a:xfrm>
            <a:off x="5168682" y="2366548"/>
            <a:ext cx="1841391" cy="3505920"/>
          </a:xfrm>
          <a:prstGeom prst="round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Collaboration</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Fostering a “Peer-Support” culture among VET staff to share the emotional weight of teaching in conflict zones.</a:t>
            </a:r>
            <a:endParaRPr lang="en-GB" sz="1600" dirty="0">
              <a:solidFill>
                <a:schemeClr val="tx2">
                  <a:lumMod val="90000"/>
                  <a:lumOff val="10000"/>
                </a:schemeClr>
              </a:solidFill>
            </a:endParaRPr>
          </a:p>
        </p:txBody>
      </p:sp>
      <p:sp>
        <p:nvSpPr>
          <p:cNvPr id="8" name="Rettangolo con angoli arrotondati 7">
            <a:extLst>
              <a:ext uri="{FF2B5EF4-FFF2-40B4-BE49-F238E27FC236}">
                <a16:creationId xmlns:a16="http://schemas.microsoft.com/office/drawing/2014/main" id="{B1F2DFA6-D6E4-82FE-5131-8C51F9DB5FCC}"/>
              </a:ext>
            </a:extLst>
          </p:cNvPr>
          <p:cNvSpPr/>
          <p:nvPr/>
        </p:nvSpPr>
        <p:spPr>
          <a:xfrm>
            <a:off x="2993172" y="2366548"/>
            <a:ext cx="1900029" cy="3505920"/>
          </a:xfrm>
          <a:prstGeom prst="round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Communication</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Prioritizing “Active Listening”. In high-stress VET environments, silence and listening are as important as technical instructions.</a:t>
            </a:r>
            <a:endParaRPr lang="en-GB" sz="1600" dirty="0">
              <a:solidFill>
                <a:schemeClr val="tx2">
                  <a:lumMod val="90000"/>
                  <a:lumOff val="10000"/>
                </a:schemeClr>
              </a:solidFill>
            </a:endParaRPr>
          </a:p>
        </p:txBody>
      </p:sp>
      <p:sp>
        <p:nvSpPr>
          <p:cNvPr id="11" name="CasellaDiTesto 10">
            <a:extLst>
              <a:ext uri="{FF2B5EF4-FFF2-40B4-BE49-F238E27FC236}">
                <a16:creationId xmlns:a16="http://schemas.microsoft.com/office/drawing/2014/main" id="{4B42A1BB-108A-44A0-932D-2B1CFC334CAB}"/>
              </a:ext>
            </a:extLst>
          </p:cNvPr>
          <p:cNvSpPr txBox="1"/>
          <p:nvPr/>
        </p:nvSpPr>
        <p:spPr>
          <a:xfrm>
            <a:off x="7738110" y="1515268"/>
            <a:ext cx="3905250" cy="1200329"/>
          </a:xfrm>
          <a:prstGeom prst="rect">
            <a:avLst/>
          </a:prstGeom>
          <a:noFill/>
          <a:ln w="19050">
            <a:solidFill>
              <a:srgbClr val="FF0000"/>
            </a:solidFill>
          </a:ln>
        </p:spPr>
        <p:txBody>
          <a:bodyPr wrap="square">
            <a:spAutoFit/>
          </a:bodyPr>
          <a:lstStyle/>
          <a:p>
            <a:r>
              <a:rPr lang="en-US" i="1" dirty="0"/>
              <a:t>MIND Focus:</a:t>
            </a:r>
            <a:r>
              <a:rPr lang="en-US" dirty="0"/>
              <a:t> training VET staff to recognize signs of PTSD and psychological distress in students without judgment.</a:t>
            </a:r>
            <a:endParaRPr lang="en-GB" dirty="0"/>
          </a:p>
        </p:txBody>
      </p:sp>
      <p:sp>
        <p:nvSpPr>
          <p:cNvPr id="13" name="CasellaDiTesto 12">
            <a:extLst>
              <a:ext uri="{FF2B5EF4-FFF2-40B4-BE49-F238E27FC236}">
                <a16:creationId xmlns:a16="http://schemas.microsoft.com/office/drawing/2014/main" id="{667A5474-BF9D-BDD0-CC98-A960E0C2D332}"/>
              </a:ext>
            </a:extLst>
          </p:cNvPr>
          <p:cNvSpPr txBox="1"/>
          <p:nvPr/>
        </p:nvSpPr>
        <p:spPr>
          <a:xfrm>
            <a:off x="7738110" y="2955204"/>
            <a:ext cx="3905250" cy="1200329"/>
          </a:xfrm>
          <a:prstGeom prst="rect">
            <a:avLst/>
          </a:prstGeom>
          <a:noFill/>
          <a:ln w="19050">
            <a:solidFill>
              <a:srgbClr val="FFC000"/>
            </a:solidFill>
          </a:ln>
        </p:spPr>
        <p:txBody>
          <a:bodyPr wrap="square">
            <a:spAutoFit/>
          </a:bodyPr>
          <a:lstStyle/>
          <a:p>
            <a:r>
              <a:rPr lang="en-US" i="1" dirty="0"/>
              <a:t>MIND Focus:</a:t>
            </a:r>
            <a:r>
              <a:rPr lang="en-US" dirty="0"/>
              <a:t> using "non-violent communication" to de-escalate tensions and provide supportive guidance to learners in crisis.</a:t>
            </a:r>
            <a:endParaRPr lang="en-GB" dirty="0"/>
          </a:p>
        </p:txBody>
      </p:sp>
      <p:sp>
        <p:nvSpPr>
          <p:cNvPr id="15" name="CasellaDiTesto 14">
            <a:extLst>
              <a:ext uri="{FF2B5EF4-FFF2-40B4-BE49-F238E27FC236}">
                <a16:creationId xmlns:a16="http://schemas.microsoft.com/office/drawing/2014/main" id="{52F04888-D5C0-A7DF-41A6-AEECB08F6702}"/>
              </a:ext>
            </a:extLst>
          </p:cNvPr>
          <p:cNvSpPr txBox="1"/>
          <p:nvPr/>
        </p:nvSpPr>
        <p:spPr>
          <a:xfrm>
            <a:off x="7738110" y="4395140"/>
            <a:ext cx="3905250" cy="1477328"/>
          </a:xfrm>
          <a:prstGeom prst="rect">
            <a:avLst/>
          </a:prstGeom>
          <a:noFill/>
          <a:ln w="19050">
            <a:solidFill>
              <a:srgbClr val="FFFF00"/>
            </a:solidFill>
          </a:ln>
        </p:spPr>
        <p:txBody>
          <a:bodyPr wrap="square">
            <a:spAutoFit/>
          </a:bodyPr>
          <a:lstStyle/>
          <a:p>
            <a:r>
              <a:rPr lang="en-US" i="1" dirty="0"/>
              <a:t>MIND Focus:</a:t>
            </a:r>
            <a:r>
              <a:rPr lang="en-US" dirty="0"/>
              <a:t> building a strong network between VET teachers, psychological experts and local NGOs to create a holistic support system.</a:t>
            </a:r>
            <a:endParaRPr lang="en-GB" dirty="0"/>
          </a:p>
        </p:txBody>
      </p:sp>
    </p:spTree>
    <p:extLst>
      <p:ext uri="{BB962C8B-B14F-4D97-AF65-F5344CB8AC3E}">
        <p14:creationId xmlns:p14="http://schemas.microsoft.com/office/powerpoint/2010/main" val="69473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4D63A-2B7F-B663-CA72-6F86974BF89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5A9F5B2-F891-2AF1-7ACF-A235E21FDDBF}"/>
              </a:ext>
            </a:extLst>
          </p:cNvPr>
          <p:cNvSpPr>
            <a:spLocks noGrp="1"/>
          </p:cNvSpPr>
          <p:nvPr>
            <p:ph type="title"/>
          </p:nvPr>
        </p:nvSpPr>
        <p:spPr/>
        <p:txBody>
          <a:bodyPr>
            <a:normAutofit/>
          </a:bodyPr>
          <a:lstStyle/>
          <a:p>
            <a:r>
              <a:rPr lang="en-GB" sz="3600" noProof="0" dirty="0">
                <a:solidFill>
                  <a:srgbClr val="0069B8"/>
                </a:solidFill>
              </a:rPr>
              <a:t>Area 3: Learning to Learn Competences</a:t>
            </a:r>
          </a:p>
        </p:txBody>
      </p:sp>
      <p:sp>
        <p:nvSpPr>
          <p:cNvPr id="6" name="Rettangolo con angoli arrotondati 5">
            <a:extLst>
              <a:ext uri="{FF2B5EF4-FFF2-40B4-BE49-F238E27FC236}">
                <a16:creationId xmlns:a16="http://schemas.microsoft.com/office/drawing/2014/main" id="{3475F992-2367-5AAE-8A29-A3E7034DEBBA}"/>
              </a:ext>
            </a:extLst>
          </p:cNvPr>
          <p:cNvSpPr/>
          <p:nvPr/>
        </p:nvSpPr>
        <p:spPr>
          <a:xfrm>
            <a:off x="756039" y="1690688"/>
            <a:ext cx="6374294" cy="572491"/>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Empowering a proactive mindset for the reconstruction of Ukraine</a:t>
            </a:r>
            <a:endParaRPr lang="en-GB" sz="1600" dirty="0">
              <a:solidFill>
                <a:schemeClr val="tx2">
                  <a:lumMod val="90000"/>
                  <a:lumOff val="10000"/>
                </a:schemeClr>
              </a:solidFill>
            </a:endParaRPr>
          </a:p>
        </p:txBody>
      </p:sp>
      <p:sp>
        <p:nvSpPr>
          <p:cNvPr id="3" name="Rettangolo con angoli arrotondati 2">
            <a:extLst>
              <a:ext uri="{FF2B5EF4-FFF2-40B4-BE49-F238E27FC236}">
                <a16:creationId xmlns:a16="http://schemas.microsoft.com/office/drawing/2014/main" id="{7C57F68A-5D43-525F-11A3-0C94AD924B53}"/>
              </a:ext>
            </a:extLst>
          </p:cNvPr>
          <p:cNvSpPr/>
          <p:nvPr/>
        </p:nvSpPr>
        <p:spPr>
          <a:xfrm>
            <a:off x="876300" y="2366548"/>
            <a:ext cx="1841391" cy="3505920"/>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Growth Mindset</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The belief that neuroplasticity allows learners to recover and acquire new skills even after severe life disruptions.</a:t>
            </a:r>
            <a:endParaRPr lang="en-GB" sz="1600" dirty="0">
              <a:solidFill>
                <a:schemeClr val="tx2">
                  <a:lumMod val="90000"/>
                  <a:lumOff val="10000"/>
                </a:schemeClr>
              </a:solidFill>
            </a:endParaRPr>
          </a:p>
        </p:txBody>
      </p:sp>
      <p:sp>
        <p:nvSpPr>
          <p:cNvPr id="7" name="Rettangolo con angoli arrotondati 6">
            <a:extLst>
              <a:ext uri="{FF2B5EF4-FFF2-40B4-BE49-F238E27FC236}">
                <a16:creationId xmlns:a16="http://schemas.microsoft.com/office/drawing/2014/main" id="{4E39AE3D-F0BE-F9BE-738D-25DB9866A92E}"/>
              </a:ext>
            </a:extLst>
          </p:cNvPr>
          <p:cNvSpPr/>
          <p:nvPr/>
        </p:nvSpPr>
        <p:spPr>
          <a:xfrm>
            <a:off x="5168682" y="2366548"/>
            <a:ext cx="1841391" cy="3505920"/>
          </a:xfrm>
          <a:prstGeom prst="roundRect">
            <a:avLst/>
          </a:prstGeom>
          <a:no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Critical Thinking</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Helping students navigate misinformation and focus on evidence-based technical solutions for the future.</a:t>
            </a:r>
          </a:p>
        </p:txBody>
      </p:sp>
      <p:sp>
        <p:nvSpPr>
          <p:cNvPr id="8" name="Rettangolo con angoli arrotondati 7">
            <a:extLst>
              <a:ext uri="{FF2B5EF4-FFF2-40B4-BE49-F238E27FC236}">
                <a16:creationId xmlns:a16="http://schemas.microsoft.com/office/drawing/2014/main" id="{3E978AD2-4F74-D248-FBE6-2E928A6F681F}"/>
              </a:ext>
            </a:extLst>
          </p:cNvPr>
          <p:cNvSpPr/>
          <p:nvPr/>
        </p:nvSpPr>
        <p:spPr>
          <a:xfrm>
            <a:off x="2993172" y="2366548"/>
            <a:ext cx="1900029" cy="3505920"/>
          </a:xfrm>
          <a:prstGeom prst="roundRect">
            <a:avLst/>
          </a:prstGeom>
          <a:no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2">
                    <a:lumMod val="90000"/>
                    <a:lumOff val="10000"/>
                  </a:schemeClr>
                </a:solidFill>
              </a:rPr>
              <a:t>Learning Management</a:t>
            </a:r>
          </a:p>
          <a:p>
            <a:pPr algn="ctr"/>
            <a:endParaRPr lang="en-US" sz="1600" b="1" dirty="0">
              <a:solidFill>
                <a:schemeClr val="tx2">
                  <a:lumMod val="90000"/>
                  <a:lumOff val="10000"/>
                </a:schemeClr>
              </a:solidFill>
            </a:endParaRPr>
          </a:p>
          <a:p>
            <a:r>
              <a:rPr lang="en-US" sz="1600" dirty="0">
                <a:solidFill>
                  <a:schemeClr val="tx2">
                    <a:lumMod val="90000"/>
                    <a:lumOff val="10000"/>
                  </a:schemeClr>
                </a:solidFill>
              </a:rPr>
              <a:t>Teaching students how to break down complex tasks into micro-goals to rebuild their sense of agency and control.</a:t>
            </a:r>
            <a:endParaRPr lang="en-GB" sz="1600" dirty="0">
              <a:solidFill>
                <a:schemeClr val="tx2">
                  <a:lumMod val="90000"/>
                  <a:lumOff val="10000"/>
                </a:schemeClr>
              </a:solidFill>
            </a:endParaRPr>
          </a:p>
        </p:txBody>
      </p:sp>
      <p:sp>
        <p:nvSpPr>
          <p:cNvPr id="11" name="CasellaDiTesto 10">
            <a:extLst>
              <a:ext uri="{FF2B5EF4-FFF2-40B4-BE49-F238E27FC236}">
                <a16:creationId xmlns:a16="http://schemas.microsoft.com/office/drawing/2014/main" id="{6C405759-6222-58B0-1D44-B1DA38F398D1}"/>
              </a:ext>
            </a:extLst>
          </p:cNvPr>
          <p:cNvSpPr txBox="1"/>
          <p:nvPr/>
        </p:nvSpPr>
        <p:spPr>
          <a:xfrm>
            <a:off x="7738110" y="1515268"/>
            <a:ext cx="3905250" cy="923330"/>
          </a:xfrm>
          <a:prstGeom prst="rect">
            <a:avLst/>
          </a:prstGeom>
          <a:noFill/>
          <a:ln w="19050">
            <a:solidFill>
              <a:srgbClr val="FF0000"/>
            </a:solidFill>
          </a:ln>
        </p:spPr>
        <p:txBody>
          <a:bodyPr wrap="square">
            <a:spAutoFit/>
          </a:bodyPr>
          <a:lstStyle/>
          <a:p>
            <a:r>
              <a:rPr lang="en-US" i="1" dirty="0"/>
              <a:t>MIND Focus:</a:t>
            </a:r>
            <a:r>
              <a:rPr lang="en-US" dirty="0"/>
              <a:t> helping VET staff and learners maintain a positive, forward-looking attitude despite the situation.</a:t>
            </a:r>
            <a:endParaRPr lang="en-GB" dirty="0"/>
          </a:p>
        </p:txBody>
      </p:sp>
      <p:sp>
        <p:nvSpPr>
          <p:cNvPr id="13" name="CasellaDiTesto 12">
            <a:extLst>
              <a:ext uri="{FF2B5EF4-FFF2-40B4-BE49-F238E27FC236}">
                <a16:creationId xmlns:a16="http://schemas.microsoft.com/office/drawing/2014/main" id="{DD1FB903-F424-10B8-3D2E-E226CDB71BB5}"/>
              </a:ext>
            </a:extLst>
          </p:cNvPr>
          <p:cNvSpPr txBox="1"/>
          <p:nvPr/>
        </p:nvSpPr>
        <p:spPr>
          <a:xfrm>
            <a:off x="7738110" y="2955204"/>
            <a:ext cx="3905250" cy="1200329"/>
          </a:xfrm>
          <a:prstGeom prst="rect">
            <a:avLst/>
          </a:prstGeom>
          <a:noFill/>
          <a:ln w="19050">
            <a:solidFill>
              <a:srgbClr val="FFC000"/>
            </a:solidFill>
          </a:ln>
        </p:spPr>
        <p:txBody>
          <a:bodyPr wrap="square">
            <a:spAutoFit/>
          </a:bodyPr>
          <a:lstStyle/>
          <a:p>
            <a:r>
              <a:rPr lang="en-US" i="1" dirty="0"/>
              <a:t>MIND Focus:</a:t>
            </a:r>
            <a:r>
              <a:rPr lang="en-US" dirty="0"/>
              <a:t> adapting VET provision to align with new socio-economic dynamics and the needs of a country in reconstruction.</a:t>
            </a:r>
            <a:endParaRPr lang="en-GB" dirty="0"/>
          </a:p>
        </p:txBody>
      </p:sp>
      <p:sp>
        <p:nvSpPr>
          <p:cNvPr id="15" name="CasellaDiTesto 14">
            <a:extLst>
              <a:ext uri="{FF2B5EF4-FFF2-40B4-BE49-F238E27FC236}">
                <a16:creationId xmlns:a16="http://schemas.microsoft.com/office/drawing/2014/main" id="{D2EED87A-33AC-480D-6881-E46C3185171E}"/>
              </a:ext>
            </a:extLst>
          </p:cNvPr>
          <p:cNvSpPr txBox="1"/>
          <p:nvPr/>
        </p:nvSpPr>
        <p:spPr>
          <a:xfrm>
            <a:off x="7738110" y="4395140"/>
            <a:ext cx="3905250" cy="1200329"/>
          </a:xfrm>
          <a:prstGeom prst="rect">
            <a:avLst/>
          </a:prstGeom>
          <a:noFill/>
          <a:ln w="19050">
            <a:solidFill>
              <a:srgbClr val="FFFF00"/>
            </a:solidFill>
          </a:ln>
        </p:spPr>
        <p:txBody>
          <a:bodyPr wrap="square">
            <a:spAutoFit/>
          </a:bodyPr>
          <a:lstStyle/>
          <a:p>
            <a:r>
              <a:rPr lang="en-US" i="1" dirty="0"/>
              <a:t>MIND Focus:</a:t>
            </a:r>
            <a:r>
              <a:rPr lang="en-US" dirty="0"/>
              <a:t> equipping staff to evaluate and integrate innovative “mental health solutions" into traditional training.</a:t>
            </a:r>
            <a:endParaRPr lang="en-GB" dirty="0"/>
          </a:p>
        </p:txBody>
      </p:sp>
    </p:spTree>
    <p:extLst>
      <p:ext uri="{BB962C8B-B14F-4D97-AF65-F5344CB8AC3E}">
        <p14:creationId xmlns:p14="http://schemas.microsoft.com/office/powerpoint/2010/main" val="3951193521"/>
      </p:ext>
    </p:extLst>
  </p:cSld>
  <p:clrMapOvr>
    <a:masterClrMapping/>
  </p:clrMapOvr>
</p:sld>
</file>

<file path=ppt/theme/theme1.xml><?xml version="1.0" encoding="utf-8"?>
<a:theme xmlns:a="http://schemas.openxmlformats.org/drawingml/2006/main" name="Personalizza struttur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446</TotalTime>
  <Words>2173</Words>
  <Application>Microsoft Office PowerPoint</Application>
  <PresentationFormat>Widescreen</PresentationFormat>
  <Paragraphs>197</Paragraphs>
  <Slides>17</Slides>
  <Notes>1</Notes>
  <HiddenSlides>0</HiddenSlides>
  <MMClips>0</MMClips>
  <ScaleCrop>false</ScaleCrop>
  <HeadingPairs>
    <vt:vector size="6" baseType="variant">
      <vt:variant>
        <vt:lpstr>Caratteri utilizzati</vt:lpstr>
      </vt:variant>
      <vt:variant>
        <vt:i4>5</vt:i4>
      </vt:variant>
      <vt:variant>
        <vt:lpstr>Tema</vt:lpstr>
      </vt:variant>
      <vt:variant>
        <vt:i4>2</vt:i4>
      </vt:variant>
      <vt:variant>
        <vt:lpstr>Titoli diapositive</vt:lpstr>
      </vt:variant>
      <vt:variant>
        <vt:i4>17</vt:i4>
      </vt:variant>
    </vt:vector>
  </HeadingPairs>
  <TitlesOfParts>
    <vt:vector size="24" baseType="lpstr">
      <vt:lpstr>Aptos</vt:lpstr>
      <vt:lpstr>Aptos Display</vt:lpstr>
      <vt:lpstr>Arial</vt:lpstr>
      <vt:lpstr>Courier New</vt:lpstr>
      <vt:lpstr>Wingdings</vt:lpstr>
      <vt:lpstr>Personalizza struttura</vt:lpstr>
      <vt:lpstr>Tema di Office</vt:lpstr>
      <vt:lpstr>D2.X LifeComp</vt:lpstr>
      <vt:lpstr>What is LifeComp</vt:lpstr>
      <vt:lpstr>Presentazione standard di PowerPoint</vt:lpstr>
      <vt:lpstr>Presentazione standard di PowerPoint</vt:lpstr>
      <vt:lpstr>Presentazione standard di PowerPoint</vt:lpstr>
      <vt:lpstr>The 3 Areas of LifeComp</vt:lpstr>
      <vt:lpstr>Area 1: Personal Competences</vt:lpstr>
      <vt:lpstr>Area 2: Social Competences</vt:lpstr>
      <vt:lpstr>Area 3: Learning to Learn Competences</vt:lpstr>
      <vt:lpstr>A closer look to the 1st area</vt:lpstr>
      <vt:lpstr>Exercise (pt 1)</vt:lpstr>
      <vt:lpstr>Exercise (pt 2)</vt:lpstr>
      <vt:lpstr>Exercise (pt 3)</vt:lpstr>
      <vt:lpstr>Worked Example (pt 1)</vt:lpstr>
      <vt:lpstr>Worked Example (pt 2)</vt:lpstr>
      <vt:lpstr>Worked Example (pt 3)</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Francesca Paolini</dc:creator>
  <cp:lastModifiedBy>lisa micomonaco</cp:lastModifiedBy>
  <cp:revision>25</cp:revision>
  <dcterms:created xsi:type="dcterms:W3CDTF">2025-08-29T18:07:01Z</dcterms:created>
  <dcterms:modified xsi:type="dcterms:W3CDTF">2026-01-27T13:29:20Z</dcterms:modified>
</cp:coreProperties>
</file>