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48" r:id="rId2"/>
  </p:sldMasterIdLst>
  <p:notesMasterIdLst>
    <p:notesMasterId r:id="rId19"/>
  </p:notesMasterIdLst>
  <p:sldIdLst>
    <p:sldId id="256" r:id="rId3"/>
    <p:sldId id="263" r:id="rId4"/>
    <p:sldId id="272" r:id="rId5"/>
    <p:sldId id="287" r:id="rId6"/>
    <p:sldId id="280" r:id="rId7"/>
    <p:sldId id="281" r:id="rId8"/>
    <p:sldId id="282" r:id="rId9"/>
    <p:sldId id="288" r:id="rId10"/>
    <p:sldId id="273" r:id="rId11"/>
    <p:sldId id="274" r:id="rId12"/>
    <p:sldId id="275" r:id="rId13"/>
    <p:sldId id="276" r:id="rId14"/>
    <p:sldId id="277" r:id="rId15"/>
    <p:sldId id="283" r:id="rId16"/>
    <p:sldId id="278" r:id="rId17"/>
    <p:sldId id="260" r:id="rId18"/>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9B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C4B1156A-380E-4F78-BDF5-A606A8083BF9}" styleName="Stile medio 4 - Colore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04" autoAdjust="0"/>
    <p:restoredTop sz="94689" autoAdjust="0"/>
  </p:normalViewPr>
  <p:slideViewPr>
    <p:cSldViewPr snapToGrid="0">
      <p:cViewPr varScale="1">
        <p:scale>
          <a:sx n="90" d="100"/>
          <a:sy n="90" d="100"/>
        </p:scale>
        <p:origin x="389" y="67"/>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A0A7AA1-19EF-4B6B-907B-0EF090C68C3D}" type="datetimeFigureOut">
              <a:rPr lang="it-IT" smtClean="0"/>
              <a:t>22/01/2026</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C94A3D5-D19E-4DF9-886C-4FDE8DCB58F7}" type="slidenum">
              <a:rPr lang="it-IT" smtClean="0"/>
              <a:t>‹N›</a:t>
            </a:fld>
            <a:endParaRPr lang="it-IT"/>
          </a:p>
        </p:txBody>
      </p:sp>
    </p:spTree>
    <p:extLst>
      <p:ext uri="{BB962C8B-B14F-4D97-AF65-F5344CB8AC3E}">
        <p14:creationId xmlns:p14="http://schemas.microsoft.com/office/powerpoint/2010/main" val="14162360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txBody>
          <a:bodyPr/>
          <a:lstStyle/>
          <a:p>
            <a:endParaRPr lang="it-IT"/>
          </a:p>
        </p:txBody>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8C94A3D5-D19E-4DF9-886C-4FDE8DCB58F7}" type="slidenum">
              <a:rPr lang="it-IT" smtClean="0"/>
              <a:t>4</a:t>
            </a:fld>
            <a:endParaRPr lang="it-IT"/>
          </a:p>
        </p:txBody>
      </p:sp>
    </p:spTree>
    <p:extLst>
      <p:ext uri="{BB962C8B-B14F-4D97-AF65-F5344CB8AC3E}">
        <p14:creationId xmlns:p14="http://schemas.microsoft.com/office/powerpoint/2010/main" val="11081166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6356F0-2409-0980-EE16-D94CA739F1C6}"/>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24AD6D9E-93AA-6FEB-B5C0-3FD66DDFABFF}"/>
              </a:ext>
            </a:extLst>
          </p:cNvPr>
          <p:cNvSpPr>
            <a:spLocks noGrp="1" noRot="1" noChangeAspect="1"/>
          </p:cNvSpPr>
          <p:nvPr>
            <p:ph type="sldImg"/>
          </p:nvPr>
        </p:nvSpPr>
        <p:spPr/>
        <p:txBody>
          <a:bodyPr/>
          <a:lstStyle/>
          <a:p>
            <a:endParaRPr lang="it-IT"/>
          </a:p>
        </p:txBody>
      </p:sp>
      <p:sp>
        <p:nvSpPr>
          <p:cNvPr id="3" name="Segnaposto note 2">
            <a:extLst>
              <a:ext uri="{FF2B5EF4-FFF2-40B4-BE49-F238E27FC236}">
                <a16:creationId xmlns:a16="http://schemas.microsoft.com/office/drawing/2014/main" id="{6E305517-43DE-AFFA-844B-E29E678F0121}"/>
              </a:ext>
            </a:extLst>
          </p:cNvPr>
          <p:cNvSpPr>
            <a:spLocks noGrp="1"/>
          </p:cNvSpPr>
          <p:nvPr>
            <p:ph type="body" idx="1"/>
          </p:nvPr>
        </p:nvSpPr>
        <p:spPr/>
        <p:txBody>
          <a:bodyPr/>
          <a:lstStyle/>
          <a:p>
            <a:r>
              <a:rPr lang="it-IT" dirty="0"/>
              <a:t>Source: </a:t>
            </a:r>
            <a:r>
              <a:rPr lang="it-IT" dirty="0" err="1"/>
              <a:t>EntreComp</a:t>
            </a:r>
            <a:r>
              <a:rPr lang="it-IT" dirty="0"/>
              <a:t> a </a:t>
            </a:r>
            <a:r>
              <a:rPr lang="it-IT" dirty="0" err="1"/>
              <a:t>practical</a:t>
            </a:r>
            <a:r>
              <a:rPr lang="it-IT" dirty="0"/>
              <a:t> guide, 2020</a:t>
            </a:r>
          </a:p>
        </p:txBody>
      </p:sp>
      <p:sp>
        <p:nvSpPr>
          <p:cNvPr id="4" name="Segnaposto numero diapositiva 3">
            <a:extLst>
              <a:ext uri="{FF2B5EF4-FFF2-40B4-BE49-F238E27FC236}">
                <a16:creationId xmlns:a16="http://schemas.microsoft.com/office/drawing/2014/main" id="{DE9A408F-E996-3C37-756A-4D6A8968C19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C94A3D5-D19E-4DF9-886C-4FDE8DCB58F7}" type="slidenum">
              <a:rPr kumimoji="0" lang="it-IT"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it-IT"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658153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F927556-8245-9011-48F3-8EF0B3F6DE1C}"/>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53E95F1F-5D73-BE55-8542-ABBE2EDF029B}"/>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Tree>
    <p:extLst>
      <p:ext uri="{BB962C8B-B14F-4D97-AF65-F5344CB8AC3E}">
        <p14:creationId xmlns:p14="http://schemas.microsoft.com/office/powerpoint/2010/main" val="31564465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F44C045-C10C-C05F-B204-40CDC9C6DFB8}"/>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93FF1DE0-44A8-4145-9D7C-F1B6FF6F9EB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71097FC2-A7F4-C710-5A99-EDC8A15F3600}"/>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C56A0CAD-AF6B-2F45-CFFE-BFBB34D75FB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3DF59BCD-7839-9C9A-B42E-87D93ED8C33E}"/>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E85FC074-B3A2-69D7-904B-E9CBD722DC3A}"/>
              </a:ext>
            </a:extLst>
          </p:cNvPr>
          <p:cNvSpPr>
            <a:spLocks noGrp="1"/>
          </p:cNvSpPr>
          <p:nvPr>
            <p:ph type="dt" sz="half" idx="10"/>
          </p:nvPr>
        </p:nvSpPr>
        <p:spPr>
          <a:xfrm>
            <a:off x="838200" y="6356350"/>
            <a:ext cx="2743200" cy="365125"/>
          </a:xfrm>
          <a:prstGeom prst="rect">
            <a:avLst/>
          </a:prstGeom>
        </p:spPr>
        <p:txBody>
          <a:bodyPr/>
          <a:lstStyle/>
          <a:p>
            <a:fld id="{E4696850-8946-4EB5-A247-AE3C0C47B324}" type="datetimeFigureOut">
              <a:rPr lang="it-IT" smtClean="0"/>
              <a:t>22/01/2026</a:t>
            </a:fld>
            <a:endParaRPr lang="it-IT"/>
          </a:p>
        </p:txBody>
      </p:sp>
      <p:sp>
        <p:nvSpPr>
          <p:cNvPr id="8" name="Segnaposto piè di pagina 7">
            <a:extLst>
              <a:ext uri="{FF2B5EF4-FFF2-40B4-BE49-F238E27FC236}">
                <a16:creationId xmlns:a16="http://schemas.microsoft.com/office/drawing/2014/main" id="{7AF8031A-B02B-30AB-6783-05F515EE44B6}"/>
              </a:ext>
            </a:extLst>
          </p:cNvPr>
          <p:cNvSpPr>
            <a:spLocks noGrp="1"/>
          </p:cNvSpPr>
          <p:nvPr>
            <p:ph type="ftr" sz="quarter" idx="11"/>
          </p:nvPr>
        </p:nvSpPr>
        <p:spPr>
          <a:xfrm>
            <a:off x="3878179" y="9308098"/>
            <a:ext cx="4114800" cy="365125"/>
          </a:xfrm>
          <a:prstGeom prst="rect">
            <a:avLst/>
          </a:prstGeom>
        </p:spPr>
        <p:txBody>
          <a:bodyPr/>
          <a:lstStyle/>
          <a:p>
            <a:endParaRPr lang="it-IT"/>
          </a:p>
        </p:txBody>
      </p:sp>
      <p:sp>
        <p:nvSpPr>
          <p:cNvPr id="9" name="Segnaposto numero diapositiva 8">
            <a:extLst>
              <a:ext uri="{FF2B5EF4-FFF2-40B4-BE49-F238E27FC236}">
                <a16:creationId xmlns:a16="http://schemas.microsoft.com/office/drawing/2014/main" id="{829C2828-D487-32CE-D184-80938E0C4F5B}"/>
              </a:ext>
            </a:extLst>
          </p:cNvPr>
          <p:cNvSpPr>
            <a:spLocks noGrp="1"/>
          </p:cNvSpPr>
          <p:nvPr>
            <p:ph type="sldNum" sz="quarter" idx="12"/>
          </p:nvPr>
        </p:nvSpPr>
        <p:spPr>
          <a:xfrm>
            <a:off x="8610600" y="6356350"/>
            <a:ext cx="2743200" cy="365125"/>
          </a:xfrm>
          <a:prstGeom prst="rect">
            <a:avLst/>
          </a:prstGeom>
        </p:spPr>
        <p:txBody>
          <a:bodyPr/>
          <a:lstStyle/>
          <a:p>
            <a:fld id="{005E432B-4D32-4661-AB80-EE3D525570A7}" type="slidenum">
              <a:rPr lang="it-IT" smtClean="0"/>
              <a:t>‹N›</a:t>
            </a:fld>
            <a:endParaRPr lang="it-IT"/>
          </a:p>
        </p:txBody>
      </p:sp>
    </p:spTree>
    <p:extLst>
      <p:ext uri="{BB962C8B-B14F-4D97-AF65-F5344CB8AC3E}">
        <p14:creationId xmlns:p14="http://schemas.microsoft.com/office/powerpoint/2010/main" val="14232266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1685991-1643-B2A8-D2C3-759C71D33CBF}"/>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BB474EE3-5CF6-AB8C-618D-9AEE33D68857}"/>
              </a:ext>
            </a:extLst>
          </p:cNvPr>
          <p:cNvSpPr>
            <a:spLocks noGrp="1"/>
          </p:cNvSpPr>
          <p:nvPr>
            <p:ph type="dt" sz="half" idx="10"/>
          </p:nvPr>
        </p:nvSpPr>
        <p:spPr>
          <a:xfrm>
            <a:off x="838200" y="6356350"/>
            <a:ext cx="2743200" cy="365125"/>
          </a:xfrm>
          <a:prstGeom prst="rect">
            <a:avLst/>
          </a:prstGeom>
        </p:spPr>
        <p:txBody>
          <a:bodyPr/>
          <a:lstStyle/>
          <a:p>
            <a:fld id="{E4696850-8946-4EB5-A247-AE3C0C47B324}" type="datetimeFigureOut">
              <a:rPr lang="it-IT" smtClean="0"/>
              <a:t>22/01/2026</a:t>
            </a:fld>
            <a:endParaRPr lang="it-IT"/>
          </a:p>
        </p:txBody>
      </p:sp>
      <p:sp>
        <p:nvSpPr>
          <p:cNvPr id="4" name="Segnaposto piè di pagina 3">
            <a:extLst>
              <a:ext uri="{FF2B5EF4-FFF2-40B4-BE49-F238E27FC236}">
                <a16:creationId xmlns:a16="http://schemas.microsoft.com/office/drawing/2014/main" id="{FB71AAC7-3694-EBD8-E9DD-50040B354BC5}"/>
              </a:ext>
            </a:extLst>
          </p:cNvPr>
          <p:cNvSpPr>
            <a:spLocks noGrp="1"/>
          </p:cNvSpPr>
          <p:nvPr>
            <p:ph type="ftr" sz="quarter" idx="11"/>
          </p:nvPr>
        </p:nvSpPr>
        <p:spPr>
          <a:xfrm>
            <a:off x="3878179" y="9308098"/>
            <a:ext cx="4114800" cy="365125"/>
          </a:xfrm>
          <a:prstGeom prst="rect">
            <a:avLst/>
          </a:prstGeom>
        </p:spPr>
        <p:txBody>
          <a:bodyPr/>
          <a:lstStyle/>
          <a:p>
            <a:endParaRPr lang="it-IT"/>
          </a:p>
        </p:txBody>
      </p:sp>
      <p:sp>
        <p:nvSpPr>
          <p:cNvPr id="5" name="Segnaposto numero diapositiva 4">
            <a:extLst>
              <a:ext uri="{FF2B5EF4-FFF2-40B4-BE49-F238E27FC236}">
                <a16:creationId xmlns:a16="http://schemas.microsoft.com/office/drawing/2014/main" id="{D622A1D7-8C74-71BF-1FDD-59D8196852BD}"/>
              </a:ext>
            </a:extLst>
          </p:cNvPr>
          <p:cNvSpPr>
            <a:spLocks noGrp="1"/>
          </p:cNvSpPr>
          <p:nvPr>
            <p:ph type="sldNum" sz="quarter" idx="12"/>
          </p:nvPr>
        </p:nvSpPr>
        <p:spPr>
          <a:xfrm>
            <a:off x="8610600" y="6356350"/>
            <a:ext cx="2743200" cy="365125"/>
          </a:xfrm>
          <a:prstGeom prst="rect">
            <a:avLst/>
          </a:prstGeom>
        </p:spPr>
        <p:txBody>
          <a:bodyPr/>
          <a:lstStyle/>
          <a:p>
            <a:fld id="{005E432B-4D32-4661-AB80-EE3D525570A7}" type="slidenum">
              <a:rPr lang="it-IT" smtClean="0"/>
              <a:t>‹N›</a:t>
            </a:fld>
            <a:endParaRPr lang="it-IT"/>
          </a:p>
        </p:txBody>
      </p:sp>
    </p:spTree>
    <p:extLst>
      <p:ext uri="{BB962C8B-B14F-4D97-AF65-F5344CB8AC3E}">
        <p14:creationId xmlns:p14="http://schemas.microsoft.com/office/powerpoint/2010/main" val="15498373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333EE498-BDAB-49E9-F9B2-D88755E83E6F}"/>
              </a:ext>
            </a:extLst>
          </p:cNvPr>
          <p:cNvSpPr>
            <a:spLocks noGrp="1"/>
          </p:cNvSpPr>
          <p:nvPr>
            <p:ph type="dt" sz="half" idx="10"/>
          </p:nvPr>
        </p:nvSpPr>
        <p:spPr>
          <a:xfrm>
            <a:off x="838200" y="6356350"/>
            <a:ext cx="2743200" cy="365125"/>
          </a:xfrm>
          <a:prstGeom prst="rect">
            <a:avLst/>
          </a:prstGeom>
        </p:spPr>
        <p:txBody>
          <a:bodyPr/>
          <a:lstStyle/>
          <a:p>
            <a:fld id="{E4696850-8946-4EB5-A247-AE3C0C47B324}" type="datetimeFigureOut">
              <a:rPr lang="it-IT" smtClean="0"/>
              <a:t>22/01/2026</a:t>
            </a:fld>
            <a:endParaRPr lang="it-IT"/>
          </a:p>
        </p:txBody>
      </p:sp>
      <p:sp>
        <p:nvSpPr>
          <p:cNvPr id="3" name="Segnaposto piè di pagina 2">
            <a:extLst>
              <a:ext uri="{FF2B5EF4-FFF2-40B4-BE49-F238E27FC236}">
                <a16:creationId xmlns:a16="http://schemas.microsoft.com/office/drawing/2014/main" id="{E23AC9C5-81B2-D388-2B98-C9477C4B7CC5}"/>
              </a:ext>
            </a:extLst>
          </p:cNvPr>
          <p:cNvSpPr>
            <a:spLocks noGrp="1"/>
          </p:cNvSpPr>
          <p:nvPr>
            <p:ph type="ftr" sz="quarter" idx="11"/>
          </p:nvPr>
        </p:nvSpPr>
        <p:spPr>
          <a:xfrm>
            <a:off x="3878179" y="9308098"/>
            <a:ext cx="4114800" cy="365125"/>
          </a:xfrm>
          <a:prstGeom prst="rect">
            <a:avLst/>
          </a:prstGeom>
        </p:spPr>
        <p:txBody>
          <a:bodyPr/>
          <a:lstStyle/>
          <a:p>
            <a:endParaRPr lang="it-IT"/>
          </a:p>
        </p:txBody>
      </p:sp>
      <p:sp>
        <p:nvSpPr>
          <p:cNvPr id="4" name="Segnaposto numero diapositiva 3">
            <a:extLst>
              <a:ext uri="{FF2B5EF4-FFF2-40B4-BE49-F238E27FC236}">
                <a16:creationId xmlns:a16="http://schemas.microsoft.com/office/drawing/2014/main" id="{1130E054-DD39-D79B-1B65-3E8549669F03}"/>
              </a:ext>
            </a:extLst>
          </p:cNvPr>
          <p:cNvSpPr>
            <a:spLocks noGrp="1"/>
          </p:cNvSpPr>
          <p:nvPr>
            <p:ph type="sldNum" sz="quarter" idx="12"/>
          </p:nvPr>
        </p:nvSpPr>
        <p:spPr>
          <a:xfrm>
            <a:off x="8610600" y="6356350"/>
            <a:ext cx="2743200" cy="365125"/>
          </a:xfrm>
          <a:prstGeom prst="rect">
            <a:avLst/>
          </a:prstGeom>
        </p:spPr>
        <p:txBody>
          <a:bodyPr/>
          <a:lstStyle/>
          <a:p>
            <a:fld id="{005E432B-4D32-4661-AB80-EE3D525570A7}" type="slidenum">
              <a:rPr lang="it-IT" smtClean="0"/>
              <a:t>‹N›</a:t>
            </a:fld>
            <a:endParaRPr lang="it-IT"/>
          </a:p>
        </p:txBody>
      </p:sp>
    </p:spTree>
    <p:extLst>
      <p:ext uri="{BB962C8B-B14F-4D97-AF65-F5344CB8AC3E}">
        <p14:creationId xmlns:p14="http://schemas.microsoft.com/office/powerpoint/2010/main" val="41061263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0FAE382-6186-ECB3-6DE0-A36BC61C5D3E}"/>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E09D5C95-048A-0380-1C71-EA5144EEF6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68713CCD-5477-67F4-4E98-C47BBD492E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69115E3D-1057-6B5B-E01B-467FBA772532}"/>
              </a:ext>
            </a:extLst>
          </p:cNvPr>
          <p:cNvSpPr>
            <a:spLocks noGrp="1"/>
          </p:cNvSpPr>
          <p:nvPr>
            <p:ph type="dt" sz="half" idx="10"/>
          </p:nvPr>
        </p:nvSpPr>
        <p:spPr>
          <a:xfrm>
            <a:off x="838200" y="6356350"/>
            <a:ext cx="2743200" cy="365125"/>
          </a:xfrm>
          <a:prstGeom prst="rect">
            <a:avLst/>
          </a:prstGeom>
        </p:spPr>
        <p:txBody>
          <a:bodyPr/>
          <a:lstStyle/>
          <a:p>
            <a:fld id="{E4696850-8946-4EB5-A247-AE3C0C47B324}" type="datetimeFigureOut">
              <a:rPr lang="it-IT" smtClean="0"/>
              <a:t>22/01/2026</a:t>
            </a:fld>
            <a:endParaRPr lang="it-IT"/>
          </a:p>
        </p:txBody>
      </p:sp>
      <p:sp>
        <p:nvSpPr>
          <p:cNvPr id="6" name="Segnaposto piè di pagina 5">
            <a:extLst>
              <a:ext uri="{FF2B5EF4-FFF2-40B4-BE49-F238E27FC236}">
                <a16:creationId xmlns:a16="http://schemas.microsoft.com/office/drawing/2014/main" id="{D1895FF0-A318-224E-DAC0-78FE26F654BB}"/>
              </a:ext>
            </a:extLst>
          </p:cNvPr>
          <p:cNvSpPr>
            <a:spLocks noGrp="1"/>
          </p:cNvSpPr>
          <p:nvPr>
            <p:ph type="ftr" sz="quarter" idx="11"/>
          </p:nvPr>
        </p:nvSpPr>
        <p:spPr>
          <a:xfrm>
            <a:off x="3878179" y="9308098"/>
            <a:ext cx="4114800" cy="365125"/>
          </a:xfrm>
          <a:prstGeom prst="rect">
            <a:avLst/>
          </a:prstGeom>
        </p:spPr>
        <p:txBody>
          <a:bodyPr/>
          <a:lstStyle/>
          <a:p>
            <a:endParaRPr lang="it-IT"/>
          </a:p>
        </p:txBody>
      </p:sp>
      <p:sp>
        <p:nvSpPr>
          <p:cNvPr id="7" name="Segnaposto numero diapositiva 6">
            <a:extLst>
              <a:ext uri="{FF2B5EF4-FFF2-40B4-BE49-F238E27FC236}">
                <a16:creationId xmlns:a16="http://schemas.microsoft.com/office/drawing/2014/main" id="{37AC23D4-8671-7469-3EB2-4462C385865A}"/>
              </a:ext>
            </a:extLst>
          </p:cNvPr>
          <p:cNvSpPr>
            <a:spLocks noGrp="1"/>
          </p:cNvSpPr>
          <p:nvPr>
            <p:ph type="sldNum" sz="quarter" idx="12"/>
          </p:nvPr>
        </p:nvSpPr>
        <p:spPr>
          <a:xfrm>
            <a:off x="8610600" y="6356350"/>
            <a:ext cx="2743200" cy="365125"/>
          </a:xfrm>
          <a:prstGeom prst="rect">
            <a:avLst/>
          </a:prstGeom>
        </p:spPr>
        <p:txBody>
          <a:bodyPr/>
          <a:lstStyle/>
          <a:p>
            <a:fld id="{005E432B-4D32-4661-AB80-EE3D525570A7}" type="slidenum">
              <a:rPr lang="it-IT" smtClean="0"/>
              <a:t>‹N›</a:t>
            </a:fld>
            <a:endParaRPr lang="it-IT"/>
          </a:p>
        </p:txBody>
      </p:sp>
    </p:spTree>
    <p:extLst>
      <p:ext uri="{BB962C8B-B14F-4D97-AF65-F5344CB8AC3E}">
        <p14:creationId xmlns:p14="http://schemas.microsoft.com/office/powerpoint/2010/main" val="36839575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2B8A79B-1003-1228-5E3B-96E900E40FAA}"/>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A07403AE-0F56-A098-2B5F-4C5A501BCD4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ABC303DD-7813-90AB-08EC-12CD63C546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7EBE5996-9731-0FF0-2BF4-956772342C21}"/>
              </a:ext>
            </a:extLst>
          </p:cNvPr>
          <p:cNvSpPr>
            <a:spLocks noGrp="1"/>
          </p:cNvSpPr>
          <p:nvPr>
            <p:ph type="dt" sz="half" idx="10"/>
          </p:nvPr>
        </p:nvSpPr>
        <p:spPr>
          <a:xfrm>
            <a:off x="838200" y="6356350"/>
            <a:ext cx="2743200" cy="365125"/>
          </a:xfrm>
          <a:prstGeom prst="rect">
            <a:avLst/>
          </a:prstGeom>
        </p:spPr>
        <p:txBody>
          <a:bodyPr/>
          <a:lstStyle/>
          <a:p>
            <a:fld id="{E4696850-8946-4EB5-A247-AE3C0C47B324}" type="datetimeFigureOut">
              <a:rPr lang="it-IT" smtClean="0"/>
              <a:t>22/01/2026</a:t>
            </a:fld>
            <a:endParaRPr lang="it-IT"/>
          </a:p>
        </p:txBody>
      </p:sp>
      <p:sp>
        <p:nvSpPr>
          <p:cNvPr id="6" name="Segnaposto piè di pagina 5">
            <a:extLst>
              <a:ext uri="{FF2B5EF4-FFF2-40B4-BE49-F238E27FC236}">
                <a16:creationId xmlns:a16="http://schemas.microsoft.com/office/drawing/2014/main" id="{B20D2B23-7568-C6C8-0126-C6416C4DBDAC}"/>
              </a:ext>
            </a:extLst>
          </p:cNvPr>
          <p:cNvSpPr>
            <a:spLocks noGrp="1"/>
          </p:cNvSpPr>
          <p:nvPr>
            <p:ph type="ftr" sz="quarter" idx="11"/>
          </p:nvPr>
        </p:nvSpPr>
        <p:spPr>
          <a:xfrm>
            <a:off x="3878179" y="9308098"/>
            <a:ext cx="4114800" cy="365125"/>
          </a:xfrm>
          <a:prstGeom prst="rect">
            <a:avLst/>
          </a:prstGeom>
        </p:spPr>
        <p:txBody>
          <a:bodyPr/>
          <a:lstStyle/>
          <a:p>
            <a:endParaRPr lang="it-IT"/>
          </a:p>
        </p:txBody>
      </p:sp>
      <p:sp>
        <p:nvSpPr>
          <p:cNvPr id="7" name="Segnaposto numero diapositiva 6">
            <a:extLst>
              <a:ext uri="{FF2B5EF4-FFF2-40B4-BE49-F238E27FC236}">
                <a16:creationId xmlns:a16="http://schemas.microsoft.com/office/drawing/2014/main" id="{955A162E-1C82-A5F4-8977-E571F7AAC798}"/>
              </a:ext>
            </a:extLst>
          </p:cNvPr>
          <p:cNvSpPr>
            <a:spLocks noGrp="1"/>
          </p:cNvSpPr>
          <p:nvPr>
            <p:ph type="sldNum" sz="quarter" idx="12"/>
          </p:nvPr>
        </p:nvSpPr>
        <p:spPr>
          <a:xfrm>
            <a:off x="8610600" y="6356350"/>
            <a:ext cx="2743200" cy="365125"/>
          </a:xfrm>
          <a:prstGeom prst="rect">
            <a:avLst/>
          </a:prstGeom>
        </p:spPr>
        <p:txBody>
          <a:bodyPr/>
          <a:lstStyle/>
          <a:p>
            <a:fld id="{005E432B-4D32-4661-AB80-EE3D525570A7}" type="slidenum">
              <a:rPr lang="it-IT" smtClean="0"/>
              <a:t>‹N›</a:t>
            </a:fld>
            <a:endParaRPr lang="it-IT"/>
          </a:p>
        </p:txBody>
      </p:sp>
    </p:spTree>
    <p:extLst>
      <p:ext uri="{BB962C8B-B14F-4D97-AF65-F5344CB8AC3E}">
        <p14:creationId xmlns:p14="http://schemas.microsoft.com/office/powerpoint/2010/main" val="34783568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BFA105B-1A2E-3F74-4521-82C59D622A14}"/>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EE7C07A6-E543-65F4-87B3-5674622F70D3}"/>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3A7A5CDC-9D5B-3B23-94AD-B6D6835AA0B5}"/>
              </a:ext>
            </a:extLst>
          </p:cNvPr>
          <p:cNvSpPr>
            <a:spLocks noGrp="1"/>
          </p:cNvSpPr>
          <p:nvPr>
            <p:ph type="dt" sz="half" idx="10"/>
          </p:nvPr>
        </p:nvSpPr>
        <p:spPr>
          <a:xfrm>
            <a:off x="838200" y="6356350"/>
            <a:ext cx="2743200" cy="365125"/>
          </a:xfrm>
          <a:prstGeom prst="rect">
            <a:avLst/>
          </a:prstGeom>
        </p:spPr>
        <p:txBody>
          <a:bodyPr/>
          <a:lstStyle/>
          <a:p>
            <a:fld id="{E4696850-8946-4EB5-A247-AE3C0C47B324}" type="datetimeFigureOut">
              <a:rPr lang="it-IT" smtClean="0"/>
              <a:t>22/01/2026</a:t>
            </a:fld>
            <a:endParaRPr lang="it-IT"/>
          </a:p>
        </p:txBody>
      </p:sp>
      <p:sp>
        <p:nvSpPr>
          <p:cNvPr id="5" name="Segnaposto piè di pagina 4">
            <a:extLst>
              <a:ext uri="{FF2B5EF4-FFF2-40B4-BE49-F238E27FC236}">
                <a16:creationId xmlns:a16="http://schemas.microsoft.com/office/drawing/2014/main" id="{43246A33-E95E-6CF9-2DCB-9B1CEEC3FC92}"/>
              </a:ext>
            </a:extLst>
          </p:cNvPr>
          <p:cNvSpPr>
            <a:spLocks noGrp="1"/>
          </p:cNvSpPr>
          <p:nvPr>
            <p:ph type="ftr" sz="quarter" idx="11"/>
          </p:nvPr>
        </p:nvSpPr>
        <p:spPr>
          <a:xfrm>
            <a:off x="3878179" y="9308098"/>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BF192067-E485-FA33-59E0-4490018ABBEA}"/>
              </a:ext>
            </a:extLst>
          </p:cNvPr>
          <p:cNvSpPr>
            <a:spLocks noGrp="1"/>
          </p:cNvSpPr>
          <p:nvPr>
            <p:ph type="sldNum" sz="quarter" idx="12"/>
          </p:nvPr>
        </p:nvSpPr>
        <p:spPr>
          <a:xfrm>
            <a:off x="8610600" y="6356350"/>
            <a:ext cx="2743200" cy="365125"/>
          </a:xfrm>
          <a:prstGeom prst="rect">
            <a:avLst/>
          </a:prstGeom>
        </p:spPr>
        <p:txBody>
          <a:bodyPr/>
          <a:lstStyle/>
          <a:p>
            <a:fld id="{005E432B-4D32-4661-AB80-EE3D525570A7}" type="slidenum">
              <a:rPr lang="it-IT" smtClean="0"/>
              <a:t>‹N›</a:t>
            </a:fld>
            <a:endParaRPr lang="it-IT"/>
          </a:p>
        </p:txBody>
      </p:sp>
    </p:spTree>
    <p:extLst>
      <p:ext uri="{BB962C8B-B14F-4D97-AF65-F5344CB8AC3E}">
        <p14:creationId xmlns:p14="http://schemas.microsoft.com/office/powerpoint/2010/main" val="21744308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308B6854-8697-0860-C520-3E29A9061832}"/>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16F6F2CD-CB89-B1D7-8AC7-2314FAD4ABEE}"/>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672F1724-C210-419E-CBA5-053FED5599BA}"/>
              </a:ext>
            </a:extLst>
          </p:cNvPr>
          <p:cNvSpPr>
            <a:spLocks noGrp="1"/>
          </p:cNvSpPr>
          <p:nvPr>
            <p:ph type="dt" sz="half" idx="10"/>
          </p:nvPr>
        </p:nvSpPr>
        <p:spPr>
          <a:xfrm>
            <a:off x="838200" y="6356350"/>
            <a:ext cx="2743200" cy="365125"/>
          </a:xfrm>
          <a:prstGeom prst="rect">
            <a:avLst/>
          </a:prstGeom>
        </p:spPr>
        <p:txBody>
          <a:bodyPr/>
          <a:lstStyle/>
          <a:p>
            <a:fld id="{E4696850-8946-4EB5-A247-AE3C0C47B324}" type="datetimeFigureOut">
              <a:rPr lang="it-IT" smtClean="0"/>
              <a:t>22/01/2026</a:t>
            </a:fld>
            <a:endParaRPr lang="it-IT"/>
          </a:p>
        </p:txBody>
      </p:sp>
      <p:sp>
        <p:nvSpPr>
          <p:cNvPr id="5" name="Segnaposto piè di pagina 4">
            <a:extLst>
              <a:ext uri="{FF2B5EF4-FFF2-40B4-BE49-F238E27FC236}">
                <a16:creationId xmlns:a16="http://schemas.microsoft.com/office/drawing/2014/main" id="{3262B7FF-9555-E1A9-87A7-0CC28ECDA22B}"/>
              </a:ext>
            </a:extLst>
          </p:cNvPr>
          <p:cNvSpPr>
            <a:spLocks noGrp="1"/>
          </p:cNvSpPr>
          <p:nvPr>
            <p:ph type="ftr" sz="quarter" idx="11"/>
          </p:nvPr>
        </p:nvSpPr>
        <p:spPr>
          <a:xfrm>
            <a:off x="3878179" y="9308098"/>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F0A238A3-1250-44FC-9EAC-B1EEF7BB2EC6}"/>
              </a:ext>
            </a:extLst>
          </p:cNvPr>
          <p:cNvSpPr>
            <a:spLocks noGrp="1"/>
          </p:cNvSpPr>
          <p:nvPr>
            <p:ph type="sldNum" sz="quarter" idx="12"/>
          </p:nvPr>
        </p:nvSpPr>
        <p:spPr>
          <a:xfrm>
            <a:off x="8610600" y="6356350"/>
            <a:ext cx="2743200" cy="365125"/>
          </a:xfrm>
          <a:prstGeom prst="rect">
            <a:avLst/>
          </a:prstGeom>
        </p:spPr>
        <p:txBody>
          <a:bodyPr/>
          <a:lstStyle/>
          <a:p>
            <a:fld id="{005E432B-4D32-4661-AB80-EE3D525570A7}" type="slidenum">
              <a:rPr lang="it-IT" smtClean="0"/>
              <a:t>‹N›</a:t>
            </a:fld>
            <a:endParaRPr lang="it-IT"/>
          </a:p>
        </p:txBody>
      </p:sp>
    </p:spTree>
    <p:extLst>
      <p:ext uri="{BB962C8B-B14F-4D97-AF65-F5344CB8AC3E}">
        <p14:creationId xmlns:p14="http://schemas.microsoft.com/office/powerpoint/2010/main" val="16025994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2708EBD-69E1-CBD2-21C6-75E3A3274C0D}"/>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4FBBC4E1-BD58-3B25-5CDD-73C0E9CEC6DC}"/>
              </a:ext>
            </a:extLst>
          </p:cNvPr>
          <p:cNvSpPr>
            <a:spLocks noGrp="1"/>
          </p:cNvSpPr>
          <p:nvPr>
            <p:ph idx="1"/>
          </p:nvPr>
        </p:nvSpPr>
        <p:spPr>
          <a:xfrm>
            <a:off x="838200" y="1825625"/>
            <a:ext cx="10515600" cy="4351338"/>
          </a:xfrm>
          <a:prstGeom prst="rect">
            <a:avLst/>
          </a:prstGeo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5AB9EA8-9A39-FD9D-1EFA-7A7DA0489F0C}"/>
              </a:ext>
            </a:extLst>
          </p:cNvPr>
          <p:cNvSpPr>
            <a:spLocks noGrp="1"/>
          </p:cNvSpPr>
          <p:nvPr>
            <p:ph type="dt" sz="half" idx="10"/>
          </p:nvPr>
        </p:nvSpPr>
        <p:spPr>
          <a:xfrm>
            <a:off x="838200" y="6356350"/>
            <a:ext cx="2743200" cy="365125"/>
          </a:xfrm>
          <a:prstGeom prst="rect">
            <a:avLst/>
          </a:prstGeom>
        </p:spPr>
        <p:txBody>
          <a:bodyPr/>
          <a:lstStyle/>
          <a:p>
            <a:fld id="{5F580276-AC89-441F-9F07-0FDB4E430FC7}" type="datetimeFigureOut">
              <a:rPr lang="it-IT" smtClean="0"/>
              <a:t>22/01/2026</a:t>
            </a:fld>
            <a:endParaRPr lang="it-IT"/>
          </a:p>
        </p:txBody>
      </p:sp>
      <p:sp>
        <p:nvSpPr>
          <p:cNvPr id="5" name="Segnaposto piè di pagina 4">
            <a:extLst>
              <a:ext uri="{FF2B5EF4-FFF2-40B4-BE49-F238E27FC236}">
                <a16:creationId xmlns:a16="http://schemas.microsoft.com/office/drawing/2014/main" id="{1D1A99D0-C9D6-9821-83B2-57E0BD4E8D55}"/>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EF353169-513D-1EB5-DE84-EA8355FD4791}"/>
              </a:ext>
            </a:extLst>
          </p:cNvPr>
          <p:cNvSpPr>
            <a:spLocks noGrp="1"/>
          </p:cNvSpPr>
          <p:nvPr>
            <p:ph type="sldNum" sz="quarter" idx="12"/>
          </p:nvPr>
        </p:nvSpPr>
        <p:spPr>
          <a:xfrm>
            <a:off x="8610600" y="6356350"/>
            <a:ext cx="2743200" cy="365125"/>
          </a:xfrm>
          <a:prstGeom prst="rect">
            <a:avLst/>
          </a:prstGeom>
        </p:spPr>
        <p:txBody>
          <a:bodyPr/>
          <a:lstStyle/>
          <a:p>
            <a:fld id="{1ABE740F-67EE-4CA4-AE1E-B4324F3EFBC7}" type="slidenum">
              <a:rPr lang="it-IT" smtClean="0"/>
              <a:t>‹N›</a:t>
            </a:fld>
            <a:endParaRPr lang="it-IT"/>
          </a:p>
        </p:txBody>
      </p:sp>
    </p:spTree>
    <p:extLst>
      <p:ext uri="{BB962C8B-B14F-4D97-AF65-F5344CB8AC3E}">
        <p14:creationId xmlns:p14="http://schemas.microsoft.com/office/powerpoint/2010/main" val="29235122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2D81D26-C2C6-FD71-01F0-BEE16A4A7B03}"/>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15E71927-F91A-3E2D-23BF-3647A7C26340}"/>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C603AD7F-C45F-7706-6528-BC22D831F3E1}"/>
              </a:ext>
            </a:extLst>
          </p:cNvPr>
          <p:cNvSpPr>
            <a:spLocks noGrp="1"/>
          </p:cNvSpPr>
          <p:nvPr>
            <p:ph type="dt" sz="half" idx="10"/>
          </p:nvPr>
        </p:nvSpPr>
        <p:spPr>
          <a:xfrm>
            <a:off x="838200" y="6356350"/>
            <a:ext cx="2743200" cy="365125"/>
          </a:xfrm>
          <a:prstGeom prst="rect">
            <a:avLst/>
          </a:prstGeom>
        </p:spPr>
        <p:txBody>
          <a:bodyPr/>
          <a:lstStyle/>
          <a:p>
            <a:fld id="{5F580276-AC89-441F-9F07-0FDB4E430FC7}" type="datetimeFigureOut">
              <a:rPr lang="it-IT" smtClean="0"/>
              <a:t>22/01/2026</a:t>
            </a:fld>
            <a:endParaRPr lang="it-IT"/>
          </a:p>
        </p:txBody>
      </p:sp>
      <p:sp>
        <p:nvSpPr>
          <p:cNvPr id="5" name="Segnaposto piè di pagina 4">
            <a:extLst>
              <a:ext uri="{FF2B5EF4-FFF2-40B4-BE49-F238E27FC236}">
                <a16:creationId xmlns:a16="http://schemas.microsoft.com/office/drawing/2014/main" id="{3C6310B0-C40F-A208-CA08-D71079A35DAC}"/>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70BEAF3B-2A5E-9A89-37EB-1DF08F17E381}"/>
              </a:ext>
            </a:extLst>
          </p:cNvPr>
          <p:cNvSpPr>
            <a:spLocks noGrp="1"/>
          </p:cNvSpPr>
          <p:nvPr>
            <p:ph type="sldNum" sz="quarter" idx="12"/>
          </p:nvPr>
        </p:nvSpPr>
        <p:spPr>
          <a:xfrm>
            <a:off x="8610600" y="6356350"/>
            <a:ext cx="2743200" cy="365125"/>
          </a:xfrm>
          <a:prstGeom prst="rect">
            <a:avLst/>
          </a:prstGeom>
        </p:spPr>
        <p:txBody>
          <a:bodyPr/>
          <a:lstStyle/>
          <a:p>
            <a:fld id="{1ABE740F-67EE-4CA4-AE1E-B4324F3EFBC7}" type="slidenum">
              <a:rPr lang="it-IT" smtClean="0"/>
              <a:t>‹N›</a:t>
            </a:fld>
            <a:endParaRPr lang="it-IT"/>
          </a:p>
        </p:txBody>
      </p:sp>
    </p:spTree>
    <p:extLst>
      <p:ext uri="{BB962C8B-B14F-4D97-AF65-F5344CB8AC3E}">
        <p14:creationId xmlns:p14="http://schemas.microsoft.com/office/powerpoint/2010/main" val="41752782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E27EB52-8615-0D2D-75A7-331E9766A206}"/>
              </a:ext>
            </a:extLst>
          </p:cNvPr>
          <p:cNvSpPr>
            <a:spLocks noGrp="1"/>
          </p:cNvSpPr>
          <p:nvPr>
            <p:ph type="title"/>
          </p:nvPr>
        </p:nvSpPr>
        <p:spPr>
          <a:xfrm>
            <a:off x="838200" y="365125"/>
            <a:ext cx="10515600" cy="1325563"/>
          </a:xfrm>
          <a:prstGeom prst="rect">
            <a:avLst/>
          </a:prstGeom>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C4D2D960-CCFE-7051-A2F0-5068D75A43CF}"/>
              </a:ext>
            </a:extLst>
          </p:cNvPr>
          <p:cNvSpPr>
            <a:spLocks noGrp="1"/>
          </p:cNvSpPr>
          <p:nvPr>
            <p:ph type="dt" sz="half" idx="10"/>
          </p:nvPr>
        </p:nvSpPr>
        <p:spPr>
          <a:xfrm>
            <a:off x="838200" y="6356350"/>
            <a:ext cx="2743200" cy="365125"/>
          </a:xfrm>
          <a:prstGeom prst="rect">
            <a:avLst/>
          </a:prstGeom>
        </p:spPr>
        <p:txBody>
          <a:bodyPr/>
          <a:lstStyle/>
          <a:p>
            <a:fld id="{5F580276-AC89-441F-9F07-0FDB4E430FC7}" type="datetimeFigureOut">
              <a:rPr lang="it-IT" smtClean="0"/>
              <a:t>22/01/2026</a:t>
            </a:fld>
            <a:endParaRPr lang="it-IT"/>
          </a:p>
        </p:txBody>
      </p:sp>
      <p:sp>
        <p:nvSpPr>
          <p:cNvPr id="4" name="Segnaposto piè di pagina 3">
            <a:extLst>
              <a:ext uri="{FF2B5EF4-FFF2-40B4-BE49-F238E27FC236}">
                <a16:creationId xmlns:a16="http://schemas.microsoft.com/office/drawing/2014/main" id="{00529EB5-C6D5-336D-1409-9A632BDE99B6}"/>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5" name="Segnaposto numero diapositiva 4">
            <a:extLst>
              <a:ext uri="{FF2B5EF4-FFF2-40B4-BE49-F238E27FC236}">
                <a16:creationId xmlns:a16="http://schemas.microsoft.com/office/drawing/2014/main" id="{5760C4EE-3C28-E3A9-9596-06CE3F0DACBB}"/>
              </a:ext>
            </a:extLst>
          </p:cNvPr>
          <p:cNvSpPr>
            <a:spLocks noGrp="1"/>
          </p:cNvSpPr>
          <p:nvPr>
            <p:ph type="sldNum" sz="quarter" idx="12"/>
          </p:nvPr>
        </p:nvSpPr>
        <p:spPr>
          <a:xfrm>
            <a:off x="8610600" y="6356350"/>
            <a:ext cx="2743200" cy="365125"/>
          </a:xfrm>
          <a:prstGeom prst="rect">
            <a:avLst/>
          </a:prstGeom>
        </p:spPr>
        <p:txBody>
          <a:bodyPr/>
          <a:lstStyle/>
          <a:p>
            <a:fld id="{1ABE740F-67EE-4CA4-AE1E-B4324F3EFBC7}" type="slidenum">
              <a:rPr lang="it-IT" smtClean="0"/>
              <a:t>‹N›</a:t>
            </a:fld>
            <a:endParaRPr lang="it-IT"/>
          </a:p>
        </p:txBody>
      </p:sp>
    </p:spTree>
    <p:extLst>
      <p:ext uri="{BB962C8B-B14F-4D97-AF65-F5344CB8AC3E}">
        <p14:creationId xmlns:p14="http://schemas.microsoft.com/office/powerpoint/2010/main" val="2294873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80971C08-93DE-854C-785A-CFA5723153F9}"/>
              </a:ext>
            </a:extLst>
          </p:cNvPr>
          <p:cNvSpPr>
            <a:spLocks noGrp="1"/>
          </p:cNvSpPr>
          <p:nvPr>
            <p:ph type="dt" sz="half" idx="10"/>
          </p:nvPr>
        </p:nvSpPr>
        <p:spPr>
          <a:xfrm>
            <a:off x="838200" y="6356350"/>
            <a:ext cx="2743200" cy="365125"/>
          </a:xfrm>
          <a:prstGeom prst="rect">
            <a:avLst/>
          </a:prstGeom>
        </p:spPr>
        <p:txBody>
          <a:bodyPr/>
          <a:lstStyle/>
          <a:p>
            <a:fld id="{5F580276-AC89-441F-9F07-0FDB4E430FC7}" type="datetimeFigureOut">
              <a:rPr lang="it-IT" smtClean="0"/>
              <a:t>22/01/2026</a:t>
            </a:fld>
            <a:endParaRPr lang="it-IT"/>
          </a:p>
        </p:txBody>
      </p:sp>
      <p:sp>
        <p:nvSpPr>
          <p:cNvPr id="3" name="Segnaposto piè di pagina 2">
            <a:extLst>
              <a:ext uri="{FF2B5EF4-FFF2-40B4-BE49-F238E27FC236}">
                <a16:creationId xmlns:a16="http://schemas.microsoft.com/office/drawing/2014/main" id="{436D54B3-A70B-FA86-38A4-8E47D97C22B9}"/>
              </a:ext>
            </a:extLst>
          </p:cNvPr>
          <p:cNvSpPr>
            <a:spLocks noGrp="1"/>
          </p:cNvSpPr>
          <p:nvPr>
            <p:ph type="ftr" sz="quarter" idx="11"/>
          </p:nvPr>
        </p:nvSpPr>
        <p:spPr>
          <a:xfrm>
            <a:off x="4038600" y="6356350"/>
            <a:ext cx="4114800" cy="365125"/>
          </a:xfrm>
          <a:prstGeom prst="rect">
            <a:avLst/>
          </a:prstGeom>
        </p:spPr>
        <p:txBody>
          <a:bodyPr/>
          <a:lstStyle/>
          <a:p>
            <a:endParaRPr lang="it-IT"/>
          </a:p>
        </p:txBody>
      </p:sp>
      <p:sp>
        <p:nvSpPr>
          <p:cNvPr id="4" name="Segnaposto numero diapositiva 3">
            <a:extLst>
              <a:ext uri="{FF2B5EF4-FFF2-40B4-BE49-F238E27FC236}">
                <a16:creationId xmlns:a16="http://schemas.microsoft.com/office/drawing/2014/main" id="{BE6A3A99-A1C3-44EF-061E-A02BF9A84F9C}"/>
              </a:ext>
            </a:extLst>
          </p:cNvPr>
          <p:cNvSpPr>
            <a:spLocks noGrp="1"/>
          </p:cNvSpPr>
          <p:nvPr>
            <p:ph type="sldNum" sz="quarter" idx="12"/>
          </p:nvPr>
        </p:nvSpPr>
        <p:spPr>
          <a:xfrm>
            <a:off x="8610600" y="6356350"/>
            <a:ext cx="2743200" cy="365125"/>
          </a:xfrm>
          <a:prstGeom prst="rect">
            <a:avLst/>
          </a:prstGeom>
        </p:spPr>
        <p:txBody>
          <a:bodyPr/>
          <a:lstStyle/>
          <a:p>
            <a:fld id="{1ABE740F-67EE-4CA4-AE1E-B4324F3EFBC7}" type="slidenum">
              <a:rPr lang="it-IT" smtClean="0"/>
              <a:t>‹N›</a:t>
            </a:fld>
            <a:endParaRPr lang="it-IT"/>
          </a:p>
        </p:txBody>
      </p:sp>
    </p:spTree>
    <p:extLst>
      <p:ext uri="{BB962C8B-B14F-4D97-AF65-F5344CB8AC3E}">
        <p14:creationId xmlns:p14="http://schemas.microsoft.com/office/powerpoint/2010/main" val="1593509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4DCFCED-CA52-4396-23AE-0948DAFDCB5F}"/>
              </a:ext>
            </a:extLst>
          </p:cNvPr>
          <p:cNvSpPr>
            <a:spLocks noGrp="1"/>
          </p:cNvSpPr>
          <p:nvPr>
            <p:ph type="ctrTitle"/>
          </p:nvPr>
        </p:nvSpPr>
        <p:spPr>
          <a:xfrm>
            <a:off x="1524000" y="1122363"/>
            <a:ext cx="9144000" cy="2387600"/>
          </a:xfrm>
        </p:spPr>
        <p:txBody>
          <a:bodyPr anchor="b"/>
          <a:lstStyle>
            <a:lvl1pPr algn="ctr">
              <a:defRPr sz="6000"/>
            </a:lvl1pPr>
          </a:lstStyle>
          <a:p>
            <a:r>
              <a:rPr lang="it-IT" dirty="0"/>
              <a:t>Fare clic per modificare lo stile del titolo dello schema</a:t>
            </a:r>
          </a:p>
        </p:txBody>
      </p:sp>
      <p:sp>
        <p:nvSpPr>
          <p:cNvPr id="3" name="Sottotitolo 2">
            <a:extLst>
              <a:ext uri="{FF2B5EF4-FFF2-40B4-BE49-F238E27FC236}">
                <a16:creationId xmlns:a16="http://schemas.microsoft.com/office/drawing/2014/main" id="{93D92BA4-F384-81A4-6BE6-138532D747A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E9B1D5A9-410F-C5A2-4750-9CCB529BDB68}"/>
              </a:ext>
            </a:extLst>
          </p:cNvPr>
          <p:cNvSpPr>
            <a:spLocks noGrp="1"/>
          </p:cNvSpPr>
          <p:nvPr>
            <p:ph type="dt" sz="half" idx="10"/>
          </p:nvPr>
        </p:nvSpPr>
        <p:spPr>
          <a:xfrm>
            <a:off x="838200" y="6356350"/>
            <a:ext cx="2743200" cy="365125"/>
          </a:xfrm>
          <a:prstGeom prst="rect">
            <a:avLst/>
          </a:prstGeom>
        </p:spPr>
        <p:txBody>
          <a:bodyPr/>
          <a:lstStyle/>
          <a:p>
            <a:fld id="{E4696850-8946-4EB5-A247-AE3C0C47B324}" type="datetimeFigureOut">
              <a:rPr lang="it-IT" smtClean="0"/>
              <a:t>22/01/2026</a:t>
            </a:fld>
            <a:endParaRPr lang="it-IT"/>
          </a:p>
        </p:txBody>
      </p:sp>
      <p:sp>
        <p:nvSpPr>
          <p:cNvPr id="5" name="Segnaposto piè di pagina 4">
            <a:extLst>
              <a:ext uri="{FF2B5EF4-FFF2-40B4-BE49-F238E27FC236}">
                <a16:creationId xmlns:a16="http://schemas.microsoft.com/office/drawing/2014/main" id="{789ED6BF-6D6A-7185-32C1-AE351B7C6EE8}"/>
              </a:ext>
            </a:extLst>
          </p:cNvPr>
          <p:cNvSpPr>
            <a:spLocks noGrp="1"/>
          </p:cNvSpPr>
          <p:nvPr>
            <p:ph type="ftr" sz="quarter" idx="11"/>
          </p:nvPr>
        </p:nvSpPr>
        <p:spPr>
          <a:xfrm>
            <a:off x="3878179" y="9308098"/>
            <a:ext cx="4114800" cy="365125"/>
          </a:xfrm>
          <a:prstGeom prst="rect">
            <a:avLst/>
          </a:prstGeom>
        </p:spPr>
        <p:txBody>
          <a:bodyPr/>
          <a:lstStyle/>
          <a:p>
            <a:endParaRPr lang="it-IT" dirty="0"/>
          </a:p>
        </p:txBody>
      </p:sp>
    </p:spTree>
    <p:extLst>
      <p:ext uri="{BB962C8B-B14F-4D97-AF65-F5344CB8AC3E}">
        <p14:creationId xmlns:p14="http://schemas.microsoft.com/office/powerpoint/2010/main" val="28826363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089E0F4-67A7-83DE-78B4-93B649EDC3D4}"/>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F68FB7C3-951C-47B3-08FB-63C584B06A0F}"/>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E59846A0-181D-F54D-D238-E90D140F5937}"/>
              </a:ext>
            </a:extLst>
          </p:cNvPr>
          <p:cNvSpPr>
            <a:spLocks noGrp="1"/>
          </p:cNvSpPr>
          <p:nvPr>
            <p:ph type="dt" sz="half" idx="10"/>
          </p:nvPr>
        </p:nvSpPr>
        <p:spPr>
          <a:xfrm>
            <a:off x="838200" y="6356350"/>
            <a:ext cx="2743200" cy="365125"/>
          </a:xfrm>
          <a:prstGeom prst="rect">
            <a:avLst/>
          </a:prstGeom>
        </p:spPr>
        <p:txBody>
          <a:bodyPr/>
          <a:lstStyle/>
          <a:p>
            <a:fld id="{E4696850-8946-4EB5-A247-AE3C0C47B324}" type="datetimeFigureOut">
              <a:rPr lang="it-IT" smtClean="0"/>
              <a:t>22/01/2026</a:t>
            </a:fld>
            <a:endParaRPr lang="it-IT"/>
          </a:p>
        </p:txBody>
      </p:sp>
      <p:sp>
        <p:nvSpPr>
          <p:cNvPr id="5" name="Segnaposto piè di pagina 4">
            <a:extLst>
              <a:ext uri="{FF2B5EF4-FFF2-40B4-BE49-F238E27FC236}">
                <a16:creationId xmlns:a16="http://schemas.microsoft.com/office/drawing/2014/main" id="{BBDF71B7-56DB-6EB0-0EFF-A6D16C97524C}"/>
              </a:ext>
            </a:extLst>
          </p:cNvPr>
          <p:cNvSpPr>
            <a:spLocks noGrp="1"/>
          </p:cNvSpPr>
          <p:nvPr>
            <p:ph type="ftr" sz="quarter" idx="11"/>
          </p:nvPr>
        </p:nvSpPr>
        <p:spPr>
          <a:xfrm>
            <a:off x="3878179" y="9308098"/>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7DDAB78A-E554-7EDA-D39A-71271EEDFBFC}"/>
              </a:ext>
            </a:extLst>
          </p:cNvPr>
          <p:cNvSpPr>
            <a:spLocks noGrp="1"/>
          </p:cNvSpPr>
          <p:nvPr>
            <p:ph type="sldNum" sz="quarter" idx="12"/>
          </p:nvPr>
        </p:nvSpPr>
        <p:spPr>
          <a:xfrm>
            <a:off x="8610600" y="6356350"/>
            <a:ext cx="2743200" cy="365125"/>
          </a:xfrm>
          <a:prstGeom prst="rect">
            <a:avLst/>
          </a:prstGeom>
        </p:spPr>
        <p:txBody>
          <a:bodyPr/>
          <a:lstStyle/>
          <a:p>
            <a:fld id="{005E432B-4D32-4661-AB80-EE3D525570A7}" type="slidenum">
              <a:rPr lang="it-IT" smtClean="0"/>
              <a:t>‹N›</a:t>
            </a:fld>
            <a:endParaRPr lang="it-IT"/>
          </a:p>
        </p:txBody>
      </p:sp>
    </p:spTree>
    <p:extLst>
      <p:ext uri="{BB962C8B-B14F-4D97-AF65-F5344CB8AC3E}">
        <p14:creationId xmlns:p14="http://schemas.microsoft.com/office/powerpoint/2010/main" val="1496297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B8F1C32-51AE-718C-98B7-439118F61409}"/>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E978078E-C7DE-6BBB-39D1-D3077B928D4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88C12525-0E87-6C29-2753-59E51FBD68F8}"/>
              </a:ext>
            </a:extLst>
          </p:cNvPr>
          <p:cNvSpPr>
            <a:spLocks noGrp="1"/>
          </p:cNvSpPr>
          <p:nvPr>
            <p:ph type="dt" sz="half" idx="10"/>
          </p:nvPr>
        </p:nvSpPr>
        <p:spPr>
          <a:xfrm>
            <a:off x="838200" y="6356350"/>
            <a:ext cx="2743200" cy="365125"/>
          </a:xfrm>
          <a:prstGeom prst="rect">
            <a:avLst/>
          </a:prstGeom>
        </p:spPr>
        <p:txBody>
          <a:bodyPr/>
          <a:lstStyle/>
          <a:p>
            <a:fld id="{E4696850-8946-4EB5-A247-AE3C0C47B324}" type="datetimeFigureOut">
              <a:rPr lang="it-IT" smtClean="0"/>
              <a:t>22/01/2026</a:t>
            </a:fld>
            <a:endParaRPr lang="it-IT"/>
          </a:p>
        </p:txBody>
      </p:sp>
      <p:sp>
        <p:nvSpPr>
          <p:cNvPr id="5" name="Segnaposto piè di pagina 4">
            <a:extLst>
              <a:ext uri="{FF2B5EF4-FFF2-40B4-BE49-F238E27FC236}">
                <a16:creationId xmlns:a16="http://schemas.microsoft.com/office/drawing/2014/main" id="{61B5739D-A0E3-8AD0-F8B7-89F89E2BAAEA}"/>
              </a:ext>
            </a:extLst>
          </p:cNvPr>
          <p:cNvSpPr>
            <a:spLocks noGrp="1"/>
          </p:cNvSpPr>
          <p:nvPr>
            <p:ph type="ftr" sz="quarter" idx="11"/>
          </p:nvPr>
        </p:nvSpPr>
        <p:spPr>
          <a:xfrm>
            <a:off x="3878179" y="9308098"/>
            <a:ext cx="4114800" cy="365125"/>
          </a:xfrm>
          <a:prstGeom prst="rect">
            <a:avLst/>
          </a:prstGeom>
        </p:spPr>
        <p:txBody>
          <a:bodyPr/>
          <a:lstStyle/>
          <a:p>
            <a:endParaRPr lang="it-IT"/>
          </a:p>
        </p:txBody>
      </p:sp>
      <p:sp>
        <p:nvSpPr>
          <p:cNvPr id="6" name="Segnaposto numero diapositiva 5">
            <a:extLst>
              <a:ext uri="{FF2B5EF4-FFF2-40B4-BE49-F238E27FC236}">
                <a16:creationId xmlns:a16="http://schemas.microsoft.com/office/drawing/2014/main" id="{06A35053-50A1-2C9D-298B-FFB90A05CA96}"/>
              </a:ext>
            </a:extLst>
          </p:cNvPr>
          <p:cNvSpPr>
            <a:spLocks noGrp="1"/>
          </p:cNvSpPr>
          <p:nvPr>
            <p:ph type="sldNum" sz="quarter" idx="12"/>
          </p:nvPr>
        </p:nvSpPr>
        <p:spPr>
          <a:xfrm>
            <a:off x="8610600" y="6356350"/>
            <a:ext cx="2743200" cy="365125"/>
          </a:xfrm>
          <a:prstGeom prst="rect">
            <a:avLst/>
          </a:prstGeom>
        </p:spPr>
        <p:txBody>
          <a:bodyPr/>
          <a:lstStyle/>
          <a:p>
            <a:fld id="{005E432B-4D32-4661-AB80-EE3D525570A7}" type="slidenum">
              <a:rPr lang="it-IT" smtClean="0"/>
              <a:t>‹N›</a:t>
            </a:fld>
            <a:endParaRPr lang="it-IT"/>
          </a:p>
        </p:txBody>
      </p:sp>
    </p:spTree>
    <p:extLst>
      <p:ext uri="{BB962C8B-B14F-4D97-AF65-F5344CB8AC3E}">
        <p14:creationId xmlns:p14="http://schemas.microsoft.com/office/powerpoint/2010/main" val="18897063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FCB303A-3863-C145-9A39-AEC3BB7F1D4A}"/>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5023F3B4-7355-5121-8FA8-87253337F13F}"/>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5A2D3151-4F6F-3D9C-DE18-96A42DE6AF24}"/>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B76273FA-B798-847A-0317-2321F523F14C}"/>
              </a:ext>
            </a:extLst>
          </p:cNvPr>
          <p:cNvSpPr>
            <a:spLocks noGrp="1"/>
          </p:cNvSpPr>
          <p:nvPr>
            <p:ph type="dt" sz="half" idx="10"/>
          </p:nvPr>
        </p:nvSpPr>
        <p:spPr>
          <a:xfrm>
            <a:off x="838200" y="6356350"/>
            <a:ext cx="2743200" cy="365125"/>
          </a:xfrm>
          <a:prstGeom prst="rect">
            <a:avLst/>
          </a:prstGeom>
        </p:spPr>
        <p:txBody>
          <a:bodyPr/>
          <a:lstStyle/>
          <a:p>
            <a:fld id="{E4696850-8946-4EB5-A247-AE3C0C47B324}" type="datetimeFigureOut">
              <a:rPr lang="it-IT" smtClean="0"/>
              <a:t>22/01/2026</a:t>
            </a:fld>
            <a:endParaRPr lang="it-IT"/>
          </a:p>
        </p:txBody>
      </p:sp>
      <p:sp>
        <p:nvSpPr>
          <p:cNvPr id="6" name="Segnaposto piè di pagina 5">
            <a:extLst>
              <a:ext uri="{FF2B5EF4-FFF2-40B4-BE49-F238E27FC236}">
                <a16:creationId xmlns:a16="http://schemas.microsoft.com/office/drawing/2014/main" id="{0A4A0599-D35E-5B2E-660B-50BB1ACC17B8}"/>
              </a:ext>
            </a:extLst>
          </p:cNvPr>
          <p:cNvSpPr>
            <a:spLocks noGrp="1"/>
          </p:cNvSpPr>
          <p:nvPr>
            <p:ph type="ftr" sz="quarter" idx="11"/>
          </p:nvPr>
        </p:nvSpPr>
        <p:spPr>
          <a:xfrm>
            <a:off x="3878179" y="9308098"/>
            <a:ext cx="4114800" cy="365125"/>
          </a:xfrm>
          <a:prstGeom prst="rect">
            <a:avLst/>
          </a:prstGeom>
        </p:spPr>
        <p:txBody>
          <a:bodyPr/>
          <a:lstStyle/>
          <a:p>
            <a:endParaRPr lang="it-IT"/>
          </a:p>
        </p:txBody>
      </p:sp>
      <p:sp>
        <p:nvSpPr>
          <p:cNvPr id="7" name="Segnaposto numero diapositiva 6">
            <a:extLst>
              <a:ext uri="{FF2B5EF4-FFF2-40B4-BE49-F238E27FC236}">
                <a16:creationId xmlns:a16="http://schemas.microsoft.com/office/drawing/2014/main" id="{25497887-1E51-6969-4E99-CF48F2DAC6E2}"/>
              </a:ext>
            </a:extLst>
          </p:cNvPr>
          <p:cNvSpPr>
            <a:spLocks noGrp="1"/>
          </p:cNvSpPr>
          <p:nvPr>
            <p:ph type="sldNum" sz="quarter" idx="12"/>
          </p:nvPr>
        </p:nvSpPr>
        <p:spPr>
          <a:xfrm>
            <a:off x="8610600" y="6356350"/>
            <a:ext cx="2743200" cy="365125"/>
          </a:xfrm>
          <a:prstGeom prst="rect">
            <a:avLst/>
          </a:prstGeom>
        </p:spPr>
        <p:txBody>
          <a:bodyPr/>
          <a:lstStyle/>
          <a:p>
            <a:fld id="{005E432B-4D32-4661-AB80-EE3D525570A7}" type="slidenum">
              <a:rPr lang="it-IT" smtClean="0"/>
              <a:t>‹N›</a:t>
            </a:fld>
            <a:endParaRPr lang="it-IT"/>
          </a:p>
        </p:txBody>
      </p:sp>
    </p:spTree>
    <p:extLst>
      <p:ext uri="{BB962C8B-B14F-4D97-AF65-F5344CB8AC3E}">
        <p14:creationId xmlns:p14="http://schemas.microsoft.com/office/powerpoint/2010/main" val="3524384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3.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13" Type="http://schemas.openxmlformats.org/officeDocument/2006/relationships/image" Target="../media/image1.png"/><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theme" Target="../theme/theme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5" Type="http://schemas.openxmlformats.org/officeDocument/2006/relationships/image" Target="../media/image3.png"/><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 Id="rId1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Imagen 5" descr="Texto&#10;&#10;Descripción generada automáticamente">
            <a:extLst>
              <a:ext uri="{FF2B5EF4-FFF2-40B4-BE49-F238E27FC236}">
                <a16:creationId xmlns:a16="http://schemas.microsoft.com/office/drawing/2014/main" id="{AE7F74BF-F045-8F67-46D8-E01946C87C12}"/>
              </a:ext>
            </a:extLst>
          </p:cNvPr>
          <p:cNvPicPr>
            <a:picLocks noChangeAspect="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599661" y="6368827"/>
            <a:ext cx="1619885" cy="359410"/>
          </a:xfrm>
          <a:prstGeom prst="rect">
            <a:avLst/>
          </a:prstGeom>
          <a:noFill/>
          <a:ln>
            <a:noFill/>
          </a:ln>
        </p:spPr>
      </p:pic>
      <p:graphicFrame>
        <p:nvGraphicFramePr>
          <p:cNvPr id="8" name="Tabella 7">
            <a:extLst>
              <a:ext uri="{FF2B5EF4-FFF2-40B4-BE49-F238E27FC236}">
                <a16:creationId xmlns:a16="http://schemas.microsoft.com/office/drawing/2014/main" id="{055B961C-06C5-4916-E229-78CF41A0D6F7}"/>
              </a:ext>
            </a:extLst>
          </p:cNvPr>
          <p:cNvGraphicFramePr>
            <a:graphicFrameLocks noGrp="1"/>
          </p:cNvGraphicFramePr>
          <p:nvPr userDrawn="1">
            <p:extLst>
              <p:ext uri="{D42A27DB-BD31-4B8C-83A1-F6EECF244321}">
                <p14:modId xmlns:p14="http://schemas.microsoft.com/office/powerpoint/2010/main" val="138711156"/>
              </p:ext>
            </p:extLst>
          </p:nvPr>
        </p:nvGraphicFramePr>
        <p:xfrm>
          <a:off x="2436022" y="6368827"/>
          <a:ext cx="2891589" cy="365760"/>
        </p:xfrm>
        <a:graphic>
          <a:graphicData uri="http://schemas.openxmlformats.org/drawingml/2006/table">
            <a:tbl>
              <a:tblPr firstRow="1" firstCol="1" bandRow="1"/>
              <a:tblGrid>
                <a:gridCol w="2891589">
                  <a:extLst>
                    <a:ext uri="{9D8B030D-6E8A-4147-A177-3AD203B41FA5}">
                      <a16:colId xmlns:a16="http://schemas.microsoft.com/office/drawing/2014/main" val="2037716215"/>
                    </a:ext>
                  </a:extLst>
                </a:gridCol>
              </a:tblGrid>
              <a:tr h="31650">
                <a:tc>
                  <a:txBody>
                    <a:bodyPr/>
                    <a:lstStyle/>
                    <a:p>
                      <a:pPr algn="just">
                        <a:buNone/>
                        <a:tabLst>
                          <a:tab pos="2700020" algn="ctr"/>
                          <a:tab pos="5400040" algn="r"/>
                        </a:tabLst>
                      </a:pPr>
                      <a:r>
                        <a:rPr lang="en-GB" sz="600" kern="100" dirty="0">
                          <a:effectLst/>
                          <a:latin typeface="Aptos" panose="020B0004020202020204" pitchFamily="34" charset="0"/>
                          <a:ea typeface="Yu Gothic" panose="020B0400000000000000" pitchFamily="34" charset="-128"/>
                          <a:cs typeface="Arial" panose="020B0604020202020204" pitchFamily="34" charset="0"/>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a:t>
                      </a:r>
                      <a:endParaRPr lang="it-IT" sz="1000" kern="100" dirty="0">
                        <a:effectLst/>
                        <a:latin typeface="Aptos" panose="020B0004020202020204" pitchFamily="34" charset="0"/>
                        <a:ea typeface="Yu Gothic" panose="020B0400000000000000" pitchFamily="34" charset="-128"/>
                        <a:cs typeface="Arial" panose="020B0604020202020204" pitchFamily="34" charset="0"/>
                      </a:endParaRPr>
                    </a:p>
                  </a:txBody>
                  <a:tcPr marL="56352" marR="56352" marT="0" marB="0" anchor="ctr">
                    <a:lnL>
                      <a:noFill/>
                    </a:lnL>
                    <a:lnR>
                      <a:noFill/>
                    </a:lnR>
                    <a:lnT>
                      <a:noFill/>
                    </a:lnT>
                    <a:lnB>
                      <a:noFill/>
                    </a:lnB>
                    <a:noFill/>
                  </a:tcPr>
                </a:tc>
                <a:extLst>
                  <a:ext uri="{0D108BD9-81ED-4DB2-BD59-A6C34878D82A}">
                    <a16:rowId xmlns:a16="http://schemas.microsoft.com/office/drawing/2014/main" val="166568691"/>
                  </a:ext>
                </a:extLst>
              </a:tr>
            </a:tbl>
          </a:graphicData>
        </a:graphic>
      </p:graphicFrame>
      <p:pic>
        <p:nvPicPr>
          <p:cNvPr id="9" name="object 2">
            <a:extLst>
              <a:ext uri="{FF2B5EF4-FFF2-40B4-BE49-F238E27FC236}">
                <a16:creationId xmlns:a16="http://schemas.microsoft.com/office/drawing/2014/main" id="{515509C6-7599-2C62-0D2D-4B47CAE29616}"/>
              </a:ext>
            </a:extLst>
          </p:cNvPr>
          <p:cNvPicPr/>
          <p:nvPr userDrawn="1"/>
        </p:nvPicPr>
        <p:blipFill>
          <a:blip r:embed="rId8" cstate="print"/>
          <a:stretch>
            <a:fillRect/>
          </a:stretch>
        </p:blipFill>
        <p:spPr>
          <a:xfrm>
            <a:off x="6096000" y="6351682"/>
            <a:ext cx="1076078" cy="359410"/>
          </a:xfrm>
          <a:prstGeom prst="rect">
            <a:avLst/>
          </a:prstGeom>
        </p:spPr>
      </p:pic>
      <p:graphicFrame>
        <p:nvGraphicFramePr>
          <p:cNvPr id="10" name="Tabella 9">
            <a:extLst>
              <a:ext uri="{FF2B5EF4-FFF2-40B4-BE49-F238E27FC236}">
                <a16:creationId xmlns:a16="http://schemas.microsoft.com/office/drawing/2014/main" id="{3CD15DED-F1BF-A2E1-B08A-C98C1131C1A8}"/>
              </a:ext>
            </a:extLst>
          </p:cNvPr>
          <p:cNvGraphicFramePr>
            <a:graphicFrameLocks noGrp="1"/>
          </p:cNvGraphicFramePr>
          <p:nvPr userDrawn="1">
            <p:extLst>
              <p:ext uri="{D42A27DB-BD31-4B8C-83A1-F6EECF244321}">
                <p14:modId xmlns:p14="http://schemas.microsoft.com/office/powerpoint/2010/main" val="1349658599"/>
              </p:ext>
            </p:extLst>
          </p:nvPr>
        </p:nvGraphicFramePr>
        <p:xfrm>
          <a:off x="7308556" y="6317615"/>
          <a:ext cx="4045243" cy="426720"/>
        </p:xfrm>
        <a:graphic>
          <a:graphicData uri="http://schemas.openxmlformats.org/drawingml/2006/table">
            <a:tbl>
              <a:tblPr firstRow="1" firstCol="1" bandRow="1"/>
              <a:tblGrid>
                <a:gridCol w="4045243">
                  <a:extLst>
                    <a:ext uri="{9D8B030D-6E8A-4147-A177-3AD203B41FA5}">
                      <a16:colId xmlns:a16="http://schemas.microsoft.com/office/drawing/2014/main" val="2037716215"/>
                    </a:ext>
                  </a:extLst>
                </a:gridCol>
              </a:tblGrid>
              <a:tr h="0">
                <a:tc>
                  <a:txBody>
                    <a:bodyPr/>
                    <a:lstStyle/>
                    <a:p>
                      <a:pPr marL="12700" algn="just">
                        <a:spcBef>
                          <a:spcPts val="50"/>
                        </a:spcBef>
                      </a:pPr>
                      <a:r>
                        <a:rPr lang="en-US" sz="700" spc="-15" dirty="0"/>
                        <a:t>Legal</a:t>
                      </a:r>
                      <a:r>
                        <a:rPr lang="en-US" sz="700" spc="50" dirty="0"/>
                        <a:t> </a:t>
                      </a:r>
                      <a:r>
                        <a:rPr lang="en-US" sz="700" spc="-25" dirty="0"/>
                        <a:t>description</a:t>
                      </a:r>
                      <a:r>
                        <a:rPr lang="en-US" sz="700" spc="50" dirty="0"/>
                        <a:t> </a:t>
                      </a:r>
                      <a:r>
                        <a:rPr lang="en-US" sz="700" spc="20" dirty="0"/>
                        <a:t>–</a:t>
                      </a:r>
                      <a:r>
                        <a:rPr lang="en-US" sz="700" spc="55" dirty="0"/>
                        <a:t> </a:t>
                      </a:r>
                      <a:r>
                        <a:rPr lang="en-US" sz="700" spc="-15" dirty="0"/>
                        <a:t>Creative</a:t>
                      </a:r>
                      <a:r>
                        <a:rPr lang="en-US" sz="700" spc="50" dirty="0"/>
                        <a:t> </a:t>
                      </a:r>
                      <a:r>
                        <a:rPr lang="en-US" sz="700" spc="-10" dirty="0"/>
                        <a:t>Commons</a:t>
                      </a:r>
                      <a:r>
                        <a:rPr lang="en-US" sz="700" spc="55" dirty="0"/>
                        <a:t> </a:t>
                      </a:r>
                      <a:r>
                        <a:rPr lang="en-US" sz="700" spc="-30" dirty="0"/>
                        <a:t>licensing:</a:t>
                      </a:r>
                      <a:r>
                        <a:rPr lang="en-US" sz="700" spc="50" dirty="0"/>
                        <a:t> </a:t>
                      </a:r>
                      <a:r>
                        <a:rPr lang="en-US" sz="700" spc="-65" dirty="0"/>
                        <a:t>The</a:t>
                      </a:r>
                      <a:r>
                        <a:rPr lang="en-US" sz="700" spc="50" dirty="0"/>
                        <a:t> </a:t>
                      </a:r>
                      <a:r>
                        <a:rPr lang="en-US" sz="700" spc="-35" dirty="0"/>
                        <a:t>materials</a:t>
                      </a:r>
                      <a:r>
                        <a:rPr lang="en-US" sz="700" spc="55" dirty="0"/>
                        <a:t> </a:t>
                      </a:r>
                      <a:r>
                        <a:rPr lang="en-US" sz="700" spc="-25" dirty="0"/>
                        <a:t>published</a:t>
                      </a:r>
                      <a:r>
                        <a:rPr lang="en-US" sz="700" spc="50" dirty="0"/>
                        <a:t> </a:t>
                      </a:r>
                      <a:r>
                        <a:rPr lang="en-US" sz="700" spc="-15" dirty="0"/>
                        <a:t>on</a:t>
                      </a:r>
                      <a:r>
                        <a:rPr lang="en-US" sz="700" spc="55" dirty="0"/>
                        <a:t> </a:t>
                      </a:r>
                      <a:r>
                        <a:rPr lang="en-US" sz="700" spc="-40" dirty="0"/>
                        <a:t>the</a:t>
                      </a:r>
                      <a:r>
                        <a:rPr lang="en-US" sz="700" spc="50" dirty="0"/>
                        <a:t> </a:t>
                      </a:r>
                      <a:r>
                        <a:rPr lang="en-US" sz="700" spc="5" dirty="0"/>
                        <a:t>MIND </a:t>
                      </a:r>
                      <a:r>
                        <a:rPr lang="en-US" sz="700" spc="-35" dirty="0"/>
                        <a:t>project</a:t>
                      </a:r>
                      <a:r>
                        <a:rPr lang="en-US" sz="700" spc="50" dirty="0"/>
                        <a:t> </a:t>
                      </a:r>
                      <a:r>
                        <a:rPr lang="en-US" sz="700" spc="-25" dirty="0"/>
                        <a:t>website</a:t>
                      </a:r>
                      <a:r>
                        <a:rPr lang="en-US" sz="700" spc="50" dirty="0"/>
                        <a:t> </a:t>
                      </a:r>
                      <a:r>
                        <a:rPr lang="en-US" sz="700" spc="-15" dirty="0"/>
                        <a:t>are</a:t>
                      </a:r>
                      <a:r>
                        <a:rPr lang="en-US" sz="700" spc="55" dirty="0"/>
                        <a:t> </a:t>
                      </a:r>
                      <a:r>
                        <a:rPr lang="en-US" sz="700" spc="-20" dirty="0"/>
                        <a:t>classified </a:t>
                      </a:r>
                      <a:r>
                        <a:rPr lang="en-US" sz="700" spc="15" dirty="0"/>
                        <a:t>as Open </a:t>
                      </a:r>
                      <a:r>
                        <a:rPr lang="en-US" sz="700" spc="-15" dirty="0"/>
                        <a:t>Educational</a:t>
                      </a:r>
                      <a:r>
                        <a:rPr lang="en-US" sz="700" spc="-10" dirty="0"/>
                        <a:t> </a:t>
                      </a:r>
                      <a:r>
                        <a:rPr lang="en-US" sz="700" spc="-15" dirty="0"/>
                        <a:t>Resources'</a:t>
                      </a:r>
                      <a:r>
                        <a:rPr lang="en-US" sz="700" spc="-10" dirty="0"/>
                        <a:t> (OER) </a:t>
                      </a:r>
                      <a:r>
                        <a:rPr lang="en-US" sz="700" dirty="0"/>
                        <a:t>and </a:t>
                      </a:r>
                      <a:r>
                        <a:rPr lang="en-US" sz="700" spc="5" dirty="0"/>
                        <a:t>can </a:t>
                      </a:r>
                      <a:r>
                        <a:rPr lang="en-US" sz="700" dirty="0"/>
                        <a:t>be </a:t>
                      </a:r>
                      <a:r>
                        <a:rPr lang="en-US" sz="700" spc="-45" dirty="0"/>
                        <a:t>freely</a:t>
                      </a:r>
                      <a:r>
                        <a:rPr lang="en-US" sz="700" spc="-40" dirty="0"/>
                        <a:t> </a:t>
                      </a:r>
                      <a:r>
                        <a:rPr lang="en-US" sz="700" spc="-45" dirty="0"/>
                        <a:t>(without</a:t>
                      </a:r>
                      <a:r>
                        <a:rPr lang="en-US" sz="700" spc="-40" dirty="0"/>
                        <a:t> </a:t>
                      </a:r>
                      <a:r>
                        <a:rPr lang="en-US" sz="700" spc="-35" dirty="0"/>
                        <a:t>permission</a:t>
                      </a:r>
                      <a:r>
                        <a:rPr lang="en-US" sz="700" spc="-30" dirty="0"/>
                        <a:t> </a:t>
                      </a:r>
                      <a:r>
                        <a:rPr lang="en-US" sz="700" spc="-15" dirty="0"/>
                        <a:t>of</a:t>
                      </a:r>
                      <a:r>
                        <a:rPr lang="en-US" sz="700" spc="-10" dirty="0"/>
                        <a:t> </a:t>
                      </a:r>
                      <a:r>
                        <a:rPr lang="en-US" sz="700" spc="-50" dirty="0"/>
                        <a:t>their</a:t>
                      </a:r>
                      <a:r>
                        <a:rPr lang="en-US" sz="700" spc="-45" dirty="0"/>
                        <a:t> </a:t>
                      </a:r>
                      <a:r>
                        <a:rPr lang="en-US" sz="700" spc="-35" dirty="0"/>
                        <a:t>creators):</a:t>
                      </a:r>
                      <a:r>
                        <a:rPr lang="en-US" sz="700" spc="-30" dirty="0"/>
                        <a:t> </a:t>
                      </a:r>
                      <a:r>
                        <a:rPr lang="en-US" sz="700" spc="-20" dirty="0"/>
                        <a:t>downloaded,</a:t>
                      </a:r>
                      <a:r>
                        <a:rPr lang="en-US" sz="700" spc="-15" dirty="0"/>
                        <a:t> </a:t>
                      </a:r>
                      <a:r>
                        <a:rPr lang="en-US" sz="700" spc="-40" dirty="0"/>
                        <a:t>used, </a:t>
                      </a:r>
                      <a:r>
                        <a:rPr lang="en-US" sz="700" spc="-290" dirty="0"/>
                        <a:t> </a:t>
                      </a:r>
                      <a:r>
                        <a:rPr lang="en-US" sz="700" spc="-40" dirty="0"/>
                        <a:t>reused,</a:t>
                      </a:r>
                      <a:r>
                        <a:rPr lang="en-US" sz="700" spc="-35" dirty="0"/>
                        <a:t> </a:t>
                      </a:r>
                      <a:r>
                        <a:rPr lang="en-US" sz="700" spc="-25" dirty="0"/>
                        <a:t>copied,</a:t>
                      </a:r>
                      <a:r>
                        <a:rPr lang="en-US" sz="700" spc="-30" dirty="0"/>
                        <a:t> </a:t>
                      </a:r>
                      <a:r>
                        <a:rPr lang="en-US" sz="700" spc="-15" dirty="0"/>
                        <a:t>adapted,</a:t>
                      </a:r>
                      <a:r>
                        <a:rPr lang="en-US" sz="700" spc="-35" dirty="0"/>
                        <a:t> </a:t>
                      </a:r>
                      <a:r>
                        <a:rPr lang="en-US" sz="700" dirty="0"/>
                        <a:t>and</a:t>
                      </a:r>
                      <a:r>
                        <a:rPr lang="en-US" sz="700" spc="-30" dirty="0"/>
                        <a:t> </a:t>
                      </a:r>
                      <a:r>
                        <a:rPr lang="en-US" sz="700" spc="-15" dirty="0"/>
                        <a:t>shared</a:t>
                      </a:r>
                      <a:r>
                        <a:rPr lang="en-US" sz="700" spc="-35" dirty="0"/>
                        <a:t> by</a:t>
                      </a:r>
                      <a:r>
                        <a:rPr lang="en-US" sz="700" spc="-30" dirty="0"/>
                        <a:t> </a:t>
                      </a:r>
                      <a:r>
                        <a:rPr lang="en-US" sz="700" spc="-50" dirty="0"/>
                        <a:t>users,</a:t>
                      </a:r>
                      <a:r>
                        <a:rPr lang="en-US" sz="700" spc="-30" dirty="0"/>
                        <a:t> </a:t>
                      </a:r>
                      <a:r>
                        <a:rPr lang="en-US" sz="700" spc="-50" dirty="0"/>
                        <a:t>with</a:t>
                      </a:r>
                      <a:r>
                        <a:rPr lang="en-US" sz="700" spc="-35" dirty="0"/>
                        <a:t> </a:t>
                      </a:r>
                      <a:r>
                        <a:rPr lang="en-US" sz="700" spc="-40" dirty="0"/>
                        <a:t>information</a:t>
                      </a:r>
                      <a:r>
                        <a:rPr lang="en-US" sz="700" spc="-30" dirty="0"/>
                        <a:t> </a:t>
                      </a:r>
                      <a:r>
                        <a:rPr lang="en-US" sz="700" spc="-15" dirty="0"/>
                        <a:t>about</a:t>
                      </a:r>
                      <a:r>
                        <a:rPr lang="en-US" sz="700" spc="-35" dirty="0"/>
                        <a:t> </a:t>
                      </a:r>
                      <a:r>
                        <a:rPr lang="en-US" sz="700" spc="-40" dirty="0"/>
                        <a:t>the</a:t>
                      </a:r>
                      <a:r>
                        <a:rPr lang="en-US" sz="700" spc="-30" dirty="0"/>
                        <a:t> </a:t>
                      </a:r>
                      <a:r>
                        <a:rPr lang="en-US" sz="700" spc="-20" dirty="0"/>
                        <a:t>source</a:t>
                      </a:r>
                      <a:r>
                        <a:rPr lang="en-US" sz="700" spc="-35" dirty="0"/>
                        <a:t> </a:t>
                      </a:r>
                      <a:r>
                        <a:rPr lang="en-US" sz="700" spc="-15" dirty="0"/>
                        <a:t>of</a:t>
                      </a:r>
                      <a:r>
                        <a:rPr lang="en-US" sz="700" spc="-30" dirty="0"/>
                        <a:t> </a:t>
                      </a:r>
                      <a:r>
                        <a:rPr lang="en-US" sz="700" spc="-50" dirty="0"/>
                        <a:t>their</a:t>
                      </a:r>
                      <a:r>
                        <a:rPr lang="en-US" sz="700" spc="-30" dirty="0"/>
                        <a:t> </a:t>
                      </a:r>
                      <a:r>
                        <a:rPr lang="en-US" sz="700" spc="-40" dirty="0"/>
                        <a:t>origin.</a:t>
                      </a:r>
                    </a:p>
                  </a:txBody>
                  <a:tcPr marL="56352" marR="56352" marT="0" marB="0" anchor="ctr">
                    <a:lnL>
                      <a:noFill/>
                    </a:lnL>
                    <a:lnR>
                      <a:noFill/>
                    </a:lnR>
                    <a:lnT>
                      <a:noFill/>
                    </a:lnT>
                    <a:lnB>
                      <a:noFill/>
                    </a:lnB>
                    <a:noFill/>
                  </a:tcPr>
                </a:tc>
                <a:extLst>
                  <a:ext uri="{0D108BD9-81ED-4DB2-BD59-A6C34878D82A}">
                    <a16:rowId xmlns:a16="http://schemas.microsoft.com/office/drawing/2014/main" val="166568691"/>
                  </a:ext>
                </a:extLst>
              </a:tr>
            </a:tbl>
          </a:graphicData>
        </a:graphic>
      </p:graphicFrame>
      <p:pic>
        <p:nvPicPr>
          <p:cNvPr id="11" name="Immagine 10">
            <a:extLst>
              <a:ext uri="{FF2B5EF4-FFF2-40B4-BE49-F238E27FC236}">
                <a16:creationId xmlns:a16="http://schemas.microsoft.com/office/drawing/2014/main" id="{F34D7A25-B0BA-4A6E-9DD9-72394D6D1382}"/>
              </a:ext>
            </a:extLst>
          </p:cNvPr>
          <p:cNvPicPr>
            <a:picLocks noChangeAspect="1"/>
          </p:cNvPicPr>
          <p:nvPr userDrawn="1"/>
        </p:nvPicPr>
        <p:blipFill>
          <a:blip r:embed="rId9">
            <a:extLst>
              <a:ext uri="{28A0092B-C50C-407E-A947-70E740481C1C}">
                <a14:useLocalDpi xmlns:a14="http://schemas.microsoft.com/office/drawing/2010/main" val="0"/>
              </a:ext>
            </a:extLst>
          </a:blip>
          <a:srcRect/>
          <a:stretch>
            <a:fillRect/>
          </a:stretch>
        </p:blipFill>
        <p:spPr bwMode="auto">
          <a:xfrm>
            <a:off x="4418806" y="497095"/>
            <a:ext cx="3354387" cy="2856449"/>
          </a:xfrm>
          <a:prstGeom prst="rect">
            <a:avLst/>
          </a:prstGeom>
          <a:noFill/>
          <a:ln>
            <a:noFill/>
          </a:ln>
        </p:spPr>
      </p:pic>
      <p:sp>
        <p:nvSpPr>
          <p:cNvPr id="13" name="CasellaDiTesto 12">
            <a:extLst>
              <a:ext uri="{FF2B5EF4-FFF2-40B4-BE49-F238E27FC236}">
                <a16:creationId xmlns:a16="http://schemas.microsoft.com/office/drawing/2014/main" id="{A34D094F-B28B-E200-1964-D973DA83D961}"/>
              </a:ext>
            </a:extLst>
          </p:cNvPr>
          <p:cNvSpPr txBox="1"/>
          <p:nvPr userDrawn="1"/>
        </p:nvSpPr>
        <p:spPr>
          <a:xfrm>
            <a:off x="3546061" y="3392026"/>
            <a:ext cx="5659120" cy="369332"/>
          </a:xfrm>
          <a:prstGeom prst="rect">
            <a:avLst/>
          </a:prstGeom>
          <a:noFill/>
        </p:spPr>
        <p:txBody>
          <a:bodyPr wrap="square" rtlCol="0">
            <a:spAutoFit/>
          </a:bodyPr>
          <a:lstStyle/>
          <a:p>
            <a:pPr algn="ctr"/>
            <a:r>
              <a:rPr lang="en-GB" sz="1800" kern="1200" dirty="0">
                <a:solidFill>
                  <a:schemeClr val="tx1"/>
                </a:solidFill>
                <a:effectLst/>
                <a:latin typeface="+mn-lt"/>
                <a:ea typeface="+mn-ea"/>
                <a:cs typeface="+mn-cs"/>
              </a:rPr>
              <a:t>101183228</a:t>
            </a:r>
            <a:endParaRPr lang="it-IT" sz="2400" b="1" dirty="0">
              <a:solidFill>
                <a:srgbClr val="0070C0"/>
              </a:solidFill>
            </a:endParaRPr>
          </a:p>
        </p:txBody>
      </p:sp>
      <p:sp>
        <p:nvSpPr>
          <p:cNvPr id="14" name="CasellaDiTesto 13">
            <a:extLst>
              <a:ext uri="{FF2B5EF4-FFF2-40B4-BE49-F238E27FC236}">
                <a16:creationId xmlns:a16="http://schemas.microsoft.com/office/drawing/2014/main" id="{0EF99784-2EA6-C155-6130-9A78C7C0D213}"/>
              </a:ext>
            </a:extLst>
          </p:cNvPr>
          <p:cNvSpPr txBox="1"/>
          <p:nvPr userDrawn="1"/>
        </p:nvSpPr>
        <p:spPr>
          <a:xfrm>
            <a:off x="2907859" y="4231065"/>
            <a:ext cx="7452359" cy="584775"/>
          </a:xfrm>
          <a:prstGeom prst="rect">
            <a:avLst/>
          </a:prstGeom>
          <a:noFill/>
        </p:spPr>
        <p:txBody>
          <a:bodyPr wrap="square" rtlCol="0">
            <a:spAutoFit/>
          </a:bodyPr>
          <a:lstStyle/>
          <a:p>
            <a:pPr algn="ctr"/>
            <a:r>
              <a:rPr lang="en-GB" sz="3200" b="1" noProof="0" dirty="0">
                <a:solidFill>
                  <a:srgbClr val="0070C0"/>
                </a:solidFill>
              </a:rPr>
              <a:t>WP2 Capacity Building Programme</a:t>
            </a:r>
          </a:p>
        </p:txBody>
      </p:sp>
      <p:sp>
        <p:nvSpPr>
          <p:cNvPr id="15" name="Rectángulo 6">
            <a:extLst>
              <a:ext uri="{FF2B5EF4-FFF2-40B4-BE49-F238E27FC236}">
                <a16:creationId xmlns:a16="http://schemas.microsoft.com/office/drawing/2014/main" id="{ACED91F6-D9B0-D787-8C9A-57C67EEA2E07}"/>
              </a:ext>
            </a:extLst>
          </p:cNvPr>
          <p:cNvSpPr/>
          <p:nvPr userDrawn="1"/>
        </p:nvSpPr>
        <p:spPr>
          <a:xfrm>
            <a:off x="0" y="-1"/>
            <a:ext cx="621724" cy="6840855"/>
          </a:xfrm>
          <a:prstGeom prst="halfFrame">
            <a:avLst>
              <a:gd name="adj1" fmla="val 12266"/>
              <a:gd name="adj2" fmla="val 21566"/>
            </a:avLst>
          </a:prstGeom>
          <a:solidFill>
            <a:srgbClr val="0069B8"/>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it-IT"/>
          </a:p>
        </p:txBody>
      </p:sp>
      <p:sp>
        <p:nvSpPr>
          <p:cNvPr id="16" name="Rectángulo 6">
            <a:extLst>
              <a:ext uri="{FF2B5EF4-FFF2-40B4-BE49-F238E27FC236}">
                <a16:creationId xmlns:a16="http://schemas.microsoft.com/office/drawing/2014/main" id="{C4961DE2-329B-521E-6E9E-0453CCBD498C}"/>
              </a:ext>
            </a:extLst>
          </p:cNvPr>
          <p:cNvSpPr/>
          <p:nvPr userDrawn="1"/>
        </p:nvSpPr>
        <p:spPr>
          <a:xfrm flipH="1">
            <a:off x="11490276" y="-5080"/>
            <a:ext cx="701722" cy="6840855"/>
          </a:xfrm>
          <a:prstGeom prst="halfFrame">
            <a:avLst>
              <a:gd name="adj1" fmla="val 12266"/>
              <a:gd name="adj2" fmla="val 21566"/>
            </a:avLst>
          </a:prstGeom>
          <a:solidFill>
            <a:srgbClr val="0069B8"/>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it-IT"/>
          </a:p>
        </p:txBody>
      </p:sp>
    </p:spTree>
    <p:extLst>
      <p:ext uri="{BB962C8B-B14F-4D97-AF65-F5344CB8AC3E}">
        <p14:creationId xmlns:p14="http://schemas.microsoft.com/office/powerpoint/2010/main" val="14722563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6" r:id="rId4"/>
    <p:sldLayoutId id="2147483667" r:id="rId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4D8D09AD-6940-FD29-A961-4C954F4B5F1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FADC6AA7-32A0-1BD6-6A35-CAB4FC9481F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pic>
        <p:nvPicPr>
          <p:cNvPr id="7" name="Imagen 5" descr="Texto&#10;&#10;Descripción generada automáticamente">
            <a:extLst>
              <a:ext uri="{FF2B5EF4-FFF2-40B4-BE49-F238E27FC236}">
                <a16:creationId xmlns:a16="http://schemas.microsoft.com/office/drawing/2014/main" id="{FC7956C7-6FB3-2896-AC6C-80AFD99E60E4}"/>
              </a:ext>
            </a:extLst>
          </p:cNvPr>
          <p:cNvPicPr>
            <a:picLocks noChangeAspect="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599661" y="6368827"/>
            <a:ext cx="1619885" cy="359410"/>
          </a:xfrm>
          <a:prstGeom prst="rect">
            <a:avLst/>
          </a:prstGeom>
          <a:noFill/>
          <a:ln>
            <a:noFill/>
          </a:ln>
        </p:spPr>
      </p:pic>
      <p:graphicFrame>
        <p:nvGraphicFramePr>
          <p:cNvPr id="8" name="Tabella 7">
            <a:extLst>
              <a:ext uri="{FF2B5EF4-FFF2-40B4-BE49-F238E27FC236}">
                <a16:creationId xmlns:a16="http://schemas.microsoft.com/office/drawing/2014/main" id="{D2751C10-A545-C62A-871E-637BE794631D}"/>
              </a:ext>
            </a:extLst>
          </p:cNvPr>
          <p:cNvGraphicFramePr>
            <a:graphicFrameLocks noGrp="1"/>
          </p:cNvGraphicFramePr>
          <p:nvPr userDrawn="1">
            <p:extLst>
              <p:ext uri="{D42A27DB-BD31-4B8C-83A1-F6EECF244321}">
                <p14:modId xmlns:p14="http://schemas.microsoft.com/office/powerpoint/2010/main" val="4016718223"/>
              </p:ext>
            </p:extLst>
          </p:nvPr>
        </p:nvGraphicFramePr>
        <p:xfrm>
          <a:off x="2436022" y="6368827"/>
          <a:ext cx="2891589" cy="365760"/>
        </p:xfrm>
        <a:graphic>
          <a:graphicData uri="http://schemas.openxmlformats.org/drawingml/2006/table">
            <a:tbl>
              <a:tblPr firstRow="1" firstCol="1" bandRow="1"/>
              <a:tblGrid>
                <a:gridCol w="2891589">
                  <a:extLst>
                    <a:ext uri="{9D8B030D-6E8A-4147-A177-3AD203B41FA5}">
                      <a16:colId xmlns:a16="http://schemas.microsoft.com/office/drawing/2014/main" val="2037716215"/>
                    </a:ext>
                  </a:extLst>
                </a:gridCol>
              </a:tblGrid>
              <a:tr h="31650">
                <a:tc>
                  <a:txBody>
                    <a:bodyPr/>
                    <a:lstStyle/>
                    <a:p>
                      <a:pPr algn="just">
                        <a:buNone/>
                        <a:tabLst>
                          <a:tab pos="2700020" algn="ctr"/>
                          <a:tab pos="5400040" algn="r"/>
                        </a:tabLst>
                      </a:pPr>
                      <a:r>
                        <a:rPr lang="en-GB" sz="600" kern="100" dirty="0">
                          <a:effectLst/>
                          <a:latin typeface="Aptos" panose="020B0004020202020204" pitchFamily="34" charset="0"/>
                          <a:ea typeface="Yu Gothic" panose="020B0400000000000000" pitchFamily="34" charset="-128"/>
                          <a:cs typeface="Arial" panose="020B0604020202020204" pitchFamily="34" charset="0"/>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a:t>
                      </a:r>
                      <a:endParaRPr lang="it-IT" sz="1000" kern="100" dirty="0">
                        <a:effectLst/>
                        <a:latin typeface="Aptos" panose="020B0004020202020204" pitchFamily="34" charset="0"/>
                        <a:ea typeface="Yu Gothic" panose="020B0400000000000000" pitchFamily="34" charset="-128"/>
                        <a:cs typeface="Arial" panose="020B0604020202020204" pitchFamily="34" charset="0"/>
                      </a:endParaRPr>
                    </a:p>
                  </a:txBody>
                  <a:tcPr marL="56352" marR="56352" marT="0" marB="0" anchor="ctr">
                    <a:lnL>
                      <a:noFill/>
                    </a:lnL>
                    <a:lnR>
                      <a:noFill/>
                    </a:lnR>
                    <a:lnT>
                      <a:noFill/>
                    </a:lnT>
                    <a:lnB>
                      <a:noFill/>
                    </a:lnB>
                    <a:noFill/>
                  </a:tcPr>
                </a:tc>
                <a:extLst>
                  <a:ext uri="{0D108BD9-81ED-4DB2-BD59-A6C34878D82A}">
                    <a16:rowId xmlns:a16="http://schemas.microsoft.com/office/drawing/2014/main" val="166568691"/>
                  </a:ext>
                </a:extLst>
              </a:tr>
            </a:tbl>
          </a:graphicData>
        </a:graphic>
      </p:graphicFrame>
      <p:pic>
        <p:nvPicPr>
          <p:cNvPr id="11" name="object 2">
            <a:extLst>
              <a:ext uri="{FF2B5EF4-FFF2-40B4-BE49-F238E27FC236}">
                <a16:creationId xmlns:a16="http://schemas.microsoft.com/office/drawing/2014/main" id="{A02EE29D-66D9-B7F8-0AF3-CAF305238924}"/>
              </a:ext>
            </a:extLst>
          </p:cNvPr>
          <p:cNvPicPr/>
          <p:nvPr userDrawn="1"/>
        </p:nvPicPr>
        <p:blipFill>
          <a:blip r:embed="rId14" cstate="print"/>
          <a:stretch>
            <a:fillRect/>
          </a:stretch>
        </p:blipFill>
        <p:spPr>
          <a:xfrm>
            <a:off x="6096000" y="6351682"/>
            <a:ext cx="1076078" cy="359410"/>
          </a:xfrm>
          <a:prstGeom prst="rect">
            <a:avLst/>
          </a:prstGeom>
        </p:spPr>
      </p:pic>
      <p:graphicFrame>
        <p:nvGraphicFramePr>
          <p:cNvPr id="12" name="Tabella 11">
            <a:extLst>
              <a:ext uri="{FF2B5EF4-FFF2-40B4-BE49-F238E27FC236}">
                <a16:creationId xmlns:a16="http://schemas.microsoft.com/office/drawing/2014/main" id="{063B54C0-D363-E77E-F71C-36E4FBE29475}"/>
              </a:ext>
            </a:extLst>
          </p:cNvPr>
          <p:cNvGraphicFramePr>
            <a:graphicFrameLocks noGrp="1"/>
          </p:cNvGraphicFramePr>
          <p:nvPr userDrawn="1">
            <p:extLst>
              <p:ext uri="{D42A27DB-BD31-4B8C-83A1-F6EECF244321}">
                <p14:modId xmlns:p14="http://schemas.microsoft.com/office/powerpoint/2010/main" val="2400503748"/>
              </p:ext>
            </p:extLst>
          </p:nvPr>
        </p:nvGraphicFramePr>
        <p:xfrm>
          <a:off x="7308556" y="6317615"/>
          <a:ext cx="4045243" cy="426720"/>
        </p:xfrm>
        <a:graphic>
          <a:graphicData uri="http://schemas.openxmlformats.org/drawingml/2006/table">
            <a:tbl>
              <a:tblPr firstRow="1" firstCol="1" bandRow="1"/>
              <a:tblGrid>
                <a:gridCol w="4045243">
                  <a:extLst>
                    <a:ext uri="{9D8B030D-6E8A-4147-A177-3AD203B41FA5}">
                      <a16:colId xmlns:a16="http://schemas.microsoft.com/office/drawing/2014/main" val="2037716215"/>
                    </a:ext>
                  </a:extLst>
                </a:gridCol>
              </a:tblGrid>
              <a:tr h="0">
                <a:tc>
                  <a:txBody>
                    <a:bodyPr/>
                    <a:lstStyle/>
                    <a:p>
                      <a:pPr marL="12700" algn="just">
                        <a:spcBef>
                          <a:spcPts val="50"/>
                        </a:spcBef>
                      </a:pPr>
                      <a:r>
                        <a:rPr lang="en-US" sz="700" spc="-15" dirty="0"/>
                        <a:t>Legal</a:t>
                      </a:r>
                      <a:r>
                        <a:rPr lang="en-US" sz="700" spc="50" dirty="0"/>
                        <a:t> </a:t>
                      </a:r>
                      <a:r>
                        <a:rPr lang="en-US" sz="700" spc="-25" dirty="0"/>
                        <a:t>description</a:t>
                      </a:r>
                      <a:r>
                        <a:rPr lang="en-US" sz="700" spc="50" dirty="0"/>
                        <a:t> </a:t>
                      </a:r>
                      <a:r>
                        <a:rPr lang="en-US" sz="700" spc="20" dirty="0"/>
                        <a:t>–</a:t>
                      </a:r>
                      <a:r>
                        <a:rPr lang="en-US" sz="700" spc="55" dirty="0"/>
                        <a:t> </a:t>
                      </a:r>
                      <a:r>
                        <a:rPr lang="en-US" sz="700" spc="-15" dirty="0"/>
                        <a:t>Creative</a:t>
                      </a:r>
                      <a:r>
                        <a:rPr lang="en-US" sz="700" spc="50" dirty="0"/>
                        <a:t> </a:t>
                      </a:r>
                      <a:r>
                        <a:rPr lang="en-US" sz="700" spc="-10" dirty="0"/>
                        <a:t>Commons</a:t>
                      </a:r>
                      <a:r>
                        <a:rPr lang="en-US" sz="700" spc="55" dirty="0"/>
                        <a:t> </a:t>
                      </a:r>
                      <a:r>
                        <a:rPr lang="en-US" sz="700" spc="-30" dirty="0"/>
                        <a:t>licensing:</a:t>
                      </a:r>
                      <a:r>
                        <a:rPr lang="en-US" sz="700" spc="50" dirty="0"/>
                        <a:t> </a:t>
                      </a:r>
                      <a:r>
                        <a:rPr lang="en-US" sz="700" spc="-65" dirty="0"/>
                        <a:t>The</a:t>
                      </a:r>
                      <a:r>
                        <a:rPr lang="en-US" sz="700" spc="50" dirty="0"/>
                        <a:t> </a:t>
                      </a:r>
                      <a:r>
                        <a:rPr lang="en-US" sz="700" spc="-35" dirty="0"/>
                        <a:t>materials</a:t>
                      </a:r>
                      <a:r>
                        <a:rPr lang="en-US" sz="700" spc="55" dirty="0"/>
                        <a:t> </a:t>
                      </a:r>
                      <a:r>
                        <a:rPr lang="en-US" sz="700" spc="-25" dirty="0"/>
                        <a:t>published</a:t>
                      </a:r>
                      <a:r>
                        <a:rPr lang="en-US" sz="700" spc="50" dirty="0"/>
                        <a:t> </a:t>
                      </a:r>
                      <a:r>
                        <a:rPr lang="en-US" sz="700" spc="-15" dirty="0"/>
                        <a:t>on</a:t>
                      </a:r>
                      <a:r>
                        <a:rPr lang="en-US" sz="700" spc="55" dirty="0"/>
                        <a:t> </a:t>
                      </a:r>
                      <a:r>
                        <a:rPr lang="en-US" sz="700" spc="-40" dirty="0"/>
                        <a:t>the</a:t>
                      </a:r>
                      <a:r>
                        <a:rPr lang="en-US" sz="700" spc="50" dirty="0"/>
                        <a:t> </a:t>
                      </a:r>
                      <a:r>
                        <a:rPr lang="en-US" sz="700" spc="5" dirty="0"/>
                        <a:t>MIND </a:t>
                      </a:r>
                      <a:r>
                        <a:rPr lang="en-US" sz="700" spc="-35" dirty="0"/>
                        <a:t>project</a:t>
                      </a:r>
                      <a:r>
                        <a:rPr lang="en-US" sz="700" spc="50" dirty="0"/>
                        <a:t> </a:t>
                      </a:r>
                      <a:r>
                        <a:rPr lang="en-US" sz="700" spc="-25" dirty="0"/>
                        <a:t>website</a:t>
                      </a:r>
                      <a:r>
                        <a:rPr lang="en-US" sz="700" spc="50" dirty="0"/>
                        <a:t> </a:t>
                      </a:r>
                      <a:r>
                        <a:rPr lang="en-US" sz="700" spc="-15" dirty="0"/>
                        <a:t>are</a:t>
                      </a:r>
                      <a:r>
                        <a:rPr lang="en-US" sz="700" spc="55" dirty="0"/>
                        <a:t> </a:t>
                      </a:r>
                      <a:r>
                        <a:rPr lang="en-US" sz="700" spc="-20" dirty="0"/>
                        <a:t>classified </a:t>
                      </a:r>
                      <a:r>
                        <a:rPr lang="en-US" sz="700" spc="15" dirty="0"/>
                        <a:t>as Open </a:t>
                      </a:r>
                      <a:r>
                        <a:rPr lang="en-US" sz="700" spc="-15" dirty="0"/>
                        <a:t>Educational</a:t>
                      </a:r>
                      <a:r>
                        <a:rPr lang="en-US" sz="700" spc="-10" dirty="0"/>
                        <a:t> </a:t>
                      </a:r>
                      <a:r>
                        <a:rPr lang="en-US" sz="700" spc="-15" dirty="0"/>
                        <a:t>Resources'</a:t>
                      </a:r>
                      <a:r>
                        <a:rPr lang="en-US" sz="700" spc="-10" dirty="0"/>
                        <a:t> (OER) </a:t>
                      </a:r>
                      <a:r>
                        <a:rPr lang="en-US" sz="700" dirty="0"/>
                        <a:t>and </a:t>
                      </a:r>
                      <a:r>
                        <a:rPr lang="en-US" sz="700" spc="5" dirty="0"/>
                        <a:t>can </a:t>
                      </a:r>
                      <a:r>
                        <a:rPr lang="en-US" sz="700" dirty="0"/>
                        <a:t>be </a:t>
                      </a:r>
                      <a:r>
                        <a:rPr lang="en-US" sz="700" spc="-45" dirty="0"/>
                        <a:t>freely</a:t>
                      </a:r>
                      <a:r>
                        <a:rPr lang="en-US" sz="700" spc="-40" dirty="0"/>
                        <a:t> </a:t>
                      </a:r>
                      <a:r>
                        <a:rPr lang="en-US" sz="700" spc="-45" dirty="0"/>
                        <a:t>(without</a:t>
                      </a:r>
                      <a:r>
                        <a:rPr lang="en-US" sz="700" spc="-40" dirty="0"/>
                        <a:t> </a:t>
                      </a:r>
                      <a:r>
                        <a:rPr lang="en-US" sz="700" spc="-35" dirty="0"/>
                        <a:t>permission</a:t>
                      </a:r>
                      <a:r>
                        <a:rPr lang="en-US" sz="700" spc="-30" dirty="0"/>
                        <a:t> </a:t>
                      </a:r>
                      <a:r>
                        <a:rPr lang="en-US" sz="700" spc="-15" dirty="0"/>
                        <a:t>of</a:t>
                      </a:r>
                      <a:r>
                        <a:rPr lang="en-US" sz="700" spc="-10" dirty="0"/>
                        <a:t> </a:t>
                      </a:r>
                      <a:r>
                        <a:rPr lang="en-US" sz="700" spc="-50" dirty="0"/>
                        <a:t>their</a:t>
                      </a:r>
                      <a:r>
                        <a:rPr lang="en-US" sz="700" spc="-45" dirty="0"/>
                        <a:t> </a:t>
                      </a:r>
                      <a:r>
                        <a:rPr lang="en-US" sz="700" spc="-35" dirty="0"/>
                        <a:t>creators):</a:t>
                      </a:r>
                      <a:r>
                        <a:rPr lang="en-US" sz="700" spc="-30" dirty="0"/>
                        <a:t> </a:t>
                      </a:r>
                      <a:r>
                        <a:rPr lang="en-US" sz="700" spc="-20" dirty="0"/>
                        <a:t>downloaded,</a:t>
                      </a:r>
                      <a:r>
                        <a:rPr lang="en-US" sz="700" spc="-15" dirty="0"/>
                        <a:t> </a:t>
                      </a:r>
                      <a:r>
                        <a:rPr lang="en-US" sz="700" spc="-40" dirty="0"/>
                        <a:t>used, </a:t>
                      </a:r>
                      <a:r>
                        <a:rPr lang="en-US" sz="700" spc="-290" dirty="0"/>
                        <a:t> </a:t>
                      </a:r>
                      <a:r>
                        <a:rPr lang="en-US" sz="700" spc="-40" dirty="0"/>
                        <a:t>reused,</a:t>
                      </a:r>
                      <a:r>
                        <a:rPr lang="en-US" sz="700" spc="-35" dirty="0"/>
                        <a:t> </a:t>
                      </a:r>
                      <a:r>
                        <a:rPr lang="en-US" sz="700" spc="-25" dirty="0"/>
                        <a:t>copied,</a:t>
                      </a:r>
                      <a:r>
                        <a:rPr lang="en-US" sz="700" spc="-30" dirty="0"/>
                        <a:t> </a:t>
                      </a:r>
                      <a:r>
                        <a:rPr lang="en-US" sz="700" spc="-15" dirty="0"/>
                        <a:t>adapted,</a:t>
                      </a:r>
                      <a:r>
                        <a:rPr lang="en-US" sz="700" spc="-35" dirty="0"/>
                        <a:t> </a:t>
                      </a:r>
                      <a:r>
                        <a:rPr lang="en-US" sz="700" dirty="0"/>
                        <a:t>and</a:t>
                      </a:r>
                      <a:r>
                        <a:rPr lang="en-US" sz="700" spc="-30" dirty="0"/>
                        <a:t> </a:t>
                      </a:r>
                      <a:r>
                        <a:rPr lang="en-US" sz="700" spc="-15" dirty="0"/>
                        <a:t>shared</a:t>
                      </a:r>
                      <a:r>
                        <a:rPr lang="en-US" sz="700" spc="-35" dirty="0"/>
                        <a:t> by</a:t>
                      </a:r>
                      <a:r>
                        <a:rPr lang="en-US" sz="700" spc="-30" dirty="0"/>
                        <a:t> </a:t>
                      </a:r>
                      <a:r>
                        <a:rPr lang="en-US" sz="700" spc="-50" dirty="0"/>
                        <a:t>users,</a:t>
                      </a:r>
                      <a:r>
                        <a:rPr lang="en-US" sz="700" spc="-30" dirty="0"/>
                        <a:t> </a:t>
                      </a:r>
                      <a:r>
                        <a:rPr lang="en-US" sz="700" spc="-50" dirty="0"/>
                        <a:t>with</a:t>
                      </a:r>
                      <a:r>
                        <a:rPr lang="en-US" sz="700" spc="-35" dirty="0"/>
                        <a:t> </a:t>
                      </a:r>
                      <a:r>
                        <a:rPr lang="en-US" sz="700" spc="-40" dirty="0"/>
                        <a:t>information</a:t>
                      </a:r>
                      <a:r>
                        <a:rPr lang="en-US" sz="700" spc="-30" dirty="0"/>
                        <a:t> </a:t>
                      </a:r>
                      <a:r>
                        <a:rPr lang="en-US" sz="700" spc="-15" dirty="0"/>
                        <a:t>about</a:t>
                      </a:r>
                      <a:r>
                        <a:rPr lang="en-US" sz="700" spc="-35" dirty="0"/>
                        <a:t> </a:t>
                      </a:r>
                      <a:r>
                        <a:rPr lang="en-US" sz="700" spc="-40" dirty="0"/>
                        <a:t>the</a:t>
                      </a:r>
                      <a:r>
                        <a:rPr lang="en-US" sz="700" spc="-30" dirty="0"/>
                        <a:t> </a:t>
                      </a:r>
                      <a:r>
                        <a:rPr lang="en-US" sz="700" spc="-20" dirty="0"/>
                        <a:t>source</a:t>
                      </a:r>
                      <a:r>
                        <a:rPr lang="en-US" sz="700" spc="-35" dirty="0"/>
                        <a:t> </a:t>
                      </a:r>
                      <a:r>
                        <a:rPr lang="en-US" sz="700" spc="-15" dirty="0"/>
                        <a:t>of</a:t>
                      </a:r>
                      <a:r>
                        <a:rPr lang="en-US" sz="700" spc="-30" dirty="0"/>
                        <a:t> </a:t>
                      </a:r>
                      <a:r>
                        <a:rPr lang="en-US" sz="700" spc="-50" dirty="0"/>
                        <a:t>their</a:t>
                      </a:r>
                      <a:r>
                        <a:rPr lang="en-US" sz="700" spc="-30" dirty="0"/>
                        <a:t> </a:t>
                      </a:r>
                      <a:r>
                        <a:rPr lang="en-US" sz="700" spc="-40" dirty="0"/>
                        <a:t>origin.</a:t>
                      </a:r>
                    </a:p>
                  </a:txBody>
                  <a:tcPr marL="56352" marR="56352" marT="0" marB="0" anchor="ctr">
                    <a:lnL>
                      <a:noFill/>
                    </a:lnL>
                    <a:lnR>
                      <a:noFill/>
                    </a:lnR>
                    <a:lnT>
                      <a:noFill/>
                    </a:lnT>
                    <a:lnB>
                      <a:noFill/>
                    </a:lnB>
                    <a:noFill/>
                  </a:tcPr>
                </a:tc>
                <a:extLst>
                  <a:ext uri="{0D108BD9-81ED-4DB2-BD59-A6C34878D82A}">
                    <a16:rowId xmlns:a16="http://schemas.microsoft.com/office/drawing/2014/main" val="166568691"/>
                  </a:ext>
                </a:extLst>
              </a:tr>
            </a:tbl>
          </a:graphicData>
        </a:graphic>
      </p:graphicFrame>
      <p:pic>
        <p:nvPicPr>
          <p:cNvPr id="13" name="Immagine 12">
            <a:extLst>
              <a:ext uri="{FF2B5EF4-FFF2-40B4-BE49-F238E27FC236}">
                <a16:creationId xmlns:a16="http://schemas.microsoft.com/office/drawing/2014/main" id="{6EBE3BDC-C99D-37C1-A873-48D108D2639B}"/>
              </a:ext>
            </a:extLst>
          </p:cNvPr>
          <p:cNvPicPr>
            <a:picLocks noChangeAspect="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10861041" y="164465"/>
            <a:ext cx="1064412" cy="906407"/>
          </a:xfrm>
          <a:prstGeom prst="rect">
            <a:avLst/>
          </a:prstGeom>
          <a:noFill/>
          <a:ln>
            <a:noFill/>
          </a:ln>
        </p:spPr>
      </p:pic>
      <p:sp>
        <p:nvSpPr>
          <p:cNvPr id="14" name="Rectángulo 6">
            <a:extLst>
              <a:ext uri="{FF2B5EF4-FFF2-40B4-BE49-F238E27FC236}">
                <a16:creationId xmlns:a16="http://schemas.microsoft.com/office/drawing/2014/main" id="{6B18EFE4-A1E3-D1A5-52B0-814CE4BDA404}"/>
              </a:ext>
            </a:extLst>
          </p:cNvPr>
          <p:cNvSpPr/>
          <p:nvPr userDrawn="1"/>
        </p:nvSpPr>
        <p:spPr>
          <a:xfrm>
            <a:off x="0" y="-1"/>
            <a:ext cx="621724" cy="6840855"/>
          </a:xfrm>
          <a:prstGeom prst="halfFrame">
            <a:avLst>
              <a:gd name="adj1" fmla="val 12266"/>
              <a:gd name="adj2" fmla="val 21566"/>
            </a:avLst>
          </a:prstGeom>
          <a:solidFill>
            <a:srgbClr val="0069B8"/>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it-IT"/>
          </a:p>
        </p:txBody>
      </p:sp>
      <p:sp>
        <p:nvSpPr>
          <p:cNvPr id="15" name="Rectángulo 6">
            <a:extLst>
              <a:ext uri="{FF2B5EF4-FFF2-40B4-BE49-F238E27FC236}">
                <a16:creationId xmlns:a16="http://schemas.microsoft.com/office/drawing/2014/main" id="{409B118B-CDB2-8F0A-FE67-71CB762349E6}"/>
              </a:ext>
            </a:extLst>
          </p:cNvPr>
          <p:cNvSpPr/>
          <p:nvPr userDrawn="1"/>
        </p:nvSpPr>
        <p:spPr>
          <a:xfrm flipH="1">
            <a:off x="11490276" y="-5080"/>
            <a:ext cx="701722" cy="6840855"/>
          </a:xfrm>
          <a:prstGeom prst="halfFrame">
            <a:avLst>
              <a:gd name="adj1" fmla="val 12266"/>
              <a:gd name="adj2" fmla="val 21566"/>
            </a:avLst>
          </a:prstGeom>
          <a:solidFill>
            <a:srgbClr val="0069B8"/>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it-IT"/>
          </a:p>
        </p:txBody>
      </p:sp>
    </p:spTree>
    <p:extLst>
      <p:ext uri="{BB962C8B-B14F-4D97-AF65-F5344CB8AC3E}">
        <p14:creationId xmlns:p14="http://schemas.microsoft.com/office/powerpoint/2010/main" val="6271709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hyperlink" Target="https://www.entrecompeurope.eu/wp-content/uploads/EntreComp-A-Practical-Guide-English.pdf"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olo 7">
            <a:extLst>
              <a:ext uri="{FF2B5EF4-FFF2-40B4-BE49-F238E27FC236}">
                <a16:creationId xmlns:a16="http://schemas.microsoft.com/office/drawing/2014/main" id="{8D338511-D3D8-C62F-DFC7-02C4B4DA3B09}"/>
              </a:ext>
            </a:extLst>
          </p:cNvPr>
          <p:cNvSpPr>
            <a:spLocks noGrp="1"/>
          </p:cNvSpPr>
          <p:nvPr>
            <p:ph type="title"/>
          </p:nvPr>
        </p:nvSpPr>
        <p:spPr>
          <a:xfrm>
            <a:off x="702733" y="4926965"/>
            <a:ext cx="10668000" cy="549275"/>
          </a:xfrm>
        </p:spPr>
        <p:txBody>
          <a:bodyPr/>
          <a:lstStyle/>
          <a:p>
            <a:pPr algn="ctr"/>
            <a:r>
              <a:rPr lang="it-IT" sz="3200" b="1" dirty="0"/>
              <a:t>D2.5 EU Competence Frameworks Training – </a:t>
            </a:r>
            <a:r>
              <a:rPr lang="it-IT" sz="3200" b="1" dirty="0" err="1"/>
              <a:t>EntreComp</a:t>
            </a:r>
            <a:endParaRPr lang="it-IT" sz="3200" b="1" dirty="0"/>
          </a:p>
        </p:txBody>
      </p:sp>
    </p:spTree>
    <p:extLst>
      <p:ext uri="{BB962C8B-B14F-4D97-AF65-F5344CB8AC3E}">
        <p14:creationId xmlns:p14="http://schemas.microsoft.com/office/powerpoint/2010/main" val="846959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CD1846-BB6B-7823-0044-A2FF487B46D9}"/>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08312B4D-2CBA-6850-E73D-78BBD56D182D}"/>
              </a:ext>
            </a:extLst>
          </p:cNvPr>
          <p:cNvSpPr>
            <a:spLocks noGrp="1"/>
          </p:cNvSpPr>
          <p:nvPr>
            <p:ph type="title"/>
          </p:nvPr>
        </p:nvSpPr>
        <p:spPr/>
        <p:txBody>
          <a:bodyPr>
            <a:normAutofit/>
          </a:bodyPr>
          <a:lstStyle/>
          <a:p>
            <a:r>
              <a:rPr lang="en-US" sz="3600" noProof="0" dirty="0">
                <a:solidFill>
                  <a:srgbClr val="0069B8"/>
                </a:solidFill>
              </a:rPr>
              <a:t>Examples from the classroom</a:t>
            </a:r>
            <a:endParaRPr lang="en-GB" sz="3600" noProof="0" dirty="0">
              <a:solidFill>
                <a:srgbClr val="0069B8"/>
              </a:solidFill>
            </a:endParaRPr>
          </a:p>
        </p:txBody>
      </p:sp>
      <p:sp>
        <p:nvSpPr>
          <p:cNvPr id="3" name="Segnaposto contenuto 2">
            <a:extLst>
              <a:ext uri="{FF2B5EF4-FFF2-40B4-BE49-F238E27FC236}">
                <a16:creationId xmlns:a16="http://schemas.microsoft.com/office/drawing/2014/main" id="{5C1E9261-FFD8-68E1-AEFE-D0F209B6F003}"/>
              </a:ext>
            </a:extLst>
          </p:cNvPr>
          <p:cNvSpPr>
            <a:spLocks noGrp="1"/>
          </p:cNvSpPr>
          <p:nvPr>
            <p:ph idx="1"/>
          </p:nvPr>
        </p:nvSpPr>
        <p:spPr>
          <a:xfrm>
            <a:off x="838199" y="1633121"/>
            <a:ext cx="10738899" cy="522669"/>
          </a:xfrm>
        </p:spPr>
        <p:txBody>
          <a:bodyPr>
            <a:normAutofit/>
          </a:bodyPr>
          <a:lstStyle/>
          <a:p>
            <a:pPr marL="0" indent="0">
              <a:buNone/>
            </a:pPr>
            <a:r>
              <a:rPr lang="en-US" sz="2000" noProof="0" dirty="0" err="1"/>
              <a:t>EntreComp</a:t>
            </a:r>
            <a:r>
              <a:rPr lang="en-US" sz="2000" noProof="0" dirty="0"/>
              <a:t> fits easily into everyday teaching. Examples:</a:t>
            </a:r>
            <a:endParaRPr lang="en-GB" sz="2000" noProof="0" dirty="0"/>
          </a:p>
        </p:txBody>
      </p:sp>
      <p:sp>
        <p:nvSpPr>
          <p:cNvPr id="4" name="Rettangolo con angoli arrotondati 3">
            <a:extLst>
              <a:ext uri="{FF2B5EF4-FFF2-40B4-BE49-F238E27FC236}">
                <a16:creationId xmlns:a16="http://schemas.microsoft.com/office/drawing/2014/main" id="{959AEB9D-586D-16D4-4C55-3D9A567927BC}"/>
              </a:ext>
            </a:extLst>
          </p:cNvPr>
          <p:cNvSpPr/>
          <p:nvPr/>
        </p:nvSpPr>
        <p:spPr>
          <a:xfrm>
            <a:off x="838198" y="2467557"/>
            <a:ext cx="10578883" cy="641403"/>
          </a:xfrm>
          <a:prstGeom prst="roundRect">
            <a:avLst/>
          </a:prstGeom>
          <a:noFill/>
          <a:ln>
            <a:solidFill>
              <a:schemeClr val="tx2">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A group project = </a:t>
            </a:r>
            <a:r>
              <a:rPr lang="en-US" sz="2000" i="1" dirty="0">
                <a:solidFill>
                  <a:schemeClr val="tx1"/>
                </a:solidFill>
              </a:rPr>
              <a:t>working with others</a:t>
            </a:r>
            <a:endParaRPr lang="en-GB" sz="2000" i="1" dirty="0">
              <a:solidFill>
                <a:schemeClr val="tx1"/>
              </a:solidFill>
            </a:endParaRPr>
          </a:p>
        </p:txBody>
      </p:sp>
      <p:sp>
        <p:nvSpPr>
          <p:cNvPr id="11" name="CasellaDiTesto 10">
            <a:extLst>
              <a:ext uri="{FF2B5EF4-FFF2-40B4-BE49-F238E27FC236}">
                <a16:creationId xmlns:a16="http://schemas.microsoft.com/office/drawing/2014/main" id="{AB158A27-BC5D-5DD5-71D2-C1D2F44386AD}"/>
              </a:ext>
            </a:extLst>
          </p:cNvPr>
          <p:cNvSpPr txBox="1"/>
          <p:nvPr/>
        </p:nvSpPr>
        <p:spPr>
          <a:xfrm>
            <a:off x="838198" y="5290608"/>
            <a:ext cx="8003652" cy="400110"/>
          </a:xfrm>
          <a:prstGeom prst="rect">
            <a:avLst/>
          </a:prstGeom>
          <a:noFill/>
        </p:spPr>
        <p:txBody>
          <a:bodyPr wrap="square">
            <a:spAutoFit/>
          </a:bodyPr>
          <a:lstStyle/>
          <a:p>
            <a:r>
              <a:rPr lang="en-US" sz="2000" dirty="0"/>
              <a:t>Small steps like these bring entrepreneurial learning to life.</a:t>
            </a:r>
            <a:endParaRPr lang="en-GB" sz="2000" dirty="0"/>
          </a:p>
        </p:txBody>
      </p:sp>
      <p:sp>
        <p:nvSpPr>
          <p:cNvPr id="6" name="Rettangolo con angoli arrotondati 5">
            <a:extLst>
              <a:ext uri="{FF2B5EF4-FFF2-40B4-BE49-F238E27FC236}">
                <a16:creationId xmlns:a16="http://schemas.microsoft.com/office/drawing/2014/main" id="{F54DE3DB-A14A-2989-5664-B01B81C190C5}"/>
              </a:ext>
            </a:extLst>
          </p:cNvPr>
          <p:cNvSpPr/>
          <p:nvPr/>
        </p:nvSpPr>
        <p:spPr>
          <a:xfrm>
            <a:off x="838198" y="3301993"/>
            <a:ext cx="10578883" cy="641403"/>
          </a:xfrm>
          <a:prstGeom prst="roundRect">
            <a:avLst/>
          </a:prstGeom>
          <a:noFill/>
          <a:ln>
            <a:solidFill>
              <a:schemeClr val="tx2">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A student proposing a new activity = </a:t>
            </a:r>
            <a:r>
              <a:rPr lang="en-US" sz="2000" i="1" dirty="0">
                <a:solidFill>
                  <a:schemeClr val="tx1"/>
                </a:solidFill>
              </a:rPr>
              <a:t>taking the initiative</a:t>
            </a:r>
            <a:endParaRPr lang="en-GB" sz="2000" i="1" dirty="0">
              <a:solidFill>
                <a:schemeClr val="tx1"/>
              </a:solidFill>
            </a:endParaRPr>
          </a:p>
        </p:txBody>
      </p:sp>
      <p:sp>
        <p:nvSpPr>
          <p:cNvPr id="9" name="Rettangolo con angoli arrotondati 8">
            <a:extLst>
              <a:ext uri="{FF2B5EF4-FFF2-40B4-BE49-F238E27FC236}">
                <a16:creationId xmlns:a16="http://schemas.microsoft.com/office/drawing/2014/main" id="{0C34B3B8-75CF-1AD2-702E-D2ECBACDCC6B}"/>
              </a:ext>
            </a:extLst>
          </p:cNvPr>
          <p:cNvSpPr/>
          <p:nvPr/>
        </p:nvSpPr>
        <p:spPr>
          <a:xfrm>
            <a:off x="838198" y="4136429"/>
            <a:ext cx="10578883" cy="641403"/>
          </a:xfrm>
          <a:prstGeom prst="roundRect">
            <a:avLst/>
          </a:prstGeom>
          <a:noFill/>
          <a:ln>
            <a:solidFill>
              <a:schemeClr val="tx2">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A teacher who asks students to reflect on what went well and what did not</a:t>
            </a:r>
          </a:p>
          <a:p>
            <a:pPr algn="ctr"/>
            <a:r>
              <a:rPr lang="en-US" sz="2000" dirty="0">
                <a:solidFill>
                  <a:schemeClr val="tx1"/>
                </a:solidFill>
              </a:rPr>
              <a:t>= </a:t>
            </a:r>
            <a:r>
              <a:rPr lang="en-US" sz="2000" i="1" dirty="0">
                <a:solidFill>
                  <a:schemeClr val="tx1"/>
                </a:solidFill>
              </a:rPr>
              <a:t>learning through experience</a:t>
            </a:r>
            <a:endParaRPr lang="en-GB" sz="2000" i="1" dirty="0">
              <a:solidFill>
                <a:schemeClr val="tx1"/>
              </a:solidFill>
            </a:endParaRPr>
          </a:p>
        </p:txBody>
      </p:sp>
    </p:spTree>
    <p:extLst>
      <p:ext uri="{BB962C8B-B14F-4D97-AF65-F5344CB8AC3E}">
        <p14:creationId xmlns:p14="http://schemas.microsoft.com/office/powerpoint/2010/main" val="36095718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B0F68A-86C4-F3E7-9D5F-E0E27CD57040}"/>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AF1213D9-A5BE-9CDA-86A2-B150E01286D6}"/>
              </a:ext>
            </a:extLst>
          </p:cNvPr>
          <p:cNvSpPr>
            <a:spLocks noGrp="1"/>
          </p:cNvSpPr>
          <p:nvPr>
            <p:ph type="title"/>
          </p:nvPr>
        </p:nvSpPr>
        <p:spPr/>
        <p:txBody>
          <a:bodyPr>
            <a:normAutofit/>
          </a:bodyPr>
          <a:lstStyle/>
          <a:p>
            <a:r>
              <a:rPr lang="en-US" sz="3600" noProof="0" dirty="0">
                <a:solidFill>
                  <a:srgbClr val="0069B8"/>
                </a:solidFill>
              </a:rPr>
              <a:t>Benefits for VET trainers</a:t>
            </a:r>
            <a:endParaRPr lang="en-GB" sz="3600" noProof="0" dirty="0">
              <a:solidFill>
                <a:srgbClr val="0069B8"/>
              </a:solidFill>
            </a:endParaRPr>
          </a:p>
        </p:txBody>
      </p:sp>
      <p:sp>
        <p:nvSpPr>
          <p:cNvPr id="3" name="Segnaposto contenuto 2">
            <a:extLst>
              <a:ext uri="{FF2B5EF4-FFF2-40B4-BE49-F238E27FC236}">
                <a16:creationId xmlns:a16="http://schemas.microsoft.com/office/drawing/2014/main" id="{A4611E07-84B0-2A46-2352-7FD503021E81}"/>
              </a:ext>
            </a:extLst>
          </p:cNvPr>
          <p:cNvSpPr>
            <a:spLocks noGrp="1"/>
          </p:cNvSpPr>
          <p:nvPr>
            <p:ph idx="1"/>
          </p:nvPr>
        </p:nvSpPr>
        <p:spPr>
          <a:xfrm>
            <a:off x="838199" y="1633121"/>
            <a:ext cx="10738899" cy="522669"/>
          </a:xfrm>
        </p:spPr>
        <p:txBody>
          <a:bodyPr>
            <a:normAutofit/>
          </a:bodyPr>
          <a:lstStyle/>
          <a:p>
            <a:pPr marL="0" indent="0">
              <a:buNone/>
            </a:pPr>
            <a:r>
              <a:rPr lang="en-US" sz="2000" noProof="0" dirty="0"/>
              <a:t>Using </a:t>
            </a:r>
            <a:r>
              <a:rPr lang="en-US" sz="2000" noProof="0" dirty="0" err="1"/>
              <a:t>EntreComp</a:t>
            </a:r>
            <a:r>
              <a:rPr lang="en-US" sz="2000" noProof="0" dirty="0"/>
              <a:t> helps teachers to:</a:t>
            </a:r>
            <a:endParaRPr lang="en-GB" sz="2000" noProof="0" dirty="0"/>
          </a:p>
        </p:txBody>
      </p:sp>
      <p:sp>
        <p:nvSpPr>
          <p:cNvPr id="5" name="Rettangolo con angoli arrotondati 4">
            <a:extLst>
              <a:ext uri="{FF2B5EF4-FFF2-40B4-BE49-F238E27FC236}">
                <a16:creationId xmlns:a16="http://schemas.microsoft.com/office/drawing/2014/main" id="{660A2ECD-4EAF-9D77-B95A-924F40054400}"/>
              </a:ext>
            </a:extLst>
          </p:cNvPr>
          <p:cNvSpPr/>
          <p:nvPr/>
        </p:nvSpPr>
        <p:spPr>
          <a:xfrm>
            <a:off x="838198" y="2467556"/>
            <a:ext cx="2413885" cy="2168053"/>
          </a:xfrm>
          <a:prstGeom prst="roundRect">
            <a:avLst/>
          </a:prstGeom>
          <a:noFill/>
          <a:ln>
            <a:solidFill>
              <a:schemeClr val="tx2">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Motivate students and make learning more dynamic</a:t>
            </a:r>
            <a:endParaRPr lang="en-GB" sz="2000" dirty="0">
              <a:solidFill>
                <a:schemeClr val="tx1"/>
              </a:solidFill>
            </a:endParaRPr>
          </a:p>
        </p:txBody>
      </p:sp>
      <p:sp>
        <p:nvSpPr>
          <p:cNvPr id="7" name="Rettangolo con angoli arrotondati 6">
            <a:extLst>
              <a:ext uri="{FF2B5EF4-FFF2-40B4-BE49-F238E27FC236}">
                <a16:creationId xmlns:a16="http://schemas.microsoft.com/office/drawing/2014/main" id="{AC981030-099D-3042-2DB2-E67E380FFE4E}"/>
              </a:ext>
            </a:extLst>
          </p:cNvPr>
          <p:cNvSpPr/>
          <p:nvPr/>
        </p:nvSpPr>
        <p:spPr>
          <a:xfrm>
            <a:off x="3535015" y="2467557"/>
            <a:ext cx="2413885" cy="2168052"/>
          </a:xfrm>
          <a:prstGeom prst="roundRect">
            <a:avLst/>
          </a:prstGeom>
          <a:noFill/>
          <a:ln>
            <a:solidFill>
              <a:schemeClr val="tx2">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Support transversal skills such as teamwork, communication, and creativity</a:t>
            </a:r>
            <a:endParaRPr lang="en-GB" sz="2000" dirty="0">
              <a:solidFill>
                <a:schemeClr val="tx1"/>
              </a:solidFill>
            </a:endParaRPr>
          </a:p>
        </p:txBody>
      </p:sp>
      <p:sp>
        <p:nvSpPr>
          <p:cNvPr id="8" name="Rettangolo con angoli arrotondati 7">
            <a:extLst>
              <a:ext uri="{FF2B5EF4-FFF2-40B4-BE49-F238E27FC236}">
                <a16:creationId xmlns:a16="http://schemas.microsoft.com/office/drawing/2014/main" id="{98DDB94A-3587-0D38-CA09-ACEC268FE96E}"/>
              </a:ext>
            </a:extLst>
          </p:cNvPr>
          <p:cNvSpPr/>
          <p:nvPr/>
        </p:nvSpPr>
        <p:spPr>
          <a:xfrm>
            <a:off x="6231832" y="2467557"/>
            <a:ext cx="2413885" cy="2168052"/>
          </a:xfrm>
          <a:prstGeom prst="roundRect">
            <a:avLst/>
          </a:prstGeom>
          <a:noFill/>
          <a:ln>
            <a:solidFill>
              <a:schemeClr val="tx2">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Connect lessons with community or workplace needs</a:t>
            </a:r>
            <a:endParaRPr lang="en-GB" sz="2000" dirty="0">
              <a:solidFill>
                <a:schemeClr val="tx1"/>
              </a:solidFill>
            </a:endParaRPr>
          </a:p>
        </p:txBody>
      </p:sp>
      <p:sp>
        <p:nvSpPr>
          <p:cNvPr id="10" name="Rettangolo con angoli arrotondati 9">
            <a:extLst>
              <a:ext uri="{FF2B5EF4-FFF2-40B4-BE49-F238E27FC236}">
                <a16:creationId xmlns:a16="http://schemas.microsoft.com/office/drawing/2014/main" id="{B5414320-E2C4-BDF1-482C-61AE2E8978CF}"/>
              </a:ext>
            </a:extLst>
          </p:cNvPr>
          <p:cNvSpPr/>
          <p:nvPr/>
        </p:nvSpPr>
        <p:spPr>
          <a:xfrm>
            <a:off x="8928649" y="2467556"/>
            <a:ext cx="2413885" cy="2168051"/>
          </a:xfrm>
          <a:prstGeom prst="roundRect">
            <a:avLst/>
          </a:prstGeom>
          <a:noFill/>
          <a:ln>
            <a:solidFill>
              <a:schemeClr val="tx2">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Build bridges between technical skills and personal development</a:t>
            </a:r>
            <a:endParaRPr lang="en-GB" sz="2000" dirty="0">
              <a:solidFill>
                <a:schemeClr val="tx1"/>
              </a:solidFill>
            </a:endParaRPr>
          </a:p>
        </p:txBody>
      </p:sp>
    </p:spTree>
    <p:extLst>
      <p:ext uri="{BB962C8B-B14F-4D97-AF65-F5344CB8AC3E}">
        <p14:creationId xmlns:p14="http://schemas.microsoft.com/office/powerpoint/2010/main" val="1990997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9736D8-B23B-087C-D812-A71C0DDF66FC}"/>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05954C36-C431-BB6F-B7BC-57669810916B}"/>
              </a:ext>
            </a:extLst>
          </p:cNvPr>
          <p:cNvSpPr>
            <a:spLocks noGrp="1"/>
          </p:cNvSpPr>
          <p:nvPr>
            <p:ph type="title"/>
          </p:nvPr>
        </p:nvSpPr>
        <p:spPr/>
        <p:txBody>
          <a:bodyPr>
            <a:normAutofit/>
          </a:bodyPr>
          <a:lstStyle/>
          <a:p>
            <a:r>
              <a:rPr lang="en-US" sz="3600" noProof="0" dirty="0">
                <a:solidFill>
                  <a:srgbClr val="0069B8"/>
                </a:solidFill>
              </a:rPr>
              <a:t>Benefits for learners</a:t>
            </a:r>
            <a:endParaRPr lang="en-GB" sz="3600" noProof="0" dirty="0">
              <a:solidFill>
                <a:srgbClr val="0069B8"/>
              </a:solidFill>
            </a:endParaRPr>
          </a:p>
        </p:txBody>
      </p:sp>
      <p:sp>
        <p:nvSpPr>
          <p:cNvPr id="3" name="Segnaposto contenuto 2">
            <a:extLst>
              <a:ext uri="{FF2B5EF4-FFF2-40B4-BE49-F238E27FC236}">
                <a16:creationId xmlns:a16="http://schemas.microsoft.com/office/drawing/2014/main" id="{1BF4C1CF-B0B5-6BC8-8E5B-F6B6999FA178}"/>
              </a:ext>
            </a:extLst>
          </p:cNvPr>
          <p:cNvSpPr>
            <a:spLocks noGrp="1"/>
          </p:cNvSpPr>
          <p:nvPr>
            <p:ph idx="1"/>
          </p:nvPr>
        </p:nvSpPr>
        <p:spPr>
          <a:xfrm>
            <a:off x="838199" y="1633121"/>
            <a:ext cx="10738899" cy="522669"/>
          </a:xfrm>
        </p:spPr>
        <p:txBody>
          <a:bodyPr>
            <a:normAutofit/>
          </a:bodyPr>
          <a:lstStyle/>
          <a:p>
            <a:pPr marL="0" indent="0">
              <a:buNone/>
            </a:pPr>
            <a:r>
              <a:rPr lang="en-US" sz="2000" noProof="0" dirty="0"/>
              <a:t>Learners who use </a:t>
            </a:r>
            <a:r>
              <a:rPr lang="en-US" sz="2000" noProof="0" dirty="0" err="1"/>
              <a:t>EntreComp</a:t>
            </a:r>
            <a:r>
              <a:rPr lang="en-US" sz="2000" noProof="0" dirty="0"/>
              <a:t>:</a:t>
            </a:r>
            <a:endParaRPr lang="en-GB" sz="2000" noProof="0" dirty="0"/>
          </a:p>
        </p:txBody>
      </p:sp>
      <p:sp>
        <p:nvSpPr>
          <p:cNvPr id="5" name="Rettangolo con angoli arrotondati 4">
            <a:extLst>
              <a:ext uri="{FF2B5EF4-FFF2-40B4-BE49-F238E27FC236}">
                <a16:creationId xmlns:a16="http://schemas.microsoft.com/office/drawing/2014/main" id="{AEB280FA-A413-7F64-A42D-497EAF707723}"/>
              </a:ext>
            </a:extLst>
          </p:cNvPr>
          <p:cNvSpPr/>
          <p:nvPr/>
        </p:nvSpPr>
        <p:spPr>
          <a:xfrm>
            <a:off x="838198" y="2467556"/>
            <a:ext cx="2413885" cy="2168053"/>
          </a:xfrm>
          <a:prstGeom prst="roundRect">
            <a:avLst/>
          </a:prstGeom>
          <a:noFill/>
          <a:ln>
            <a:solidFill>
              <a:schemeClr val="tx2">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Feel more confident to express their ideas</a:t>
            </a:r>
            <a:endParaRPr lang="en-GB" sz="2000" dirty="0">
              <a:solidFill>
                <a:schemeClr val="tx1"/>
              </a:solidFill>
            </a:endParaRPr>
          </a:p>
        </p:txBody>
      </p:sp>
      <p:sp>
        <p:nvSpPr>
          <p:cNvPr id="7" name="Rettangolo con angoli arrotondati 6">
            <a:extLst>
              <a:ext uri="{FF2B5EF4-FFF2-40B4-BE49-F238E27FC236}">
                <a16:creationId xmlns:a16="http://schemas.microsoft.com/office/drawing/2014/main" id="{F01815C8-AEB1-028A-355E-4509BA3CAAE5}"/>
              </a:ext>
            </a:extLst>
          </p:cNvPr>
          <p:cNvSpPr/>
          <p:nvPr/>
        </p:nvSpPr>
        <p:spPr>
          <a:xfrm>
            <a:off x="3535015" y="2467557"/>
            <a:ext cx="2413885" cy="2168052"/>
          </a:xfrm>
          <a:prstGeom prst="roundRect">
            <a:avLst/>
          </a:prstGeom>
          <a:noFill/>
          <a:ln>
            <a:solidFill>
              <a:schemeClr val="tx2">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Learn to plan and </a:t>
            </a:r>
            <a:r>
              <a:rPr lang="en-US" sz="2000" dirty="0" err="1">
                <a:solidFill>
                  <a:schemeClr val="tx1"/>
                </a:solidFill>
              </a:rPr>
              <a:t>organise</a:t>
            </a:r>
            <a:r>
              <a:rPr lang="en-US" sz="2000" dirty="0">
                <a:solidFill>
                  <a:schemeClr val="tx1"/>
                </a:solidFill>
              </a:rPr>
              <a:t> their work</a:t>
            </a:r>
            <a:endParaRPr lang="en-GB" sz="2000" dirty="0">
              <a:solidFill>
                <a:schemeClr val="tx1"/>
              </a:solidFill>
            </a:endParaRPr>
          </a:p>
        </p:txBody>
      </p:sp>
      <p:sp>
        <p:nvSpPr>
          <p:cNvPr id="8" name="Rettangolo con angoli arrotondati 7">
            <a:extLst>
              <a:ext uri="{FF2B5EF4-FFF2-40B4-BE49-F238E27FC236}">
                <a16:creationId xmlns:a16="http://schemas.microsoft.com/office/drawing/2014/main" id="{79F058B9-C57D-D971-6EC3-C08CF49474DB}"/>
              </a:ext>
            </a:extLst>
          </p:cNvPr>
          <p:cNvSpPr/>
          <p:nvPr/>
        </p:nvSpPr>
        <p:spPr>
          <a:xfrm>
            <a:off x="6231832" y="2467557"/>
            <a:ext cx="2413885" cy="2168052"/>
          </a:xfrm>
          <a:prstGeom prst="roundRect">
            <a:avLst/>
          </a:prstGeom>
          <a:noFill/>
          <a:ln>
            <a:solidFill>
              <a:schemeClr val="tx2">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Develop resilience when facing difficulties</a:t>
            </a:r>
            <a:endParaRPr lang="en-GB" sz="2000" dirty="0">
              <a:solidFill>
                <a:schemeClr val="tx1"/>
              </a:solidFill>
            </a:endParaRPr>
          </a:p>
        </p:txBody>
      </p:sp>
      <p:sp>
        <p:nvSpPr>
          <p:cNvPr id="10" name="Rettangolo con angoli arrotondati 9">
            <a:extLst>
              <a:ext uri="{FF2B5EF4-FFF2-40B4-BE49-F238E27FC236}">
                <a16:creationId xmlns:a16="http://schemas.microsoft.com/office/drawing/2014/main" id="{79BB4112-358E-7EBD-E721-287D20A61DBF}"/>
              </a:ext>
            </a:extLst>
          </p:cNvPr>
          <p:cNvSpPr/>
          <p:nvPr/>
        </p:nvSpPr>
        <p:spPr>
          <a:xfrm>
            <a:off x="8928649" y="2467556"/>
            <a:ext cx="2413885" cy="2168051"/>
          </a:xfrm>
          <a:prstGeom prst="roundRect">
            <a:avLst/>
          </a:prstGeom>
          <a:noFill/>
          <a:ln>
            <a:solidFill>
              <a:schemeClr val="tx2">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Understand how their learning creates value for others</a:t>
            </a:r>
            <a:endParaRPr lang="en-GB" sz="2000" dirty="0">
              <a:solidFill>
                <a:schemeClr val="tx1"/>
              </a:solidFill>
            </a:endParaRPr>
          </a:p>
        </p:txBody>
      </p:sp>
      <p:sp>
        <p:nvSpPr>
          <p:cNvPr id="4" name="CasellaDiTesto 3">
            <a:extLst>
              <a:ext uri="{FF2B5EF4-FFF2-40B4-BE49-F238E27FC236}">
                <a16:creationId xmlns:a16="http://schemas.microsoft.com/office/drawing/2014/main" id="{677A184B-DDF3-C3D4-1DC5-F7DF9E321130}"/>
              </a:ext>
            </a:extLst>
          </p:cNvPr>
          <p:cNvSpPr txBox="1"/>
          <p:nvPr/>
        </p:nvSpPr>
        <p:spPr>
          <a:xfrm>
            <a:off x="838198" y="5131582"/>
            <a:ext cx="8003652" cy="400110"/>
          </a:xfrm>
          <a:prstGeom prst="rect">
            <a:avLst/>
          </a:prstGeom>
          <a:noFill/>
        </p:spPr>
        <p:txBody>
          <a:bodyPr wrap="square">
            <a:spAutoFit/>
          </a:bodyPr>
          <a:lstStyle/>
          <a:p>
            <a:r>
              <a:rPr lang="en-US" sz="2000" b="1" dirty="0"/>
              <a:t>Learners</a:t>
            </a:r>
            <a:r>
              <a:rPr lang="en-US" sz="2000" dirty="0"/>
              <a:t> </a:t>
            </a:r>
            <a:r>
              <a:rPr lang="en-US" sz="2000" dirty="0">
                <a:sym typeface="Wingdings" panose="05000000000000000000" pitchFamily="2" charset="2"/>
              </a:rPr>
              <a:t> change-makers</a:t>
            </a:r>
            <a:endParaRPr lang="en-GB" sz="2000" dirty="0"/>
          </a:p>
        </p:txBody>
      </p:sp>
    </p:spTree>
    <p:extLst>
      <p:ext uri="{BB962C8B-B14F-4D97-AF65-F5344CB8AC3E}">
        <p14:creationId xmlns:p14="http://schemas.microsoft.com/office/powerpoint/2010/main" val="35576636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1AC69A-360F-6031-CC02-26853EBD25A8}"/>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2FFAA2CC-8932-10CA-2AF7-FAB72C7AE67B}"/>
              </a:ext>
            </a:extLst>
          </p:cNvPr>
          <p:cNvSpPr>
            <a:spLocks noGrp="1"/>
          </p:cNvSpPr>
          <p:nvPr>
            <p:ph type="title"/>
          </p:nvPr>
        </p:nvSpPr>
        <p:spPr/>
        <p:txBody>
          <a:bodyPr>
            <a:normAutofit/>
          </a:bodyPr>
          <a:lstStyle/>
          <a:p>
            <a:r>
              <a:rPr lang="en-US" sz="3600" noProof="0" dirty="0">
                <a:solidFill>
                  <a:srgbClr val="0069B8"/>
                </a:solidFill>
              </a:rPr>
              <a:t>How to start with </a:t>
            </a:r>
            <a:r>
              <a:rPr lang="en-US" sz="3600" noProof="0" dirty="0" err="1">
                <a:solidFill>
                  <a:srgbClr val="0069B8"/>
                </a:solidFill>
              </a:rPr>
              <a:t>EntreComp</a:t>
            </a:r>
            <a:r>
              <a:rPr lang="en-US" sz="3600" noProof="0" dirty="0">
                <a:solidFill>
                  <a:srgbClr val="0069B8"/>
                </a:solidFill>
              </a:rPr>
              <a:t> in your school</a:t>
            </a:r>
            <a:endParaRPr lang="en-GB" sz="3600" noProof="0" dirty="0">
              <a:solidFill>
                <a:srgbClr val="0069B8"/>
              </a:solidFill>
            </a:endParaRPr>
          </a:p>
        </p:txBody>
      </p:sp>
      <p:sp>
        <p:nvSpPr>
          <p:cNvPr id="3" name="Segnaposto contenuto 2">
            <a:extLst>
              <a:ext uri="{FF2B5EF4-FFF2-40B4-BE49-F238E27FC236}">
                <a16:creationId xmlns:a16="http://schemas.microsoft.com/office/drawing/2014/main" id="{E3554636-B3F0-631F-4FFD-A4E5490C3C10}"/>
              </a:ext>
            </a:extLst>
          </p:cNvPr>
          <p:cNvSpPr>
            <a:spLocks noGrp="1"/>
          </p:cNvSpPr>
          <p:nvPr>
            <p:ph idx="1"/>
          </p:nvPr>
        </p:nvSpPr>
        <p:spPr>
          <a:xfrm>
            <a:off x="838199" y="1633121"/>
            <a:ext cx="10738899" cy="1030566"/>
          </a:xfrm>
        </p:spPr>
        <p:txBody>
          <a:bodyPr>
            <a:normAutofit/>
          </a:bodyPr>
          <a:lstStyle/>
          <a:p>
            <a:pPr marL="0" indent="0">
              <a:buNone/>
            </a:pPr>
            <a:r>
              <a:rPr lang="en-US" sz="2000" noProof="0" dirty="0" err="1"/>
              <a:t>EntreComp</a:t>
            </a:r>
            <a:r>
              <a:rPr lang="en-US" sz="2000" noProof="0" dirty="0"/>
              <a:t> is flexible and easy to adapt. You do not need to redesign your curriculum, you might start from what you already have in place. Here are four simple steps you can use to introduce entrepreneurial learning in your VET institution:</a:t>
            </a:r>
            <a:endParaRPr lang="en-GB" sz="2000" noProof="0" dirty="0"/>
          </a:p>
        </p:txBody>
      </p:sp>
      <p:sp>
        <p:nvSpPr>
          <p:cNvPr id="5" name="Rettangolo con angoli arrotondati 4">
            <a:extLst>
              <a:ext uri="{FF2B5EF4-FFF2-40B4-BE49-F238E27FC236}">
                <a16:creationId xmlns:a16="http://schemas.microsoft.com/office/drawing/2014/main" id="{7D8833BC-7FFA-AFFA-2B12-F28A3DCEF7C6}"/>
              </a:ext>
            </a:extLst>
          </p:cNvPr>
          <p:cNvSpPr/>
          <p:nvPr/>
        </p:nvSpPr>
        <p:spPr>
          <a:xfrm>
            <a:off x="838198" y="2663687"/>
            <a:ext cx="2413885" cy="3450866"/>
          </a:xfrm>
          <a:prstGeom prst="roundRect">
            <a:avLst/>
          </a:prstGeom>
          <a:noFill/>
          <a:ln>
            <a:solidFill>
              <a:schemeClr val="tx2">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Identify what is already there</a:t>
            </a:r>
          </a:p>
          <a:p>
            <a:pPr algn="ctr"/>
            <a:endParaRPr lang="en-US" sz="1600" dirty="0">
              <a:solidFill>
                <a:schemeClr val="tx1"/>
              </a:solidFill>
            </a:endParaRPr>
          </a:p>
          <a:p>
            <a:pPr algn="ctr"/>
            <a:r>
              <a:rPr lang="en-US" sz="1600" dirty="0">
                <a:solidFill>
                  <a:schemeClr val="tx1"/>
                </a:solidFill>
              </a:rPr>
              <a:t>Review your classes and activities. Many of them already include </a:t>
            </a:r>
            <a:r>
              <a:rPr lang="en-US" sz="1600" dirty="0" err="1">
                <a:solidFill>
                  <a:schemeClr val="tx1"/>
                </a:solidFill>
              </a:rPr>
              <a:t>EntreComp</a:t>
            </a:r>
            <a:r>
              <a:rPr lang="en-US" sz="1600" dirty="0">
                <a:solidFill>
                  <a:schemeClr val="tx1"/>
                </a:solidFill>
              </a:rPr>
              <a:t> competences (teamwork, creativity, problem-solving, communication)</a:t>
            </a:r>
            <a:endParaRPr lang="en-GB" sz="1600" dirty="0">
              <a:solidFill>
                <a:schemeClr val="tx1"/>
              </a:solidFill>
            </a:endParaRPr>
          </a:p>
        </p:txBody>
      </p:sp>
      <p:sp>
        <p:nvSpPr>
          <p:cNvPr id="7" name="Rettangolo con angoli arrotondati 6">
            <a:extLst>
              <a:ext uri="{FF2B5EF4-FFF2-40B4-BE49-F238E27FC236}">
                <a16:creationId xmlns:a16="http://schemas.microsoft.com/office/drawing/2014/main" id="{32510ED0-2BC6-01E9-EE44-F83921689BE6}"/>
              </a:ext>
            </a:extLst>
          </p:cNvPr>
          <p:cNvSpPr/>
          <p:nvPr/>
        </p:nvSpPr>
        <p:spPr>
          <a:xfrm>
            <a:off x="3535015" y="2663687"/>
            <a:ext cx="2413885" cy="3450866"/>
          </a:xfrm>
          <a:prstGeom prst="roundRect">
            <a:avLst/>
          </a:prstGeom>
          <a:noFill/>
          <a:ln>
            <a:solidFill>
              <a:schemeClr val="tx2">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Select one focus competence</a:t>
            </a:r>
          </a:p>
          <a:p>
            <a:pPr algn="ctr"/>
            <a:endParaRPr lang="en-US" sz="1600" b="1" dirty="0">
              <a:solidFill>
                <a:schemeClr val="tx1"/>
              </a:solidFill>
            </a:endParaRPr>
          </a:p>
          <a:p>
            <a:pPr algn="ctr"/>
            <a:r>
              <a:rPr lang="en-US" sz="1600" dirty="0">
                <a:solidFill>
                  <a:schemeClr val="tx1"/>
                </a:solidFill>
              </a:rPr>
              <a:t>Choose one competence to strengthen (e.g. taking the initiative or learning through experience).</a:t>
            </a:r>
          </a:p>
          <a:p>
            <a:pPr algn="ctr"/>
            <a:r>
              <a:rPr lang="en-US" sz="1600" dirty="0">
                <a:solidFill>
                  <a:schemeClr val="tx1"/>
                </a:solidFill>
              </a:rPr>
              <a:t>You can consult all 15 competences, with definitions and progression levels</a:t>
            </a:r>
            <a:endParaRPr lang="en-GB" sz="1600" dirty="0">
              <a:solidFill>
                <a:schemeClr val="tx1"/>
              </a:solidFill>
            </a:endParaRPr>
          </a:p>
        </p:txBody>
      </p:sp>
      <p:sp>
        <p:nvSpPr>
          <p:cNvPr id="8" name="Rettangolo con angoli arrotondati 7">
            <a:extLst>
              <a:ext uri="{FF2B5EF4-FFF2-40B4-BE49-F238E27FC236}">
                <a16:creationId xmlns:a16="http://schemas.microsoft.com/office/drawing/2014/main" id="{BFC9EBE1-D7F2-2D84-2098-9F28E99A8513}"/>
              </a:ext>
            </a:extLst>
          </p:cNvPr>
          <p:cNvSpPr/>
          <p:nvPr/>
        </p:nvSpPr>
        <p:spPr>
          <a:xfrm>
            <a:off x="6231832" y="2663687"/>
            <a:ext cx="2413885" cy="3450866"/>
          </a:xfrm>
          <a:prstGeom prst="roundRect">
            <a:avLst/>
          </a:prstGeom>
          <a:noFill/>
          <a:ln>
            <a:solidFill>
              <a:schemeClr val="tx2">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Design one small activity</a:t>
            </a:r>
          </a:p>
          <a:p>
            <a:pPr algn="ctr"/>
            <a:endParaRPr lang="en-US" sz="1600" dirty="0">
              <a:solidFill>
                <a:schemeClr val="tx1"/>
              </a:solidFill>
            </a:endParaRPr>
          </a:p>
          <a:p>
            <a:pPr algn="ctr"/>
            <a:r>
              <a:rPr lang="en-US" sz="1600" dirty="0">
                <a:solidFill>
                  <a:schemeClr val="tx1"/>
                </a:solidFill>
              </a:rPr>
              <a:t>It can be part of an existing lesson. Examples: group challenges, idea generation tasks or mini-projects that connect technical learning with real needs</a:t>
            </a:r>
            <a:endParaRPr lang="en-GB" sz="1600" dirty="0">
              <a:solidFill>
                <a:schemeClr val="tx1"/>
              </a:solidFill>
            </a:endParaRPr>
          </a:p>
        </p:txBody>
      </p:sp>
      <p:sp>
        <p:nvSpPr>
          <p:cNvPr id="10" name="Rettangolo con angoli arrotondati 9">
            <a:extLst>
              <a:ext uri="{FF2B5EF4-FFF2-40B4-BE49-F238E27FC236}">
                <a16:creationId xmlns:a16="http://schemas.microsoft.com/office/drawing/2014/main" id="{50E398A7-EA2A-9623-36E4-80D802018FC7}"/>
              </a:ext>
            </a:extLst>
          </p:cNvPr>
          <p:cNvSpPr/>
          <p:nvPr/>
        </p:nvSpPr>
        <p:spPr>
          <a:xfrm>
            <a:off x="8928649" y="2663685"/>
            <a:ext cx="2413885" cy="3450866"/>
          </a:xfrm>
          <a:prstGeom prst="roundRect">
            <a:avLst/>
          </a:prstGeom>
          <a:noFill/>
          <a:ln>
            <a:solidFill>
              <a:schemeClr val="tx2">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Reflect and share</a:t>
            </a:r>
          </a:p>
          <a:p>
            <a:pPr algn="ctr"/>
            <a:endParaRPr lang="en-US" sz="1600" dirty="0">
              <a:solidFill>
                <a:schemeClr val="tx1"/>
              </a:solidFill>
            </a:endParaRPr>
          </a:p>
          <a:p>
            <a:pPr algn="ctr"/>
            <a:r>
              <a:rPr lang="en-US" sz="1600" dirty="0">
                <a:solidFill>
                  <a:schemeClr val="tx1"/>
                </a:solidFill>
              </a:rPr>
              <a:t>End the lesson with one reflection question such as “What did I learn by doing?” or “What would I do differently next time?”</a:t>
            </a:r>
          </a:p>
          <a:p>
            <a:pPr algn="ctr"/>
            <a:r>
              <a:rPr lang="en-US" sz="1600" dirty="0">
                <a:solidFill>
                  <a:schemeClr val="tx1"/>
                </a:solidFill>
              </a:rPr>
              <a:t>It helps learners understand how competences grow through experience</a:t>
            </a:r>
            <a:endParaRPr lang="en-GB" sz="1600" dirty="0">
              <a:solidFill>
                <a:schemeClr val="tx1"/>
              </a:solidFill>
            </a:endParaRPr>
          </a:p>
        </p:txBody>
      </p:sp>
    </p:spTree>
    <p:extLst>
      <p:ext uri="{BB962C8B-B14F-4D97-AF65-F5344CB8AC3E}">
        <p14:creationId xmlns:p14="http://schemas.microsoft.com/office/powerpoint/2010/main" val="8054316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9F18D5-2194-DA1B-9145-E5D71A575C69}"/>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91F719C6-A03F-8AE8-AB84-C2A42AED3610}"/>
              </a:ext>
            </a:extLst>
          </p:cNvPr>
          <p:cNvSpPr>
            <a:spLocks noGrp="1"/>
          </p:cNvSpPr>
          <p:nvPr>
            <p:ph type="title"/>
          </p:nvPr>
        </p:nvSpPr>
        <p:spPr/>
        <p:txBody>
          <a:bodyPr>
            <a:normAutofit/>
          </a:bodyPr>
          <a:lstStyle/>
          <a:p>
            <a:r>
              <a:rPr lang="en-US" sz="3600" noProof="0" dirty="0">
                <a:solidFill>
                  <a:srgbClr val="0069B8"/>
                </a:solidFill>
              </a:rPr>
              <a:t>EntreComp in key VET sectors </a:t>
            </a:r>
            <a:endParaRPr lang="en-GB" sz="3600" noProof="0" dirty="0">
              <a:solidFill>
                <a:srgbClr val="0069B8"/>
              </a:solidFill>
            </a:endParaRPr>
          </a:p>
        </p:txBody>
      </p:sp>
      <p:sp>
        <p:nvSpPr>
          <p:cNvPr id="3" name="Segnaposto contenuto 2">
            <a:extLst>
              <a:ext uri="{FF2B5EF4-FFF2-40B4-BE49-F238E27FC236}">
                <a16:creationId xmlns:a16="http://schemas.microsoft.com/office/drawing/2014/main" id="{40555DC1-2C8D-A318-9F90-2EEFC52977DD}"/>
              </a:ext>
            </a:extLst>
          </p:cNvPr>
          <p:cNvSpPr>
            <a:spLocks noGrp="1"/>
          </p:cNvSpPr>
          <p:nvPr>
            <p:ph idx="1"/>
          </p:nvPr>
        </p:nvSpPr>
        <p:spPr>
          <a:xfrm>
            <a:off x="838198" y="1350333"/>
            <a:ext cx="10738899" cy="406905"/>
          </a:xfrm>
        </p:spPr>
        <p:txBody>
          <a:bodyPr>
            <a:normAutofit/>
          </a:bodyPr>
          <a:lstStyle/>
          <a:p>
            <a:pPr marL="0" indent="0">
              <a:buNone/>
            </a:pPr>
            <a:r>
              <a:rPr lang="en-US" sz="2000" noProof="0" dirty="0"/>
              <a:t>Below there are three sector-based examples that VET trainers can use immediately in class.</a:t>
            </a:r>
            <a:endParaRPr lang="en-GB" sz="2000" noProof="0" dirty="0"/>
          </a:p>
        </p:txBody>
      </p:sp>
      <p:sp>
        <p:nvSpPr>
          <p:cNvPr id="5" name="Rettangolo con angoli arrotondati 4">
            <a:extLst>
              <a:ext uri="{FF2B5EF4-FFF2-40B4-BE49-F238E27FC236}">
                <a16:creationId xmlns:a16="http://schemas.microsoft.com/office/drawing/2014/main" id="{AF064DEA-3394-093A-5129-12295E58CBF4}"/>
              </a:ext>
            </a:extLst>
          </p:cNvPr>
          <p:cNvSpPr/>
          <p:nvPr/>
        </p:nvSpPr>
        <p:spPr>
          <a:xfrm>
            <a:off x="838198" y="1717481"/>
            <a:ext cx="3442583" cy="3800723"/>
          </a:xfrm>
          <a:prstGeom prst="roundRect">
            <a:avLst/>
          </a:prstGeom>
          <a:noFill/>
          <a:ln>
            <a:solidFill>
              <a:schemeClr val="tx2">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Construction / Technical Trades </a:t>
            </a:r>
            <a:r>
              <a:rPr lang="en-US" sz="1400" dirty="0">
                <a:solidFill>
                  <a:schemeClr val="tx1"/>
                </a:solidFill>
              </a:rPr>
              <a:t>Scenario: “Your workshop must improve safety and reduce time lost due to </a:t>
            </a:r>
            <a:r>
              <a:rPr lang="en-US" sz="1400" dirty="0" err="1">
                <a:solidFill>
                  <a:schemeClr val="tx1"/>
                </a:solidFill>
              </a:rPr>
              <a:t>disorganised</a:t>
            </a:r>
            <a:r>
              <a:rPr lang="en-US" sz="1400" dirty="0">
                <a:solidFill>
                  <a:schemeClr val="tx1"/>
                </a:solidFill>
              </a:rPr>
              <a:t> tools and materials.” </a:t>
            </a:r>
          </a:p>
          <a:p>
            <a:pPr algn="ctr"/>
            <a:r>
              <a:rPr lang="en-US" sz="1400" dirty="0" err="1">
                <a:solidFill>
                  <a:schemeClr val="tx1"/>
                </a:solidFill>
              </a:rPr>
              <a:t>EntreComp</a:t>
            </a:r>
            <a:r>
              <a:rPr lang="en-US" sz="1400" dirty="0">
                <a:solidFill>
                  <a:schemeClr val="tx1"/>
                </a:solidFill>
              </a:rPr>
              <a:t> competences most visible: taking the initiative (start improvements without waiting); planning &amp; management (steps, roles, timeline); </a:t>
            </a:r>
            <a:r>
              <a:rPr lang="en-US" sz="1400" dirty="0" err="1">
                <a:solidFill>
                  <a:schemeClr val="tx1"/>
                </a:solidFill>
              </a:rPr>
              <a:t>mobilising</a:t>
            </a:r>
            <a:r>
              <a:rPr lang="en-US" sz="1400" dirty="0">
                <a:solidFill>
                  <a:schemeClr val="tx1"/>
                </a:solidFill>
              </a:rPr>
              <a:t> resources (use existing space/tools more efficiently); ethical &amp; sustainable thinking (safety, responsibility).</a:t>
            </a:r>
          </a:p>
          <a:p>
            <a:pPr algn="ctr"/>
            <a:r>
              <a:rPr lang="en-US" sz="1400" b="1" dirty="0">
                <a:solidFill>
                  <a:schemeClr val="tx1"/>
                </a:solidFill>
              </a:rPr>
              <a:t>Quick exercise: </a:t>
            </a:r>
            <a:r>
              <a:rPr lang="en-US" sz="1400" dirty="0">
                <a:solidFill>
                  <a:schemeClr val="tx1"/>
                </a:solidFill>
              </a:rPr>
              <a:t>create a 3-step action plan + 2 indicators (e.g., time saved, incidents avoided).</a:t>
            </a:r>
            <a:endParaRPr lang="en-GB" sz="1400" dirty="0">
              <a:solidFill>
                <a:schemeClr val="tx1"/>
              </a:solidFill>
            </a:endParaRPr>
          </a:p>
        </p:txBody>
      </p:sp>
      <p:sp>
        <p:nvSpPr>
          <p:cNvPr id="4" name="Rettangolo con angoli arrotondati 3">
            <a:extLst>
              <a:ext uri="{FF2B5EF4-FFF2-40B4-BE49-F238E27FC236}">
                <a16:creationId xmlns:a16="http://schemas.microsoft.com/office/drawing/2014/main" id="{7209FC62-153C-0AEC-8DED-0407894E92EC}"/>
              </a:ext>
            </a:extLst>
          </p:cNvPr>
          <p:cNvSpPr/>
          <p:nvPr/>
        </p:nvSpPr>
        <p:spPr>
          <a:xfrm>
            <a:off x="4419350" y="1717480"/>
            <a:ext cx="3442583" cy="3800722"/>
          </a:xfrm>
          <a:prstGeom prst="roundRect">
            <a:avLst/>
          </a:prstGeom>
          <a:noFill/>
          <a:ln>
            <a:solidFill>
              <a:schemeClr val="tx2">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ICT / Digital Services </a:t>
            </a:r>
          </a:p>
          <a:p>
            <a:pPr algn="ctr"/>
            <a:r>
              <a:rPr lang="en-US" sz="1400" dirty="0">
                <a:solidFill>
                  <a:schemeClr val="tx1"/>
                </a:solidFill>
              </a:rPr>
              <a:t>Scenario: “Design a simple digital solution to improve a school process (room booking, issue reporting, internal communication).”</a:t>
            </a:r>
          </a:p>
          <a:p>
            <a:pPr algn="ctr"/>
            <a:r>
              <a:rPr lang="en-US" sz="1400" dirty="0" err="1">
                <a:solidFill>
                  <a:schemeClr val="tx1"/>
                </a:solidFill>
              </a:rPr>
              <a:t>EntreComp</a:t>
            </a:r>
            <a:r>
              <a:rPr lang="en-US" sz="1400" dirty="0">
                <a:solidFill>
                  <a:schemeClr val="tx1"/>
                </a:solidFill>
              </a:rPr>
              <a:t> competences most visible: spotting opportunities (identify the real need); vision (what “better” looks like for users); coping with uncertainty &amp; risk (requirements change; privacy constraints); </a:t>
            </a:r>
            <a:r>
              <a:rPr lang="en-US" sz="1400" dirty="0" err="1">
                <a:solidFill>
                  <a:schemeClr val="tx1"/>
                </a:solidFill>
              </a:rPr>
              <a:t>mobilising</a:t>
            </a:r>
            <a:r>
              <a:rPr lang="en-US" sz="1400" dirty="0">
                <a:solidFill>
                  <a:schemeClr val="tx1"/>
                </a:solidFill>
              </a:rPr>
              <a:t> others (collect feedback).</a:t>
            </a:r>
          </a:p>
          <a:p>
            <a:pPr algn="ctr"/>
            <a:r>
              <a:rPr lang="en-US" sz="1400" b="1" dirty="0">
                <a:solidFill>
                  <a:schemeClr val="tx1"/>
                </a:solidFill>
              </a:rPr>
              <a:t>Quick exercise: </a:t>
            </a:r>
            <a:r>
              <a:rPr lang="en-US" sz="1400" dirty="0">
                <a:solidFill>
                  <a:schemeClr val="tx1"/>
                </a:solidFill>
              </a:rPr>
              <a:t>build a mini </a:t>
            </a:r>
            <a:r>
              <a:rPr lang="en-US" sz="1400" dirty="0" err="1">
                <a:solidFill>
                  <a:schemeClr val="tx1"/>
                </a:solidFill>
              </a:rPr>
              <a:t>canva</a:t>
            </a:r>
            <a:r>
              <a:rPr lang="en-US" sz="1400" dirty="0">
                <a:solidFill>
                  <a:schemeClr val="tx1"/>
                </a:solidFill>
              </a:rPr>
              <a:t>: users </a:t>
            </a:r>
            <a:r>
              <a:rPr lang="en-US" sz="1400" dirty="0">
                <a:solidFill>
                  <a:schemeClr val="tx1"/>
                </a:solidFill>
                <a:sym typeface="Wingdings" panose="05000000000000000000" pitchFamily="2" charset="2"/>
              </a:rPr>
              <a:t></a:t>
            </a:r>
            <a:r>
              <a:rPr lang="en-US" sz="1400" dirty="0">
                <a:solidFill>
                  <a:schemeClr val="tx1"/>
                </a:solidFill>
              </a:rPr>
              <a:t> problem </a:t>
            </a:r>
            <a:r>
              <a:rPr lang="en-US" sz="1400" dirty="0">
                <a:solidFill>
                  <a:schemeClr val="tx1"/>
                </a:solidFill>
                <a:sym typeface="Wingdings" panose="05000000000000000000" pitchFamily="2" charset="2"/>
              </a:rPr>
              <a:t></a:t>
            </a:r>
            <a:r>
              <a:rPr lang="en-US" sz="1400" dirty="0">
                <a:solidFill>
                  <a:schemeClr val="tx1"/>
                </a:solidFill>
              </a:rPr>
              <a:t> solution </a:t>
            </a:r>
            <a:r>
              <a:rPr lang="en-US" sz="1400" dirty="0">
                <a:solidFill>
                  <a:schemeClr val="tx1"/>
                </a:solidFill>
                <a:sym typeface="Wingdings" panose="05000000000000000000" pitchFamily="2" charset="2"/>
              </a:rPr>
              <a:t></a:t>
            </a:r>
            <a:r>
              <a:rPr lang="en-US" sz="1400" dirty="0">
                <a:solidFill>
                  <a:schemeClr val="tx1"/>
                </a:solidFill>
              </a:rPr>
              <a:t> risks </a:t>
            </a:r>
            <a:r>
              <a:rPr lang="en-US" sz="1400" dirty="0">
                <a:solidFill>
                  <a:schemeClr val="tx1"/>
                </a:solidFill>
                <a:sym typeface="Wingdings" panose="05000000000000000000" pitchFamily="2" charset="2"/>
              </a:rPr>
              <a:t></a:t>
            </a:r>
            <a:r>
              <a:rPr lang="en-US" sz="1400" dirty="0">
                <a:solidFill>
                  <a:schemeClr val="tx1"/>
                </a:solidFill>
              </a:rPr>
              <a:t> test plan.</a:t>
            </a:r>
            <a:endParaRPr lang="en-GB" sz="1400" dirty="0">
              <a:solidFill>
                <a:schemeClr val="tx1"/>
              </a:solidFill>
            </a:endParaRPr>
          </a:p>
        </p:txBody>
      </p:sp>
      <p:sp>
        <p:nvSpPr>
          <p:cNvPr id="6" name="Rettangolo con angoli arrotondati 5">
            <a:extLst>
              <a:ext uri="{FF2B5EF4-FFF2-40B4-BE49-F238E27FC236}">
                <a16:creationId xmlns:a16="http://schemas.microsoft.com/office/drawing/2014/main" id="{9EBAA843-1838-93E0-6620-3948E9E9F9EC}"/>
              </a:ext>
            </a:extLst>
          </p:cNvPr>
          <p:cNvSpPr/>
          <p:nvPr/>
        </p:nvSpPr>
        <p:spPr>
          <a:xfrm>
            <a:off x="8000502" y="1717481"/>
            <a:ext cx="3442583" cy="3800721"/>
          </a:xfrm>
          <a:prstGeom prst="roundRect">
            <a:avLst/>
          </a:prstGeom>
          <a:noFill/>
          <a:ln>
            <a:solidFill>
              <a:schemeClr val="tx2">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Hospitality / Culinary </a:t>
            </a:r>
          </a:p>
          <a:p>
            <a:pPr algn="ctr"/>
            <a:r>
              <a:rPr lang="en-US" sz="1400" dirty="0">
                <a:solidFill>
                  <a:schemeClr val="tx1"/>
                </a:solidFill>
              </a:rPr>
              <a:t>Scenario: “Improve customer experience while reducing food waste and cost in a training restaurant.” </a:t>
            </a:r>
            <a:r>
              <a:rPr lang="en-US" sz="1400" dirty="0" err="1">
                <a:solidFill>
                  <a:schemeClr val="tx1"/>
                </a:solidFill>
              </a:rPr>
              <a:t>EntreComp</a:t>
            </a:r>
            <a:r>
              <a:rPr lang="en-US" sz="1400" dirty="0">
                <a:solidFill>
                  <a:schemeClr val="tx1"/>
                </a:solidFill>
              </a:rPr>
              <a:t> competences most visible: creativity (new ideas for menu/service); valuing ideas (compare options with clear criteria: cost, time, quality); working with others (roles in service and kitchen); learning through experience (reflect after service: what worked/what to improve).</a:t>
            </a:r>
          </a:p>
          <a:p>
            <a:pPr algn="ctr"/>
            <a:r>
              <a:rPr lang="en-US" sz="1400" b="1" dirty="0">
                <a:solidFill>
                  <a:schemeClr val="tx1"/>
                </a:solidFill>
              </a:rPr>
              <a:t>Quick exercise: </a:t>
            </a:r>
            <a:r>
              <a:rPr lang="en-US" sz="1400" dirty="0">
                <a:solidFill>
                  <a:schemeClr val="tx1"/>
                </a:solidFill>
              </a:rPr>
              <a:t>create a service improvement card: idea </a:t>
            </a:r>
            <a:r>
              <a:rPr lang="en-US" sz="1400" dirty="0">
                <a:solidFill>
                  <a:schemeClr val="tx1"/>
                </a:solidFill>
                <a:sym typeface="Wingdings" panose="05000000000000000000" pitchFamily="2" charset="2"/>
              </a:rPr>
              <a:t></a:t>
            </a:r>
            <a:r>
              <a:rPr lang="en-US" sz="1400" dirty="0">
                <a:solidFill>
                  <a:schemeClr val="tx1"/>
                </a:solidFill>
              </a:rPr>
              <a:t> criteria </a:t>
            </a:r>
            <a:r>
              <a:rPr lang="en-US" sz="1400" dirty="0">
                <a:solidFill>
                  <a:schemeClr val="tx1"/>
                </a:solidFill>
                <a:sym typeface="Wingdings" panose="05000000000000000000" pitchFamily="2" charset="2"/>
              </a:rPr>
              <a:t></a:t>
            </a:r>
            <a:r>
              <a:rPr lang="en-US" sz="1400" dirty="0">
                <a:solidFill>
                  <a:schemeClr val="tx1"/>
                </a:solidFill>
              </a:rPr>
              <a:t> plan </a:t>
            </a:r>
            <a:r>
              <a:rPr lang="en-US" sz="1400" dirty="0">
                <a:solidFill>
                  <a:schemeClr val="tx1"/>
                </a:solidFill>
                <a:sym typeface="Wingdings" panose="05000000000000000000" pitchFamily="2" charset="2"/>
              </a:rPr>
              <a:t></a:t>
            </a:r>
            <a:r>
              <a:rPr lang="en-US" sz="1400" dirty="0">
                <a:solidFill>
                  <a:schemeClr val="tx1"/>
                </a:solidFill>
              </a:rPr>
              <a:t> reflection question.</a:t>
            </a:r>
            <a:endParaRPr lang="en-GB" sz="1400" dirty="0">
              <a:solidFill>
                <a:schemeClr val="tx1"/>
              </a:solidFill>
            </a:endParaRPr>
          </a:p>
        </p:txBody>
      </p:sp>
      <p:sp>
        <p:nvSpPr>
          <p:cNvPr id="13" name="CasellaDiTesto 12">
            <a:extLst>
              <a:ext uri="{FF2B5EF4-FFF2-40B4-BE49-F238E27FC236}">
                <a16:creationId xmlns:a16="http://schemas.microsoft.com/office/drawing/2014/main" id="{C5F0B25B-A7B1-AF5D-83CF-E11CE3BBE978}"/>
              </a:ext>
            </a:extLst>
          </p:cNvPr>
          <p:cNvSpPr txBox="1"/>
          <p:nvPr/>
        </p:nvSpPr>
        <p:spPr>
          <a:xfrm>
            <a:off x="838197" y="5605666"/>
            <a:ext cx="10604887" cy="646331"/>
          </a:xfrm>
          <a:prstGeom prst="rect">
            <a:avLst/>
          </a:prstGeom>
          <a:noFill/>
        </p:spPr>
        <p:txBody>
          <a:bodyPr wrap="square">
            <a:spAutoFit/>
          </a:bodyPr>
          <a:lstStyle/>
          <a:p>
            <a:r>
              <a:rPr lang="en-US" dirty="0"/>
              <a:t>Which sector is closest to your </a:t>
            </a:r>
            <a:r>
              <a:rPr lang="en-US" dirty="0" err="1"/>
              <a:t>programme</a:t>
            </a:r>
            <a:r>
              <a:rPr lang="en-US" dirty="0"/>
              <a:t>? Choose one scenario and identify 3 </a:t>
            </a:r>
            <a:r>
              <a:rPr lang="en-US" dirty="0" err="1"/>
              <a:t>EntreComp</a:t>
            </a:r>
            <a:r>
              <a:rPr lang="en-US" dirty="0"/>
              <a:t> competences you already teach, even if you do not call them “entrepreneurship”.</a:t>
            </a:r>
            <a:endParaRPr lang="en-GB" dirty="0"/>
          </a:p>
        </p:txBody>
      </p:sp>
    </p:spTree>
    <p:extLst>
      <p:ext uri="{BB962C8B-B14F-4D97-AF65-F5344CB8AC3E}">
        <p14:creationId xmlns:p14="http://schemas.microsoft.com/office/powerpoint/2010/main" val="20094719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8E281E-C185-6B77-26C5-F40D0000FB58}"/>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120E1B0E-1AED-7ED1-27F3-5223F0534D06}"/>
              </a:ext>
            </a:extLst>
          </p:cNvPr>
          <p:cNvSpPr>
            <a:spLocks noGrp="1"/>
          </p:cNvSpPr>
          <p:nvPr>
            <p:ph type="title"/>
          </p:nvPr>
        </p:nvSpPr>
        <p:spPr/>
        <p:txBody>
          <a:bodyPr>
            <a:normAutofit/>
          </a:bodyPr>
          <a:lstStyle/>
          <a:p>
            <a:r>
              <a:rPr lang="en-US" sz="3600" noProof="0" dirty="0">
                <a:solidFill>
                  <a:srgbClr val="0069B8"/>
                </a:solidFill>
              </a:rPr>
              <a:t>Mini practical exercise: </a:t>
            </a:r>
            <a:r>
              <a:rPr lang="en-US" sz="3600" noProof="0" dirty="0" err="1">
                <a:solidFill>
                  <a:srgbClr val="0069B8"/>
                </a:solidFill>
              </a:rPr>
              <a:t>EntreComp</a:t>
            </a:r>
            <a:r>
              <a:rPr lang="en-US" sz="3600" noProof="0" dirty="0">
                <a:solidFill>
                  <a:srgbClr val="0069B8"/>
                </a:solidFill>
              </a:rPr>
              <a:t> in action</a:t>
            </a:r>
            <a:endParaRPr lang="en-GB" sz="3600" noProof="0" dirty="0">
              <a:solidFill>
                <a:srgbClr val="0069B8"/>
              </a:solidFill>
            </a:endParaRPr>
          </a:p>
        </p:txBody>
      </p:sp>
      <p:sp>
        <p:nvSpPr>
          <p:cNvPr id="3" name="Segnaposto contenuto 2">
            <a:extLst>
              <a:ext uri="{FF2B5EF4-FFF2-40B4-BE49-F238E27FC236}">
                <a16:creationId xmlns:a16="http://schemas.microsoft.com/office/drawing/2014/main" id="{6C949AAB-517A-830B-21E3-827091F40979}"/>
              </a:ext>
            </a:extLst>
          </p:cNvPr>
          <p:cNvSpPr>
            <a:spLocks noGrp="1"/>
          </p:cNvSpPr>
          <p:nvPr>
            <p:ph idx="1"/>
          </p:nvPr>
        </p:nvSpPr>
        <p:spPr>
          <a:xfrm>
            <a:off x="838199" y="1633121"/>
            <a:ext cx="10738899" cy="1181641"/>
          </a:xfrm>
        </p:spPr>
        <p:txBody>
          <a:bodyPr>
            <a:normAutofit/>
          </a:bodyPr>
          <a:lstStyle/>
          <a:p>
            <a:pPr marL="0" indent="0">
              <a:buNone/>
            </a:pPr>
            <a:r>
              <a:rPr lang="en-US" sz="2000" dirty="0"/>
              <a:t>T</a:t>
            </a:r>
            <a:r>
              <a:rPr lang="en-US" sz="2000" noProof="0" dirty="0"/>
              <a:t>his exercise helps both teachers and learners understand the logic of the framework: from ideas </a:t>
            </a:r>
            <a:r>
              <a:rPr lang="en-US" sz="2000" noProof="0" dirty="0">
                <a:sym typeface="Wingdings" panose="05000000000000000000" pitchFamily="2" charset="2"/>
              </a:rPr>
              <a:t></a:t>
            </a:r>
            <a:r>
              <a:rPr lang="en-US" sz="2000" noProof="0" dirty="0"/>
              <a:t> to resources </a:t>
            </a:r>
            <a:r>
              <a:rPr lang="en-US" sz="2000" noProof="0" dirty="0">
                <a:sym typeface="Wingdings" panose="05000000000000000000" pitchFamily="2" charset="2"/>
              </a:rPr>
              <a:t></a:t>
            </a:r>
            <a:r>
              <a:rPr lang="en-US" sz="2000" noProof="0" dirty="0"/>
              <a:t> to action. </a:t>
            </a:r>
          </a:p>
          <a:p>
            <a:pPr marL="0" indent="0" algn="ctr">
              <a:buNone/>
            </a:pPr>
            <a:r>
              <a:rPr lang="en-US" sz="2000" b="1" noProof="0" dirty="0"/>
              <a:t>Step-by-step activity:</a:t>
            </a:r>
            <a:endParaRPr lang="en-GB" sz="2000" b="1" noProof="0" dirty="0"/>
          </a:p>
        </p:txBody>
      </p:sp>
      <p:sp>
        <p:nvSpPr>
          <p:cNvPr id="5" name="Rettangolo con angoli arrotondati 4">
            <a:extLst>
              <a:ext uri="{FF2B5EF4-FFF2-40B4-BE49-F238E27FC236}">
                <a16:creationId xmlns:a16="http://schemas.microsoft.com/office/drawing/2014/main" id="{D497562D-EF6A-5FF5-4BFE-E5691EB4086F}"/>
              </a:ext>
            </a:extLst>
          </p:cNvPr>
          <p:cNvSpPr/>
          <p:nvPr/>
        </p:nvSpPr>
        <p:spPr>
          <a:xfrm>
            <a:off x="838198" y="3108959"/>
            <a:ext cx="2413885" cy="3005593"/>
          </a:xfrm>
          <a:prstGeom prst="roundRect">
            <a:avLst/>
          </a:prstGeom>
          <a:noFill/>
          <a:ln>
            <a:solidFill>
              <a:schemeClr val="tx2">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Think of one improvement </a:t>
            </a:r>
            <a:r>
              <a:rPr lang="en-US" sz="1600" dirty="0">
                <a:solidFill>
                  <a:schemeClr val="tx1"/>
                </a:solidFill>
              </a:rPr>
              <a:t>you could make in your school or training </a:t>
            </a:r>
            <a:r>
              <a:rPr lang="en-US" sz="1600" dirty="0" err="1">
                <a:solidFill>
                  <a:schemeClr val="tx1"/>
                </a:solidFill>
              </a:rPr>
              <a:t>centre</a:t>
            </a:r>
            <a:r>
              <a:rPr lang="en-US" sz="1600" dirty="0">
                <a:solidFill>
                  <a:schemeClr val="tx1"/>
                </a:solidFill>
              </a:rPr>
              <a:t> (e.g. a recycling corner, a digital notice board, a small event).</a:t>
            </a:r>
          </a:p>
          <a:p>
            <a:pPr algn="ctr"/>
            <a:endParaRPr lang="en-US" sz="1600" dirty="0">
              <a:solidFill>
                <a:schemeClr val="tx1"/>
              </a:solidFill>
            </a:endParaRPr>
          </a:p>
          <a:p>
            <a:pPr algn="ctr"/>
            <a:r>
              <a:rPr lang="en-US" sz="1600" dirty="0" err="1">
                <a:solidFill>
                  <a:schemeClr val="tx1"/>
                </a:solidFill>
              </a:rPr>
              <a:t>EntreComp</a:t>
            </a:r>
            <a:r>
              <a:rPr lang="en-US" sz="1600" dirty="0">
                <a:solidFill>
                  <a:schemeClr val="tx1"/>
                </a:solidFill>
              </a:rPr>
              <a:t> Area 1: Ideas &amp; Opportunities.</a:t>
            </a:r>
            <a:endParaRPr lang="en-GB" sz="1600" dirty="0">
              <a:solidFill>
                <a:schemeClr val="tx1"/>
              </a:solidFill>
            </a:endParaRPr>
          </a:p>
        </p:txBody>
      </p:sp>
      <p:sp>
        <p:nvSpPr>
          <p:cNvPr id="7" name="Rettangolo con angoli arrotondati 6">
            <a:extLst>
              <a:ext uri="{FF2B5EF4-FFF2-40B4-BE49-F238E27FC236}">
                <a16:creationId xmlns:a16="http://schemas.microsoft.com/office/drawing/2014/main" id="{F6921D98-DB56-57C8-91A1-564EB5C7C71D}"/>
              </a:ext>
            </a:extLst>
          </p:cNvPr>
          <p:cNvSpPr/>
          <p:nvPr/>
        </p:nvSpPr>
        <p:spPr>
          <a:xfrm>
            <a:off x="3535015" y="3108959"/>
            <a:ext cx="2413885" cy="3005593"/>
          </a:xfrm>
          <a:prstGeom prst="roundRect">
            <a:avLst/>
          </a:prstGeom>
          <a:noFill/>
          <a:ln>
            <a:solidFill>
              <a:schemeClr val="tx2">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List what you already have. </a:t>
            </a:r>
            <a:r>
              <a:rPr lang="en-US" sz="1600" dirty="0">
                <a:solidFill>
                  <a:schemeClr val="tx1"/>
                </a:solidFill>
              </a:rPr>
              <a:t>Identify available resources (people, tools, time, spaces, knowledge) and what is missing.</a:t>
            </a:r>
          </a:p>
          <a:p>
            <a:pPr algn="ctr"/>
            <a:endParaRPr lang="en-US" sz="1600" dirty="0">
              <a:solidFill>
                <a:schemeClr val="tx1"/>
              </a:solidFill>
            </a:endParaRPr>
          </a:p>
          <a:p>
            <a:pPr algn="ctr"/>
            <a:r>
              <a:rPr lang="en-US" sz="1600" dirty="0" err="1">
                <a:solidFill>
                  <a:schemeClr val="tx1"/>
                </a:solidFill>
              </a:rPr>
              <a:t>EntreComp</a:t>
            </a:r>
            <a:r>
              <a:rPr lang="en-US" sz="1600" dirty="0">
                <a:solidFill>
                  <a:schemeClr val="tx1"/>
                </a:solidFill>
              </a:rPr>
              <a:t> Area 2: Resources.</a:t>
            </a:r>
            <a:endParaRPr lang="en-GB" sz="1600" dirty="0">
              <a:solidFill>
                <a:schemeClr val="tx1"/>
              </a:solidFill>
            </a:endParaRPr>
          </a:p>
        </p:txBody>
      </p:sp>
      <p:sp>
        <p:nvSpPr>
          <p:cNvPr id="8" name="Rettangolo con angoli arrotondati 7">
            <a:extLst>
              <a:ext uri="{FF2B5EF4-FFF2-40B4-BE49-F238E27FC236}">
                <a16:creationId xmlns:a16="http://schemas.microsoft.com/office/drawing/2014/main" id="{B1226EC8-A3F8-0122-EB70-6E8D37CE8ABF}"/>
              </a:ext>
            </a:extLst>
          </p:cNvPr>
          <p:cNvSpPr/>
          <p:nvPr/>
        </p:nvSpPr>
        <p:spPr>
          <a:xfrm>
            <a:off x="6231832" y="3108959"/>
            <a:ext cx="2413885" cy="3005593"/>
          </a:xfrm>
          <a:prstGeom prst="roundRect">
            <a:avLst/>
          </a:prstGeom>
          <a:noFill/>
          <a:ln>
            <a:solidFill>
              <a:schemeClr val="tx2">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Plan three concrete actions </a:t>
            </a:r>
            <a:r>
              <a:rPr lang="en-US" sz="1600" dirty="0">
                <a:solidFill>
                  <a:schemeClr val="tx1"/>
                </a:solidFill>
              </a:rPr>
              <a:t>you could take this month. Define who does what, when and how you will check results.</a:t>
            </a:r>
          </a:p>
          <a:p>
            <a:pPr algn="ctr"/>
            <a:endParaRPr lang="en-US" sz="1600" dirty="0">
              <a:solidFill>
                <a:schemeClr val="tx1"/>
              </a:solidFill>
            </a:endParaRPr>
          </a:p>
          <a:p>
            <a:pPr algn="ctr"/>
            <a:r>
              <a:rPr lang="en-US" sz="1600" dirty="0" err="1">
                <a:solidFill>
                  <a:schemeClr val="tx1"/>
                </a:solidFill>
              </a:rPr>
              <a:t>EntreComp</a:t>
            </a:r>
            <a:r>
              <a:rPr lang="en-US" sz="1600" dirty="0">
                <a:solidFill>
                  <a:schemeClr val="tx1"/>
                </a:solidFill>
              </a:rPr>
              <a:t> Area 3: Into Action.</a:t>
            </a:r>
            <a:endParaRPr lang="en-GB" sz="1600" dirty="0">
              <a:solidFill>
                <a:schemeClr val="tx1"/>
              </a:solidFill>
            </a:endParaRPr>
          </a:p>
        </p:txBody>
      </p:sp>
      <p:sp>
        <p:nvSpPr>
          <p:cNvPr id="10" name="Rettangolo con angoli arrotondati 9">
            <a:extLst>
              <a:ext uri="{FF2B5EF4-FFF2-40B4-BE49-F238E27FC236}">
                <a16:creationId xmlns:a16="http://schemas.microsoft.com/office/drawing/2014/main" id="{18E7FD25-DAD0-6C93-FA26-1A38528C988C}"/>
              </a:ext>
            </a:extLst>
          </p:cNvPr>
          <p:cNvSpPr/>
          <p:nvPr/>
        </p:nvSpPr>
        <p:spPr>
          <a:xfrm>
            <a:off x="8928649" y="3108957"/>
            <a:ext cx="2413885" cy="3005593"/>
          </a:xfrm>
          <a:prstGeom prst="roundRect">
            <a:avLst/>
          </a:prstGeom>
          <a:noFill/>
          <a:ln>
            <a:solidFill>
              <a:schemeClr val="tx2">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Reflect together. </a:t>
            </a:r>
            <a:r>
              <a:rPr lang="en-US" sz="1600" dirty="0">
                <a:solidFill>
                  <a:schemeClr val="tx1"/>
                </a:solidFill>
              </a:rPr>
              <a:t>Which competences did you use? (Creativity? </a:t>
            </a:r>
            <a:r>
              <a:rPr lang="en-US" sz="1600" dirty="0" err="1">
                <a:solidFill>
                  <a:schemeClr val="tx1"/>
                </a:solidFill>
              </a:rPr>
              <a:t>Mobilising</a:t>
            </a:r>
            <a:r>
              <a:rPr lang="en-US" sz="1600" dirty="0">
                <a:solidFill>
                  <a:schemeClr val="tx1"/>
                </a:solidFill>
              </a:rPr>
              <a:t> others? Learning through experience?)</a:t>
            </a:r>
          </a:p>
          <a:p>
            <a:pPr algn="ctr"/>
            <a:r>
              <a:rPr lang="en-US" sz="1600" dirty="0">
                <a:solidFill>
                  <a:schemeClr val="tx1"/>
                </a:solidFill>
              </a:rPr>
              <a:t>What challenges did you face, and how did you overcome them?</a:t>
            </a:r>
          </a:p>
          <a:p>
            <a:pPr algn="ctr"/>
            <a:r>
              <a:rPr lang="en-US" sz="1600" dirty="0">
                <a:solidFill>
                  <a:schemeClr val="tx1"/>
                </a:solidFill>
              </a:rPr>
              <a:t>What value did your idea create for others?</a:t>
            </a:r>
            <a:endParaRPr lang="en-GB" sz="1600" dirty="0">
              <a:solidFill>
                <a:schemeClr val="tx1"/>
              </a:solidFill>
            </a:endParaRPr>
          </a:p>
        </p:txBody>
      </p:sp>
    </p:spTree>
    <p:extLst>
      <p:ext uri="{BB962C8B-B14F-4D97-AF65-F5344CB8AC3E}">
        <p14:creationId xmlns:p14="http://schemas.microsoft.com/office/powerpoint/2010/main" val="4362329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A75210-959C-898C-7A14-31FB8C345D9A}"/>
            </a:ext>
          </a:extLst>
        </p:cNvPr>
        <p:cNvGrpSpPr/>
        <p:nvPr/>
      </p:nvGrpSpPr>
      <p:grpSpPr>
        <a:xfrm>
          <a:off x="0" y="0"/>
          <a:ext cx="0" cy="0"/>
          <a:chOff x="0" y="0"/>
          <a:chExt cx="0" cy="0"/>
        </a:xfrm>
      </p:grpSpPr>
      <p:sp>
        <p:nvSpPr>
          <p:cNvPr id="8" name="Titolo 7">
            <a:extLst>
              <a:ext uri="{FF2B5EF4-FFF2-40B4-BE49-F238E27FC236}">
                <a16:creationId xmlns:a16="http://schemas.microsoft.com/office/drawing/2014/main" id="{FE51067C-B4F5-881D-5077-4FC23E82E27C}"/>
              </a:ext>
            </a:extLst>
          </p:cNvPr>
          <p:cNvSpPr>
            <a:spLocks noGrp="1"/>
          </p:cNvSpPr>
          <p:nvPr>
            <p:ph type="title"/>
          </p:nvPr>
        </p:nvSpPr>
        <p:spPr>
          <a:xfrm>
            <a:off x="3368040" y="4957445"/>
            <a:ext cx="5836920" cy="549275"/>
          </a:xfrm>
        </p:spPr>
        <p:txBody>
          <a:bodyPr/>
          <a:lstStyle/>
          <a:p>
            <a:pPr algn="ctr"/>
            <a:r>
              <a:rPr lang="en-GB" sz="3200" b="1" noProof="0" dirty="0"/>
              <a:t>Thank you!</a:t>
            </a:r>
          </a:p>
        </p:txBody>
      </p:sp>
    </p:spTree>
    <p:extLst>
      <p:ext uri="{BB962C8B-B14F-4D97-AF65-F5344CB8AC3E}">
        <p14:creationId xmlns:p14="http://schemas.microsoft.com/office/powerpoint/2010/main" val="3926472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6CE490-873E-017A-B122-8AF290242821}"/>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D9122EA0-890F-ED37-8171-CFD819958B26}"/>
              </a:ext>
            </a:extLst>
          </p:cNvPr>
          <p:cNvSpPr>
            <a:spLocks noGrp="1"/>
          </p:cNvSpPr>
          <p:nvPr>
            <p:ph type="title"/>
          </p:nvPr>
        </p:nvSpPr>
        <p:spPr/>
        <p:txBody>
          <a:bodyPr>
            <a:normAutofit/>
          </a:bodyPr>
          <a:lstStyle/>
          <a:p>
            <a:r>
              <a:rPr lang="en-US" sz="3600" noProof="0" dirty="0" err="1">
                <a:solidFill>
                  <a:srgbClr val="0069B8"/>
                </a:solidFill>
              </a:rPr>
              <a:t>EntreComp</a:t>
            </a:r>
            <a:r>
              <a:rPr lang="en-US" sz="3600" noProof="0" dirty="0">
                <a:solidFill>
                  <a:srgbClr val="0069B8"/>
                </a:solidFill>
              </a:rPr>
              <a:t>: Turning ideas into action</a:t>
            </a:r>
            <a:endParaRPr lang="en-GB" sz="3600" noProof="0" dirty="0">
              <a:solidFill>
                <a:srgbClr val="0069B8"/>
              </a:solidFill>
            </a:endParaRPr>
          </a:p>
        </p:txBody>
      </p:sp>
      <p:sp>
        <p:nvSpPr>
          <p:cNvPr id="3" name="Segnaposto contenuto 2">
            <a:extLst>
              <a:ext uri="{FF2B5EF4-FFF2-40B4-BE49-F238E27FC236}">
                <a16:creationId xmlns:a16="http://schemas.microsoft.com/office/drawing/2014/main" id="{49009A1A-5D57-C4ED-8EE7-442410248543}"/>
              </a:ext>
            </a:extLst>
          </p:cNvPr>
          <p:cNvSpPr>
            <a:spLocks noGrp="1"/>
          </p:cNvSpPr>
          <p:nvPr>
            <p:ph idx="1"/>
          </p:nvPr>
        </p:nvSpPr>
        <p:spPr>
          <a:xfrm>
            <a:off x="838200" y="1633121"/>
            <a:ext cx="10515600" cy="1325563"/>
          </a:xfrm>
        </p:spPr>
        <p:txBody>
          <a:bodyPr>
            <a:normAutofit/>
          </a:bodyPr>
          <a:lstStyle/>
          <a:p>
            <a:pPr marL="0" indent="0">
              <a:buNone/>
            </a:pPr>
            <a:r>
              <a:rPr lang="en-US" sz="2000" noProof="0" dirty="0"/>
              <a:t>EntreComp is the European framework that helps people develop an entrepreneurial mindset, which refers to the ability to </a:t>
            </a:r>
            <a:r>
              <a:rPr lang="en-US" sz="2000" b="1" noProof="0" dirty="0"/>
              <a:t>create value for others</a:t>
            </a:r>
            <a:r>
              <a:rPr lang="en-US" sz="2000" noProof="0" dirty="0"/>
              <a:t>, in their work, community or daily life. It is not about starting a business, but about thinking creatively, taking initiative and making ideas happen.</a:t>
            </a:r>
            <a:endParaRPr lang="en-GB" sz="2000" noProof="0" dirty="0"/>
          </a:p>
        </p:txBody>
      </p:sp>
      <p:sp>
        <p:nvSpPr>
          <p:cNvPr id="4" name="Rettangolo con angoli arrotondati 3">
            <a:extLst>
              <a:ext uri="{FF2B5EF4-FFF2-40B4-BE49-F238E27FC236}">
                <a16:creationId xmlns:a16="http://schemas.microsoft.com/office/drawing/2014/main" id="{74C3DC02-8947-267C-EE27-1261C56DB2DB}"/>
              </a:ext>
            </a:extLst>
          </p:cNvPr>
          <p:cNvSpPr/>
          <p:nvPr/>
        </p:nvSpPr>
        <p:spPr>
          <a:xfrm>
            <a:off x="838200" y="3267987"/>
            <a:ext cx="3260034" cy="2450990"/>
          </a:xfrm>
          <a:prstGeom prst="roundRect">
            <a:avLst/>
          </a:prstGeom>
          <a:noFill/>
          <a:ln>
            <a:solidFill>
              <a:schemeClr val="tx2">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1"/>
                </a:solidFill>
              </a:rPr>
              <a:t>It helps VET teachers and learners to</a:t>
            </a:r>
          </a:p>
        </p:txBody>
      </p:sp>
      <p:sp>
        <p:nvSpPr>
          <p:cNvPr id="9" name="CasellaDiTesto 8">
            <a:extLst>
              <a:ext uri="{FF2B5EF4-FFF2-40B4-BE49-F238E27FC236}">
                <a16:creationId xmlns:a16="http://schemas.microsoft.com/office/drawing/2014/main" id="{44FB97C0-CCB1-BD27-FF72-0CF423EE0F53}"/>
              </a:ext>
            </a:extLst>
          </p:cNvPr>
          <p:cNvSpPr txBox="1"/>
          <p:nvPr/>
        </p:nvSpPr>
        <p:spPr>
          <a:xfrm>
            <a:off x="4238045" y="3677874"/>
            <a:ext cx="7115755" cy="1631216"/>
          </a:xfrm>
          <a:prstGeom prst="rect">
            <a:avLst/>
          </a:prstGeom>
          <a:noFill/>
        </p:spPr>
        <p:txBody>
          <a:bodyPr wrap="square">
            <a:spAutoFit/>
          </a:bodyPr>
          <a:lstStyle/>
          <a:p>
            <a:pPr marL="285750" indent="-285750">
              <a:buFont typeface="Courier New" panose="02070309020205020404" pitchFamily="49" charset="0"/>
              <a:buChar char="o"/>
            </a:pPr>
            <a:r>
              <a:rPr lang="en-GB" sz="2000" noProof="0" dirty="0"/>
              <a:t>Think beyond technical </a:t>
            </a:r>
            <a:r>
              <a:rPr lang="it-IT" sz="2000" dirty="0"/>
              <a:t>skills</a:t>
            </a:r>
          </a:p>
          <a:p>
            <a:pPr marL="285750" indent="-285750">
              <a:buFont typeface="Courier New" panose="02070309020205020404" pitchFamily="49" charset="0"/>
              <a:buChar char="o"/>
            </a:pPr>
            <a:r>
              <a:rPr lang="en-US" sz="2000" dirty="0"/>
              <a:t>Connect classroom learning with real-life challenges</a:t>
            </a:r>
          </a:p>
          <a:p>
            <a:pPr marL="285750" indent="-285750">
              <a:buFont typeface="Courier New" panose="02070309020205020404" pitchFamily="49" charset="0"/>
              <a:buChar char="o"/>
            </a:pPr>
            <a:r>
              <a:rPr lang="en-US" sz="2000" dirty="0"/>
              <a:t>Build confidence, creativity, and initiative. In changing </a:t>
            </a:r>
            <a:r>
              <a:rPr lang="en-GB" sz="2000" noProof="0" dirty="0"/>
              <a:t>labour</a:t>
            </a:r>
            <a:r>
              <a:rPr lang="en-US" sz="2000" dirty="0"/>
              <a:t> markets, being entrepreneurial means being ready for opportunities, adaptable and proactive in any profession</a:t>
            </a:r>
            <a:endParaRPr lang="en-GB" sz="2000" dirty="0"/>
          </a:p>
        </p:txBody>
      </p:sp>
    </p:spTree>
    <p:extLst>
      <p:ext uri="{BB962C8B-B14F-4D97-AF65-F5344CB8AC3E}">
        <p14:creationId xmlns:p14="http://schemas.microsoft.com/office/powerpoint/2010/main" val="28994670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9A81F9-AE4E-5854-2670-C0D0C7CB21A0}"/>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B730E085-4039-ED02-CB51-2D3443DABACA}"/>
              </a:ext>
            </a:extLst>
          </p:cNvPr>
          <p:cNvSpPr>
            <a:spLocks noGrp="1"/>
          </p:cNvSpPr>
          <p:nvPr>
            <p:ph type="title"/>
          </p:nvPr>
        </p:nvSpPr>
        <p:spPr/>
        <p:txBody>
          <a:bodyPr>
            <a:normAutofit/>
          </a:bodyPr>
          <a:lstStyle/>
          <a:p>
            <a:r>
              <a:rPr lang="en-US" sz="3600" noProof="0" dirty="0">
                <a:solidFill>
                  <a:srgbClr val="0069B8"/>
                </a:solidFill>
              </a:rPr>
              <a:t>The three areas of </a:t>
            </a:r>
            <a:r>
              <a:rPr lang="en-US" sz="3600" noProof="0" dirty="0" err="1">
                <a:solidFill>
                  <a:srgbClr val="0069B8"/>
                </a:solidFill>
              </a:rPr>
              <a:t>EntreComp</a:t>
            </a:r>
            <a:endParaRPr lang="en-GB" sz="3600" noProof="0" dirty="0">
              <a:solidFill>
                <a:srgbClr val="0069B8"/>
              </a:solidFill>
            </a:endParaRPr>
          </a:p>
        </p:txBody>
      </p:sp>
      <p:sp>
        <p:nvSpPr>
          <p:cNvPr id="3" name="Segnaposto contenuto 2">
            <a:extLst>
              <a:ext uri="{FF2B5EF4-FFF2-40B4-BE49-F238E27FC236}">
                <a16:creationId xmlns:a16="http://schemas.microsoft.com/office/drawing/2014/main" id="{BD1D6C1B-FCD6-4EDD-19DE-774456A38511}"/>
              </a:ext>
            </a:extLst>
          </p:cNvPr>
          <p:cNvSpPr>
            <a:spLocks noGrp="1"/>
          </p:cNvSpPr>
          <p:nvPr>
            <p:ph idx="1"/>
          </p:nvPr>
        </p:nvSpPr>
        <p:spPr>
          <a:xfrm>
            <a:off x="838199" y="1633121"/>
            <a:ext cx="10738899" cy="1325563"/>
          </a:xfrm>
        </p:spPr>
        <p:txBody>
          <a:bodyPr>
            <a:normAutofit/>
          </a:bodyPr>
          <a:lstStyle/>
          <a:p>
            <a:pPr marL="0" indent="0">
              <a:buNone/>
            </a:pPr>
            <a:r>
              <a:rPr lang="en-US" sz="2000" noProof="0" dirty="0" err="1"/>
              <a:t>EntreComp</a:t>
            </a:r>
            <a:r>
              <a:rPr lang="en-US" sz="2000" noProof="0" dirty="0"/>
              <a:t> is structured around </a:t>
            </a:r>
            <a:r>
              <a:rPr lang="en-US" sz="2000" b="1" dirty="0"/>
              <a:t>3</a:t>
            </a:r>
            <a:r>
              <a:rPr lang="en-US" sz="2000" b="1" noProof="0" dirty="0"/>
              <a:t> main areas </a:t>
            </a:r>
            <a:r>
              <a:rPr lang="en-US" sz="2000" noProof="0" dirty="0"/>
              <a:t>that represent the journey from idea to impact:</a:t>
            </a:r>
            <a:endParaRPr lang="en-GB" sz="2000" noProof="0" dirty="0"/>
          </a:p>
        </p:txBody>
      </p:sp>
      <p:sp>
        <p:nvSpPr>
          <p:cNvPr id="4" name="Rettangolo con angoli arrotondati 3">
            <a:extLst>
              <a:ext uri="{FF2B5EF4-FFF2-40B4-BE49-F238E27FC236}">
                <a16:creationId xmlns:a16="http://schemas.microsoft.com/office/drawing/2014/main" id="{196182B0-B6C2-DFE6-0ACB-4EFC4B987079}"/>
              </a:ext>
            </a:extLst>
          </p:cNvPr>
          <p:cNvSpPr/>
          <p:nvPr/>
        </p:nvSpPr>
        <p:spPr>
          <a:xfrm>
            <a:off x="838198" y="2467557"/>
            <a:ext cx="3260034" cy="2450990"/>
          </a:xfrm>
          <a:prstGeom prst="roundRect">
            <a:avLst/>
          </a:prstGeom>
          <a:noFill/>
          <a:ln>
            <a:solidFill>
              <a:schemeClr val="tx2">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rPr>
              <a:t>Ideas &amp; Opportunities</a:t>
            </a:r>
          </a:p>
          <a:p>
            <a:pPr algn="ctr"/>
            <a:endParaRPr lang="en-US" sz="2000" b="1" dirty="0">
              <a:solidFill>
                <a:schemeClr val="tx1"/>
              </a:solidFill>
            </a:endParaRPr>
          </a:p>
          <a:p>
            <a:pPr algn="ctr"/>
            <a:r>
              <a:rPr lang="en-US" sz="2000" dirty="0">
                <a:solidFill>
                  <a:schemeClr val="tx1"/>
                </a:solidFill>
              </a:rPr>
              <a:t>spotting needs, imagining solutions, creating value</a:t>
            </a:r>
            <a:endParaRPr lang="en-GB" sz="2000" dirty="0">
              <a:solidFill>
                <a:schemeClr val="tx1"/>
              </a:solidFill>
            </a:endParaRPr>
          </a:p>
        </p:txBody>
      </p:sp>
      <p:sp>
        <p:nvSpPr>
          <p:cNvPr id="5" name="Rettangolo con angoli arrotondati 4">
            <a:extLst>
              <a:ext uri="{FF2B5EF4-FFF2-40B4-BE49-F238E27FC236}">
                <a16:creationId xmlns:a16="http://schemas.microsoft.com/office/drawing/2014/main" id="{C0297A71-7148-C201-6D25-6DF77EAEE056}"/>
              </a:ext>
            </a:extLst>
          </p:cNvPr>
          <p:cNvSpPr/>
          <p:nvPr/>
        </p:nvSpPr>
        <p:spPr>
          <a:xfrm>
            <a:off x="4577631" y="2467556"/>
            <a:ext cx="3260034" cy="2450990"/>
          </a:xfrm>
          <a:prstGeom prst="roundRect">
            <a:avLst/>
          </a:prstGeom>
          <a:noFill/>
          <a:ln>
            <a:solidFill>
              <a:schemeClr val="tx2">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rPr>
              <a:t>Resources</a:t>
            </a:r>
          </a:p>
          <a:p>
            <a:pPr algn="ctr"/>
            <a:endParaRPr lang="en-US" sz="2000" dirty="0">
              <a:solidFill>
                <a:schemeClr val="tx1"/>
              </a:solidFill>
            </a:endParaRPr>
          </a:p>
          <a:p>
            <a:pPr algn="ctr"/>
            <a:r>
              <a:rPr lang="en-US" sz="2000" dirty="0">
                <a:solidFill>
                  <a:schemeClr val="tx1"/>
                </a:solidFill>
              </a:rPr>
              <a:t>using skills, time and support to make ideas real</a:t>
            </a:r>
            <a:endParaRPr lang="en-GB" sz="2000" dirty="0">
              <a:solidFill>
                <a:schemeClr val="tx1"/>
              </a:solidFill>
            </a:endParaRPr>
          </a:p>
        </p:txBody>
      </p:sp>
      <p:sp>
        <p:nvSpPr>
          <p:cNvPr id="6" name="Rettangolo con angoli arrotondati 5">
            <a:extLst>
              <a:ext uri="{FF2B5EF4-FFF2-40B4-BE49-F238E27FC236}">
                <a16:creationId xmlns:a16="http://schemas.microsoft.com/office/drawing/2014/main" id="{008A9B1F-04FB-087F-D68A-2F351B6010CC}"/>
              </a:ext>
            </a:extLst>
          </p:cNvPr>
          <p:cNvSpPr/>
          <p:nvPr/>
        </p:nvSpPr>
        <p:spPr>
          <a:xfrm>
            <a:off x="8317064" y="2467556"/>
            <a:ext cx="3260034" cy="2450990"/>
          </a:xfrm>
          <a:prstGeom prst="roundRect">
            <a:avLst/>
          </a:prstGeom>
          <a:noFill/>
          <a:ln>
            <a:solidFill>
              <a:schemeClr val="tx2">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rPr>
              <a:t>Into Action</a:t>
            </a:r>
          </a:p>
          <a:p>
            <a:pPr algn="ctr"/>
            <a:endParaRPr lang="en-US" sz="2000" dirty="0">
              <a:solidFill>
                <a:schemeClr val="tx1"/>
              </a:solidFill>
            </a:endParaRPr>
          </a:p>
          <a:p>
            <a:pPr algn="ctr"/>
            <a:r>
              <a:rPr lang="en-US" sz="2000" dirty="0">
                <a:solidFill>
                  <a:schemeClr val="tx1"/>
                </a:solidFill>
              </a:rPr>
              <a:t>turning plans into action and learning from experience</a:t>
            </a:r>
            <a:endParaRPr lang="en-GB" sz="2000" dirty="0">
              <a:solidFill>
                <a:schemeClr val="tx1"/>
              </a:solidFill>
            </a:endParaRPr>
          </a:p>
        </p:txBody>
      </p:sp>
      <p:sp>
        <p:nvSpPr>
          <p:cNvPr id="11" name="CasellaDiTesto 10">
            <a:extLst>
              <a:ext uri="{FF2B5EF4-FFF2-40B4-BE49-F238E27FC236}">
                <a16:creationId xmlns:a16="http://schemas.microsoft.com/office/drawing/2014/main" id="{5F3643EB-F97F-46C2-DBE0-99CFE220DABE}"/>
              </a:ext>
            </a:extLst>
          </p:cNvPr>
          <p:cNvSpPr txBox="1"/>
          <p:nvPr/>
        </p:nvSpPr>
        <p:spPr>
          <a:xfrm>
            <a:off x="838198" y="5298981"/>
            <a:ext cx="10738898" cy="707886"/>
          </a:xfrm>
          <a:prstGeom prst="rect">
            <a:avLst/>
          </a:prstGeom>
          <a:noFill/>
        </p:spPr>
        <p:txBody>
          <a:bodyPr wrap="square">
            <a:spAutoFit/>
          </a:bodyPr>
          <a:lstStyle/>
          <a:p>
            <a:pPr algn="ctr"/>
            <a:r>
              <a:rPr lang="en-US" sz="2000" dirty="0"/>
              <a:t>Each of these split in </a:t>
            </a:r>
            <a:r>
              <a:rPr lang="en-US" sz="2000" b="1" dirty="0"/>
              <a:t>5 specific competences</a:t>
            </a:r>
            <a:r>
              <a:rPr lang="en-US" sz="2000" dirty="0"/>
              <a:t>, each composed of </a:t>
            </a:r>
            <a:r>
              <a:rPr lang="en-US" sz="2000" b="1" dirty="0"/>
              <a:t>different threads </a:t>
            </a:r>
            <a:r>
              <a:rPr lang="en-US" sz="2000" dirty="0"/>
              <a:t>describing the competence and associated to </a:t>
            </a:r>
            <a:r>
              <a:rPr lang="en-US" sz="2000" b="1" dirty="0"/>
              <a:t>learning outcomes </a:t>
            </a:r>
            <a:r>
              <a:rPr lang="en-US" sz="2000" dirty="0"/>
              <a:t>across </a:t>
            </a:r>
            <a:r>
              <a:rPr lang="en-US" sz="2000" b="1" dirty="0"/>
              <a:t>8 progression levels</a:t>
            </a:r>
            <a:endParaRPr lang="en-GB" sz="2000" b="1" dirty="0"/>
          </a:p>
        </p:txBody>
      </p:sp>
    </p:spTree>
    <p:extLst>
      <p:ext uri="{BB962C8B-B14F-4D97-AF65-F5344CB8AC3E}">
        <p14:creationId xmlns:p14="http://schemas.microsoft.com/office/powerpoint/2010/main" val="15808010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395B26-151B-8001-87B4-36C236980997}"/>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8B4B5B91-4E0E-8405-2E50-63BEF686289C}"/>
              </a:ext>
            </a:extLst>
          </p:cNvPr>
          <p:cNvSpPr>
            <a:spLocks noGrp="1"/>
          </p:cNvSpPr>
          <p:nvPr>
            <p:ph type="title"/>
          </p:nvPr>
        </p:nvSpPr>
        <p:spPr>
          <a:xfrm>
            <a:off x="838199" y="365125"/>
            <a:ext cx="7611533" cy="1325563"/>
          </a:xfrm>
        </p:spPr>
        <p:txBody>
          <a:bodyPr>
            <a:normAutofit/>
          </a:bodyPr>
          <a:lstStyle/>
          <a:p>
            <a:r>
              <a:rPr lang="en-US" sz="3600" dirty="0" err="1">
                <a:solidFill>
                  <a:srgbClr val="0069B8"/>
                </a:solidFill>
              </a:rPr>
              <a:t>EntreComp</a:t>
            </a:r>
            <a:r>
              <a:rPr lang="en-US" sz="3600" dirty="0">
                <a:solidFill>
                  <a:srgbClr val="0069B8"/>
                </a:solidFill>
              </a:rPr>
              <a:t> - a visual representation</a:t>
            </a:r>
            <a:endParaRPr lang="en-GB" sz="3600" noProof="0" dirty="0">
              <a:solidFill>
                <a:srgbClr val="0069B8"/>
              </a:solidFill>
            </a:endParaRPr>
          </a:p>
        </p:txBody>
      </p:sp>
      <p:pic>
        <p:nvPicPr>
          <p:cNvPr id="9" name="Immagine 8" descr="Immagine che contiene schermata, testo, diagramma, design&#10;&#10;Il contenuto generato dall'IA potrebbe non essere corretto.">
            <a:extLst>
              <a:ext uri="{FF2B5EF4-FFF2-40B4-BE49-F238E27FC236}">
                <a16:creationId xmlns:a16="http://schemas.microsoft.com/office/drawing/2014/main" id="{6CFDED92-EC65-8F28-2647-C8D6D7720CCB}"/>
              </a:ext>
            </a:extLst>
          </p:cNvPr>
          <p:cNvPicPr>
            <a:picLocks noChangeAspect="1"/>
          </p:cNvPicPr>
          <p:nvPr/>
        </p:nvPicPr>
        <p:blipFill>
          <a:blip r:embed="rId3"/>
          <a:stretch>
            <a:fillRect/>
          </a:stretch>
        </p:blipFill>
        <p:spPr>
          <a:xfrm>
            <a:off x="1591734" y="1368196"/>
            <a:ext cx="8629730" cy="4606410"/>
          </a:xfrm>
          <a:prstGeom prst="rect">
            <a:avLst/>
          </a:prstGeom>
        </p:spPr>
      </p:pic>
      <p:sp>
        <p:nvSpPr>
          <p:cNvPr id="5" name="CasellaDiTesto 4">
            <a:extLst>
              <a:ext uri="{FF2B5EF4-FFF2-40B4-BE49-F238E27FC236}">
                <a16:creationId xmlns:a16="http://schemas.microsoft.com/office/drawing/2014/main" id="{A1C53199-FA88-3292-ACE8-CD743189CEFA}"/>
              </a:ext>
            </a:extLst>
          </p:cNvPr>
          <p:cNvSpPr txBox="1"/>
          <p:nvPr/>
        </p:nvSpPr>
        <p:spPr>
          <a:xfrm>
            <a:off x="3048000" y="5778382"/>
            <a:ext cx="6096000" cy="276999"/>
          </a:xfrm>
          <a:prstGeom prst="rect">
            <a:avLst/>
          </a:prstGeom>
          <a:noFill/>
        </p:spPr>
        <p:txBody>
          <a:bodyPr wrap="square">
            <a:spAutoFit/>
          </a:bodyPr>
          <a:lstStyle/>
          <a:p>
            <a:pPr algn="ctr"/>
            <a:r>
              <a:rPr lang="it-IT" sz="1200" dirty="0"/>
              <a:t>Source: </a:t>
            </a:r>
            <a:r>
              <a:rPr lang="it-IT" sz="1200" dirty="0" err="1"/>
              <a:t>EntreComp</a:t>
            </a:r>
            <a:r>
              <a:rPr lang="it-IT" sz="1200" dirty="0"/>
              <a:t> a </a:t>
            </a:r>
            <a:r>
              <a:rPr lang="it-IT" sz="1200" dirty="0" err="1"/>
              <a:t>practical</a:t>
            </a:r>
            <a:r>
              <a:rPr lang="it-IT" sz="1200" dirty="0"/>
              <a:t> guide, 2020</a:t>
            </a:r>
          </a:p>
        </p:txBody>
      </p:sp>
    </p:spTree>
    <p:extLst>
      <p:ext uri="{BB962C8B-B14F-4D97-AF65-F5344CB8AC3E}">
        <p14:creationId xmlns:p14="http://schemas.microsoft.com/office/powerpoint/2010/main" val="34881710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10B10C-6226-E408-D74C-55906D638AC3}"/>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99CDFEF6-9281-A703-73BC-C6E2C2F26427}"/>
              </a:ext>
            </a:extLst>
          </p:cNvPr>
          <p:cNvSpPr>
            <a:spLocks noGrp="1"/>
          </p:cNvSpPr>
          <p:nvPr>
            <p:ph type="title"/>
          </p:nvPr>
        </p:nvSpPr>
        <p:spPr/>
        <p:txBody>
          <a:bodyPr>
            <a:normAutofit/>
          </a:bodyPr>
          <a:lstStyle/>
          <a:p>
            <a:r>
              <a:rPr lang="en-US" sz="3600" dirty="0">
                <a:solidFill>
                  <a:srgbClr val="0069B8"/>
                </a:solidFill>
              </a:rPr>
              <a:t>The 15 competences (5 per area) and their key threads</a:t>
            </a:r>
            <a:endParaRPr lang="en-GB" sz="3600" noProof="0" dirty="0">
              <a:solidFill>
                <a:srgbClr val="0069B8"/>
              </a:solidFill>
            </a:endParaRPr>
          </a:p>
        </p:txBody>
      </p:sp>
      <p:graphicFrame>
        <p:nvGraphicFramePr>
          <p:cNvPr id="9" name="Tabella 8">
            <a:extLst>
              <a:ext uri="{FF2B5EF4-FFF2-40B4-BE49-F238E27FC236}">
                <a16:creationId xmlns:a16="http://schemas.microsoft.com/office/drawing/2014/main" id="{E551620A-2E63-2685-6614-8104CEFBEEB6}"/>
              </a:ext>
            </a:extLst>
          </p:cNvPr>
          <p:cNvGraphicFramePr>
            <a:graphicFrameLocks noGrp="1"/>
          </p:cNvGraphicFramePr>
          <p:nvPr>
            <p:extLst>
              <p:ext uri="{D42A27DB-BD31-4B8C-83A1-F6EECF244321}">
                <p14:modId xmlns:p14="http://schemas.microsoft.com/office/powerpoint/2010/main" val="1487121063"/>
              </p:ext>
            </p:extLst>
          </p:nvPr>
        </p:nvGraphicFramePr>
        <p:xfrm>
          <a:off x="838200" y="1497965"/>
          <a:ext cx="10515600" cy="4575176"/>
        </p:xfrm>
        <a:graphic>
          <a:graphicData uri="http://schemas.openxmlformats.org/drawingml/2006/table">
            <a:tbl>
              <a:tblPr>
                <a:tableStyleId>{C4B1156A-380E-4F78-BDF5-A606A8083BF9}</a:tableStyleId>
              </a:tblPr>
              <a:tblGrid>
                <a:gridCol w="1363980">
                  <a:extLst>
                    <a:ext uri="{9D8B030D-6E8A-4147-A177-3AD203B41FA5}">
                      <a16:colId xmlns:a16="http://schemas.microsoft.com/office/drawing/2014/main" val="1366577236"/>
                    </a:ext>
                  </a:extLst>
                </a:gridCol>
                <a:gridCol w="3009900">
                  <a:extLst>
                    <a:ext uri="{9D8B030D-6E8A-4147-A177-3AD203B41FA5}">
                      <a16:colId xmlns:a16="http://schemas.microsoft.com/office/drawing/2014/main" val="3537310685"/>
                    </a:ext>
                  </a:extLst>
                </a:gridCol>
                <a:gridCol w="6141720">
                  <a:extLst>
                    <a:ext uri="{9D8B030D-6E8A-4147-A177-3AD203B41FA5}">
                      <a16:colId xmlns:a16="http://schemas.microsoft.com/office/drawing/2014/main" val="3900968961"/>
                    </a:ext>
                  </a:extLst>
                </a:gridCol>
              </a:tblGrid>
              <a:tr h="891670">
                <a:tc rowSpan="5">
                  <a:txBody>
                    <a:bodyPr/>
                    <a:lstStyle/>
                    <a:p>
                      <a:pPr algn="ctr">
                        <a:buNone/>
                      </a:pPr>
                      <a:r>
                        <a:rPr lang="en-GB" sz="1600" b="1" noProof="0" dirty="0"/>
                        <a:t>Ideas &amp; Opportunities</a:t>
                      </a:r>
                      <a:endParaRPr lang="it-IT" sz="1600" dirty="0"/>
                    </a:p>
                  </a:txBody>
                  <a:tcPr marL="15214" marR="15214" marT="7607" marB="7607"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buNone/>
                      </a:pPr>
                      <a:r>
                        <a:rPr lang="en-GB" sz="1600" b="1" noProof="0" dirty="0"/>
                        <a:t>Spotting Opportunities</a:t>
                      </a:r>
                      <a:endParaRPr lang="en-GB" sz="1600" noProof="0" dirty="0"/>
                    </a:p>
                  </a:txBody>
                  <a:tcPr marL="15214" marR="15214" marT="7607" marB="7607"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buNone/>
                      </a:pPr>
                      <a:r>
                        <a:rPr lang="en-US" sz="1600" dirty="0"/>
                        <a:t>a) Identify needs and challenges, b) Observe and listen actively; c) </a:t>
                      </a:r>
                      <a:r>
                        <a:rPr lang="en-US" sz="1600" dirty="0" err="1"/>
                        <a:t>Analyse</a:t>
                      </a:r>
                      <a:r>
                        <a:rPr lang="en-US" sz="1600" dirty="0"/>
                        <a:t> context and trends; d) Search for creative opportunities; e) Seize chances to create value</a:t>
                      </a:r>
                    </a:p>
                  </a:txBody>
                  <a:tcPr marL="15214" marR="15214" marT="7607" marB="7607"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573363398"/>
                  </a:ext>
                </a:extLst>
              </a:tr>
              <a:tr h="891670">
                <a:tc vMerge="1">
                  <a:txBody>
                    <a:bodyPr/>
                    <a:lstStyle/>
                    <a:p>
                      <a:pPr>
                        <a:buNone/>
                      </a:pPr>
                      <a:endParaRPr lang="it-IT" sz="1600" dirty="0"/>
                    </a:p>
                  </a:txBody>
                  <a:tcPr marL="15214" marR="15214" marT="7607" marB="7607" anchor="ctr"/>
                </a:tc>
                <a:tc>
                  <a:txBody>
                    <a:bodyPr/>
                    <a:lstStyle/>
                    <a:p>
                      <a:pPr algn="ctr">
                        <a:buNone/>
                      </a:pPr>
                      <a:r>
                        <a:rPr lang="en-GB" sz="1600" b="1" noProof="0" dirty="0"/>
                        <a:t>Creativity</a:t>
                      </a:r>
                      <a:endParaRPr lang="en-GB" sz="1600" noProof="0" dirty="0"/>
                    </a:p>
                  </a:txBody>
                  <a:tcPr marL="15214" marR="15214" marT="7607" marB="7607"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buNone/>
                      </a:pPr>
                      <a:r>
                        <a:rPr lang="en-US" sz="1600" dirty="0"/>
                        <a:t>a) Think divergently and imaginatively; b) Combine knowledge and resources in new ways; c) Experiment with ideas; d) Use creative techniques; e) Embrace curiosity and playfulness</a:t>
                      </a:r>
                    </a:p>
                  </a:txBody>
                  <a:tcPr marL="15214" marR="15214" marT="7607" marB="7607"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419148781"/>
                  </a:ext>
                </a:extLst>
              </a:tr>
              <a:tr h="891670">
                <a:tc vMerge="1">
                  <a:txBody>
                    <a:bodyPr/>
                    <a:lstStyle/>
                    <a:p>
                      <a:pPr>
                        <a:buNone/>
                      </a:pPr>
                      <a:endParaRPr lang="it-IT" sz="1600" dirty="0"/>
                    </a:p>
                  </a:txBody>
                  <a:tcPr marL="15214" marR="15214" marT="7607" marB="7607" anchor="ctr"/>
                </a:tc>
                <a:tc>
                  <a:txBody>
                    <a:bodyPr/>
                    <a:lstStyle/>
                    <a:p>
                      <a:pPr algn="ctr">
                        <a:buNone/>
                      </a:pPr>
                      <a:r>
                        <a:rPr lang="en-GB" sz="1600" b="1" noProof="0" dirty="0"/>
                        <a:t>Vision</a:t>
                      </a:r>
                      <a:endParaRPr lang="en-GB" sz="1600" noProof="0" dirty="0"/>
                    </a:p>
                  </a:txBody>
                  <a:tcPr marL="15214" marR="15214" marT="7607" marB="7607"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buNone/>
                      </a:pPr>
                      <a:r>
                        <a:rPr lang="en-US" sz="1600" dirty="0"/>
                        <a:t>a) Imagine a desirable future; b) Define long-term goals; c) Inspire others through purpose; d) Communicate ambition clearly; e) Translate vision into achievable aims</a:t>
                      </a:r>
                    </a:p>
                  </a:txBody>
                  <a:tcPr marL="15214" marR="15214" marT="7607" marB="7607"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15307335"/>
                  </a:ext>
                </a:extLst>
              </a:tr>
              <a:tr h="870129">
                <a:tc vMerge="1">
                  <a:txBody>
                    <a:bodyPr/>
                    <a:lstStyle/>
                    <a:p>
                      <a:pPr>
                        <a:buNone/>
                      </a:pPr>
                      <a:endParaRPr lang="it-IT" sz="1600" dirty="0"/>
                    </a:p>
                  </a:txBody>
                  <a:tcPr marL="15214" marR="15214" marT="7607" marB="7607" anchor="ctr"/>
                </a:tc>
                <a:tc>
                  <a:txBody>
                    <a:bodyPr/>
                    <a:lstStyle/>
                    <a:p>
                      <a:pPr algn="ctr">
                        <a:buNone/>
                      </a:pPr>
                      <a:r>
                        <a:rPr lang="en-GB" sz="1600" b="1" noProof="0" dirty="0"/>
                        <a:t>Valuing Ideas</a:t>
                      </a:r>
                      <a:endParaRPr lang="en-GB" sz="1600" noProof="0" dirty="0"/>
                    </a:p>
                  </a:txBody>
                  <a:tcPr marL="15214" marR="15214" marT="7607" marB="7607"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buNone/>
                      </a:pPr>
                      <a:r>
                        <a:rPr lang="en-US" sz="1600" dirty="0"/>
                        <a:t>a) </a:t>
                      </a:r>
                      <a:r>
                        <a:rPr lang="en-US" sz="1600" dirty="0" err="1"/>
                        <a:t>Recognise</a:t>
                      </a:r>
                      <a:r>
                        <a:rPr lang="en-US" sz="1600" dirty="0"/>
                        <a:t> the potential value of ideas; b) Evaluate impact and feasibility; c) Compare and select promising options; d) Protect and share ideas responsibly; e) Learn to justify and </a:t>
                      </a:r>
                      <a:r>
                        <a:rPr lang="en-US" sz="1600" dirty="0" err="1"/>
                        <a:t>prioritise</a:t>
                      </a:r>
                      <a:r>
                        <a:rPr lang="en-US" sz="1600" dirty="0"/>
                        <a:t> choices</a:t>
                      </a:r>
                    </a:p>
                  </a:txBody>
                  <a:tcPr marL="15214" marR="15214" marT="7607" marB="7607"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725184063"/>
                  </a:ext>
                </a:extLst>
              </a:tr>
              <a:tr h="1030037">
                <a:tc vMerge="1">
                  <a:txBody>
                    <a:bodyPr/>
                    <a:lstStyle/>
                    <a:p>
                      <a:pPr>
                        <a:buNone/>
                      </a:pPr>
                      <a:endParaRPr lang="it-IT" sz="1600" dirty="0"/>
                    </a:p>
                  </a:txBody>
                  <a:tcPr marL="15214" marR="15214" marT="7607" marB="7607" anchor="ctr"/>
                </a:tc>
                <a:tc>
                  <a:txBody>
                    <a:bodyPr/>
                    <a:lstStyle/>
                    <a:p>
                      <a:pPr algn="ctr">
                        <a:buNone/>
                      </a:pPr>
                      <a:r>
                        <a:rPr lang="en-GB" sz="1600" b="1" noProof="0" dirty="0"/>
                        <a:t>Ethical &amp; Sustainable Thinking</a:t>
                      </a:r>
                      <a:endParaRPr lang="en-GB" sz="1600" noProof="0" dirty="0"/>
                    </a:p>
                  </a:txBody>
                  <a:tcPr marL="15214" marR="15214" marT="7607" marB="7607"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buNone/>
                      </a:pPr>
                      <a:r>
                        <a:rPr lang="en-US" sz="1600" dirty="0"/>
                        <a:t>a) Assess the consequences of actions; b) Think long-term and systemically; c) Promote fairness, inclusion, sustainability; d) Make decisions based on ethics and integrity; e) Act responsibly toward people and planet</a:t>
                      </a:r>
                    </a:p>
                  </a:txBody>
                  <a:tcPr marL="15214" marR="15214" marT="7607" marB="7607"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666798255"/>
                  </a:ext>
                </a:extLst>
              </a:tr>
            </a:tbl>
          </a:graphicData>
        </a:graphic>
      </p:graphicFrame>
    </p:spTree>
    <p:extLst>
      <p:ext uri="{BB962C8B-B14F-4D97-AF65-F5344CB8AC3E}">
        <p14:creationId xmlns:p14="http://schemas.microsoft.com/office/powerpoint/2010/main" val="12232203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FDAC81-92F8-A67E-22B4-25AD046B9785}"/>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7D7DE8F0-33E7-2599-0B35-5F1D2E5C80CE}"/>
              </a:ext>
            </a:extLst>
          </p:cNvPr>
          <p:cNvSpPr>
            <a:spLocks noGrp="1"/>
          </p:cNvSpPr>
          <p:nvPr>
            <p:ph type="title"/>
          </p:nvPr>
        </p:nvSpPr>
        <p:spPr/>
        <p:txBody>
          <a:bodyPr>
            <a:normAutofit/>
          </a:bodyPr>
          <a:lstStyle/>
          <a:p>
            <a:r>
              <a:rPr lang="en-US" sz="3600" dirty="0">
                <a:solidFill>
                  <a:srgbClr val="0069B8"/>
                </a:solidFill>
              </a:rPr>
              <a:t>The 15 competences (5 per area) and their key threads</a:t>
            </a:r>
            <a:endParaRPr lang="en-GB" sz="3600" noProof="0" dirty="0">
              <a:solidFill>
                <a:srgbClr val="0069B8"/>
              </a:solidFill>
            </a:endParaRPr>
          </a:p>
        </p:txBody>
      </p:sp>
      <p:graphicFrame>
        <p:nvGraphicFramePr>
          <p:cNvPr id="3" name="Tabella 2">
            <a:extLst>
              <a:ext uri="{FF2B5EF4-FFF2-40B4-BE49-F238E27FC236}">
                <a16:creationId xmlns:a16="http://schemas.microsoft.com/office/drawing/2014/main" id="{7921CFC0-9AC1-0013-A59F-5A56E9332A46}"/>
              </a:ext>
            </a:extLst>
          </p:cNvPr>
          <p:cNvGraphicFramePr>
            <a:graphicFrameLocks noGrp="1"/>
          </p:cNvGraphicFramePr>
          <p:nvPr>
            <p:extLst>
              <p:ext uri="{D42A27DB-BD31-4B8C-83A1-F6EECF244321}">
                <p14:modId xmlns:p14="http://schemas.microsoft.com/office/powerpoint/2010/main" val="2093602485"/>
              </p:ext>
            </p:extLst>
          </p:nvPr>
        </p:nvGraphicFramePr>
        <p:xfrm>
          <a:off x="838200" y="1497964"/>
          <a:ext cx="10515600" cy="4567553"/>
        </p:xfrm>
        <a:graphic>
          <a:graphicData uri="http://schemas.openxmlformats.org/drawingml/2006/table">
            <a:tbl>
              <a:tblPr>
                <a:tableStyleId>{C4B1156A-380E-4F78-BDF5-A606A8083BF9}</a:tableStyleId>
              </a:tblPr>
              <a:tblGrid>
                <a:gridCol w="1363980">
                  <a:extLst>
                    <a:ext uri="{9D8B030D-6E8A-4147-A177-3AD203B41FA5}">
                      <a16:colId xmlns:a16="http://schemas.microsoft.com/office/drawing/2014/main" val="1366577236"/>
                    </a:ext>
                  </a:extLst>
                </a:gridCol>
                <a:gridCol w="3009900">
                  <a:extLst>
                    <a:ext uri="{9D8B030D-6E8A-4147-A177-3AD203B41FA5}">
                      <a16:colId xmlns:a16="http://schemas.microsoft.com/office/drawing/2014/main" val="3537310685"/>
                    </a:ext>
                  </a:extLst>
                </a:gridCol>
                <a:gridCol w="6141720">
                  <a:extLst>
                    <a:ext uri="{9D8B030D-6E8A-4147-A177-3AD203B41FA5}">
                      <a16:colId xmlns:a16="http://schemas.microsoft.com/office/drawing/2014/main" val="3900968961"/>
                    </a:ext>
                  </a:extLst>
                </a:gridCol>
              </a:tblGrid>
              <a:tr h="857508">
                <a:tc rowSpan="5">
                  <a:txBody>
                    <a:bodyPr/>
                    <a:lstStyle/>
                    <a:p>
                      <a:pPr algn="ctr">
                        <a:buNone/>
                      </a:pPr>
                      <a:r>
                        <a:rPr lang="en-GB" sz="1600" b="1" noProof="0" dirty="0"/>
                        <a:t>Resources</a:t>
                      </a:r>
                      <a:endParaRPr lang="it-IT" sz="1600" dirty="0"/>
                    </a:p>
                  </a:txBody>
                  <a:tcPr marL="15214" marR="15214" marT="7607" marB="7607"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buNone/>
                      </a:pPr>
                      <a:r>
                        <a:rPr lang="en-GB" sz="1600" b="1" noProof="0" dirty="0"/>
                        <a:t>Self-Awareness &amp; Self-Efficacy</a:t>
                      </a:r>
                      <a:endParaRPr lang="en-GB" sz="1600" noProof="0" dirty="0"/>
                    </a:p>
                  </a:txBody>
                  <a:tcPr marL="15214" marR="15214" marT="7607" marB="7607"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buNone/>
                      </a:pPr>
                      <a:r>
                        <a:rPr lang="en-US" sz="1600" dirty="0"/>
                        <a:t>a) </a:t>
                      </a:r>
                      <a:r>
                        <a:rPr lang="en-US" sz="1600" dirty="0" err="1"/>
                        <a:t>Recognise</a:t>
                      </a:r>
                      <a:r>
                        <a:rPr lang="en-US" sz="1600" dirty="0"/>
                        <a:t> one’s strengths and limits; b) Build confidence through experience; c) Set personal learning goals; d) Reflect on performance; e) Seek feedback and growth</a:t>
                      </a:r>
                    </a:p>
                  </a:txBody>
                  <a:tcPr marL="15214" marR="15214" marT="7607" marB="7607"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573363398"/>
                  </a:ext>
                </a:extLst>
              </a:tr>
              <a:tr h="857508">
                <a:tc vMerge="1">
                  <a:txBody>
                    <a:bodyPr/>
                    <a:lstStyle/>
                    <a:p>
                      <a:pPr>
                        <a:buNone/>
                      </a:pPr>
                      <a:endParaRPr lang="it-IT" sz="1600" dirty="0"/>
                    </a:p>
                  </a:txBody>
                  <a:tcPr marL="15214" marR="15214" marT="7607" marB="7607" anchor="ctr"/>
                </a:tc>
                <a:tc>
                  <a:txBody>
                    <a:bodyPr/>
                    <a:lstStyle/>
                    <a:p>
                      <a:pPr algn="ctr">
                        <a:buNone/>
                      </a:pPr>
                      <a:r>
                        <a:rPr lang="en-GB" sz="1600" b="1" noProof="0" dirty="0"/>
                        <a:t>Motivation &amp; Perseverance</a:t>
                      </a:r>
                      <a:endParaRPr lang="en-GB" sz="1600" noProof="0" dirty="0"/>
                    </a:p>
                  </a:txBody>
                  <a:tcPr marL="15214" marR="15214" marT="7607" marB="7607"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buNone/>
                      </a:pPr>
                      <a:r>
                        <a:rPr lang="en-US" sz="1600" dirty="0"/>
                        <a:t>a) Stay committed to goals; b) Keep focus under pressure; c) Overcome obstacles and setbacks; d) Manage emotions constructively; e) Turn challenges into learning opportunities</a:t>
                      </a:r>
                    </a:p>
                  </a:txBody>
                  <a:tcPr marL="15214" marR="15214" marT="7607" marB="7607"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419148781"/>
                  </a:ext>
                </a:extLst>
              </a:tr>
              <a:tr h="857508">
                <a:tc vMerge="1">
                  <a:txBody>
                    <a:bodyPr/>
                    <a:lstStyle/>
                    <a:p>
                      <a:pPr>
                        <a:buNone/>
                      </a:pPr>
                      <a:endParaRPr lang="it-IT" sz="1600" dirty="0"/>
                    </a:p>
                  </a:txBody>
                  <a:tcPr marL="15214" marR="15214" marT="7607" marB="7607" anchor="ctr"/>
                </a:tc>
                <a:tc>
                  <a:txBody>
                    <a:bodyPr/>
                    <a:lstStyle/>
                    <a:p>
                      <a:pPr algn="ctr">
                        <a:buNone/>
                      </a:pPr>
                      <a:r>
                        <a:rPr lang="en-GB" sz="1600" b="1" noProof="0" dirty="0"/>
                        <a:t>Mobilising Resources</a:t>
                      </a:r>
                      <a:endParaRPr lang="en-GB" sz="1600" noProof="0" dirty="0"/>
                    </a:p>
                  </a:txBody>
                  <a:tcPr marL="15214" marR="15214" marT="7607" marB="7607"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buNone/>
                      </a:pPr>
                      <a:r>
                        <a:rPr lang="en-US" sz="1600" dirty="0"/>
                        <a:t>a) Identify and use available resources; b) Obtain support, tools, and materials; c) Make effective use of time; d) Build partnerships and networks; e) Manage constraints creatively</a:t>
                      </a:r>
                    </a:p>
                  </a:txBody>
                  <a:tcPr marL="15214" marR="15214" marT="7607" marB="7607"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15307335"/>
                  </a:ext>
                </a:extLst>
              </a:tr>
              <a:tr h="1137521">
                <a:tc vMerge="1">
                  <a:txBody>
                    <a:bodyPr/>
                    <a:lstStyle/>
                    <a:p>
                      <a:pPr>
                        <a:buNone/>
                      </a:pPr>
                      <a:endParaRPr lang="it-IT" sz="1600" dirty="0"/>
                    </a:p>
                  </a:txBody>
                  <a:tcPr marL="15214" marR="15214" marT="7607" marB="7607" anchor="ctr"/>
                </a:tc>
                <a:tc>
                  <a:txBody>
                    <a:bodyPr/>
                    <a:lstStyle/>
                    <a:p>
                      <a:pPr algn="ctr">
                        <a:buNone/>
                      </a:pPr>
                      <a:r>
                        <a:rPr lang="it-IT" sz="1600" b="1" dirty="0"/>
                        <a:t>Financial </a:t>
                      </a:r>
                      <a:r>
                        <a:rPr lang="en-GB" sz="1600" b="1" noProof="0" dirty="0"/>
                        <a:t>&amp; Economic Literacy</a:t>
                      </a:r>
                      <a:endParaRPr lang="it-IT" sz="1600" dirty="0"/>
                    </a:p>
                  </a:txBody>
                  <a:tcPr marL="15214" marR="15214" marT="7607" marB="7607"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buNone/>
                      </a:pPr>
                      <a:r>
                        <a:rPr lang="en-US" sz="1600" dirty="0"/>
                        <a:t>a) Understand value creation and cost; b) Manage budgets and resources; c) Assess financial risks and returns; d) Make responsible economic decisions; e) Understand the basics of sustainability economics</a:t>
                      </a:r>
                    </a:p>
                  </a:txBody>
                  <a:tcPr marL="15214" marR="15214" marT="7607" marB="7607"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725184063"/>
                  </a:ext>
                </a:extLst>
              </a:tr>
              <a:tr h="857508">
                <a:tc vMerge="1">
                  <a:txBody>
                    <a:bodyPr/>
                    <a:lstStyle/>
                    <a:p>
                      <a:pPr>
                        <a:buNone/>
                      </a:pPr>
                      <a:endParaRPr lang="it-IT" sz="1600" dirty="0"/>
                    </a:p>
                  </a:txBody>
                  <a:tcPr marL="15214" marR="15214" marT="7607" marB="7607" anchor="ctr"/>
                </a:tc>
                <a:tc>
                  <a:txBody>
                    <a:bodyPr/>
                    <a:lstStyle/>
                    <a:p>
                      <a:pPr algn="ctr">
                        <a:buNone/>
                      </a:pPr>
                      <a:r>
                        <a:rPr lang="en-GB" sz="1600" b="1" noProof="0" dirty="0"/>
                        <a:t>Mobilising Others</a:t>
                      </a:r>
                      <a:endParaRPr lang="en-GB" sz="1600" noProof="0" dirty="0"/>
                    </a:p>
                  </a:txBody>
                  <a:tcPr marL="15214" marR="15214" marT="7607" marB="7607"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buNone/>
                      </a:pPr>
                      <a:r>
                        <a:rPr lang="en-US" sz="1600" dirty="0"/>
                        <a:t>a) Communicate effectively and persuasively; b) Build trust and empathy; c) Inspire and involve others; d) Lead collaboratively; e) Share vision and coordinate efforts</a:t>
                      </a:r>
                    </a:p>
                  </a:txBody>
                  <a:tcPr marL="15214" marR="15214" marT="7607" marB="7607"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666798255"/>
                  </a:ext>
                </a:extLst>
              </a:tr>
            </a:tbl>
          </a:graphicData>
        </a:graphic>
      </p:graphicFrame>
    </p:spTree>
    <p:extLst>
      <p:ext uri="{BB962C8B-B14F-4D97-AF65-F5344CB8AC3E}">
        <p14:creationId xmlns:p14="http://schemas.microsoft.com/office/powerpoint/2010/main" val="25183069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C94333-1D8F-9109-8E60-956ACEB0F107}"/>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1471DAAA-DA3C-D35E-9534-70421B0D8CA8}"/>
              </a:ext>
            </a:extLst>
          </p:cNvPr>
          <p:cNvSpPr>
            <a:spLocks noGrp="1"/>
          </p:cNvSpPr>
          <p:nvPr>
            <p:ph type="title"/>
          </p:nvPr>
        </p:nvSpPr>
        <p:spPr/>
        <p:txBody>
          <a:bodyPr>
            <a:normAutofit/>
          </a:bodyPr>
          <a:lstStyle/>
          <a:p>
            <a:r>
              <a:rPr lang="en-US" sz="3600" dirty="0">
                <a:solidFill>
                  <a:srgbClr val="0069B8"/>
                </a:solidFill>
              </a:rPr>
              <a:t>The 15 competences (5 per area) and their key threads</a:t>
            </a:r>
            <a:endParaRPr lang="en-GB" sz="3600" noProof="0" dirty="0">
              <a:solidFill>
                <a:srgbClr val="0069B8"/>
              </a:solidFill>
            </a:endParaRPr>
          </a:p>
        </p:txBody>
      </p:sp>
      <p:graphicFrame>
        <p:nvGraphicFramePr>
          <p:cNvPr id="5" name="Tabella 4">
            <a:extLst>
              <a:ext uri="{FF2B5EF4-FFF2-40B4-BE49-F238E27FC236}">
                <a16:creationId xmlns:a16="http://schemas.microsoft.com/office/drawing/2014/main" id="{F5961A13-2D90-3806-4D3D-A8FE522E6FEF}"/>
              </a:ext>
            </a:extLst>
          </p:cNvPr>
          <p:cNvGraphicFramePr>
            <a:graphicFrameLocks noGrp="1"/>
          </p:cNvGraphicFramePr>
          <p:nvPr>
            <p:extLst>
              <p:ext uri="{D42A27DB-BD31-4B8C-83A1-F6EECF244321}">
                <p14:modId xmlns:p14="http://schemas.microsoft.com/office/powerpoint/2010/main" val="2158424088"/>
              </p:ext>
            </p:extLst>
          </p:nvPr>
        </p:nvGraphicFramePr>
        <p:xfrm>
          <a:off x="838200" y="1497964"/>
          <a:ext cx="10515600" cy="4605656"/>
        </p:xfrm>
        <a:graphic>
          <a:graphicData uri="http://schemas.openxmlformats.org/drawingml/2006/table">
            <a:tbl>
              <a:tblPr>
                <a:tableStyleId>{C4B1156A-380E-4F78-BDF5-A606A8083BF9}</a:tableStyleId>
              </a:tblPr>
              <a:tblGrid>
                <a:gridCol w="1363980">
                  <a:extLst>
                    <a:ext uri="{9D8B030D-6E8A-4147-A177-3AD203B41FA5}">
                      <a16:colId xmlns:a16="http://schemas.microsoft.com/office/drawing/2014/main" val="1366577236"/>
                    </a:ext>
                  </a:extLst>
                </a:gridCol>
                <a:gridCol w="3009900">
                  <a:extLst>
                    <a:ext uri="{9D8B030D-6E8A-4147-A177-3AD203B41FA5}">
                      <a16:colId xmlns:a16="http://schemas.microsoft.com/office/drawing/2014/main" val="3537310685"/>
                    </a:ext>
                  </a:extLst>
                </a:gridCol>
                <a:gridCol w="6141720">
                  <a:extLst>
                    <a:ext uri="{9D8B030D-6E8A-4147-A177-3AD203B41FA5}">
                      <a16:colId xmlns:a16="http://schemas.microsoft.com/office/drawing/2014/main" val="3900968961"/>
                    </a:ext>
                  </a:extLst>
                </a:gridCol>
              </a:tblGrid>
              <a:tr h="982043">
                <a:tc rowSpan="5">
                  <a:txBody>
                    <a:bodyPr/>
                    <a:lstStyle/>
                    <a:p>
                      <a:pPr algn="ctr">
                        <a:buNone/>
                      </a:pPr>
                      <a:r>
                        <a:rPr lang="en-GB" sz="1600" b="1" noProof="0" dirty="0"/>
                        <a:t>Into Action</a:t>
                      </a:r>
                      <a:endParaRPr lang="it-IT" sz="1600" dirty="0"/>
                    </a:p>
                  </a:txBody>
                  <a:tcPr marL="15214" marR="15214" marT="7607" marB="7607"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lgn="ctr">
                        <a:buNone/>
                      </a:pPr>
                      <a:r>
                        <a:rPr lang="en-GB" sz="1600" b="1" noProof="0" dirty="0"/>
                        <a:t>Taking the Initiative</a:t>
                      </a:r>
                      <a:endParaRPr lang="en-GB" sz="1600" noProof="0" dirty="0"/>
                    </a:p>
                  </a:txBody>
                  <a:tcPr marL="15214" marR="15214" marT="7607" marB="7607"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buNone/>
                      </a:pPr>
                      <a:r>
                        <a:rPr lang="en-US" sz="1600" dirty="0"/>
                        <a:t>a) Act independently and proactively; b) Take responsibility for decisions; c) Pursue opportunities with energy; d) Learn by doing; e) Move from intention to action</a:t>
                      </a:r>
                    </a:p>
                  </a:txBody>
                  <a:tcPr marL="15214" marR="15214" marT="7607" marB="7607"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573363398"/>
                  </a:ext>
                </a:extLst>
              </a:tr>
              <a:tr h="982043">
                <a:tc vMerge="1">
                  <a:txBody>
                    <a:bodyPr/>
                    <a:lstStyle/>
                    <a:p>
                      <a:pPr>
                        <a:buNone/>
                      </a:pPr>
                      <a:endParaRPr lang="it-IT" sz="1600" dirty="0"/>
                    </a:p>
                  </a:txBody>
                  <a:tcPr marL="15214" marR="15214" marT="7607" marB="7607" anchor="ctr"/>
                </a:tc>
                <a:tc>
                  <a:txBody>
                    <a:bodyPr/>
                    <a:lstStyle/>
                    <a:p>
                      <a:pPr algn="ctr">
                        <a:buNone/>
                      </a:pPr>
                      <a:r>
                        <a:rPr lang="en-GB" sz="1600" b="1" noProof="0" dirty="0"/>
                        <a:t>Planning &amp; Management</a:t>
                      </a:r>
                      <a:endParaRPr lang="en-GB" sz="1600" noProof="0" dirty="0"/>
                    </a:p>
                  </a:txBody>
                  <a:tcPr marL="15214" marR="15214" marT="7607" marB="7607"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buNone/>
                      </a:pPr>
                      <a:r>
                        <a:rPr lang="en-US" sz="1600" dirty="0"/>
                        <a:t>a) Set goals and priorities; b) Design step-by-step plans; c) Allocate tasks and time effectively; d) Monitor progress and adapt plans; e) Balance short- and long-term objectives</a:t>
                      </a:r>
                    </a:p>
                  </a:txBody>
                  <a:tcPr marL="15214" marR="15214" marT="7607" marB="7607"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419148781"/>
                  </a:ext>
                </a:extLst>
              </a:tr>
              <a:tr h="982043">
                <a:tc vMerge="1">
                  <a:txBody>
                    <a:bodyPr/>
                    <a:lstStyle/>
                    <a:p>
                      <a:pPr>
                        <a:buNone/>
                      </a:pPr>
                      <a:endParaRPr lang="it-IT" sz="1600" dirty="0"/>
                    </a:p>
                  </a:txBody>
                  <a:tcPr marL="15214" marR="15214" marT="7607" marB="7607" anchor="ctr"/>
                </a:tc>
                <a:tc>
                  <a:txBody>
                    <a:bodyPr/>
                    <a:lstStyle/>
                    <a:p>
                      <a:pPr algn="ctr">
                        <a:buNone/>
                      </a:pPr>
                      <a:r>
                        <a:rPr lang="en-US" sz="1600" b="1" noProof="0" dirty="0"/>
                        <a:t>Coping with Uncertainty, Ambiguity &amp; Risk</a:t>
                      </a:r>
                      <a:endParaRPr lang="en-GB" sz="1600" noProof="0" dirty="0"/>
                    </a:p>
                  </a:txBody>
                  <a:tcPr marL="15214" marR="15214" marT="7607" marB="7607"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buNone/>
                      </a:pPr>
                      <a:r>
                        <a:rPr lang="en-US" sz="1600" dirty="0"/>
                        <a:t>a) Identify and assess risks; b) Tolerate uncertainty; c) Make decisions with limited information; d) Learn from mistakes; e) Stay calm and adaptive in change</a:t>
                      </a:r>
                    </a:p>
                  </a:txBody>
                  <a:tcPr marL="15214" marR="15214" marT="7607" marB="7607"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15307335"/>
                  </a:ext>
                </a:extLst>
              </a:tr>
              <a:tr h="677484">
                <a:tc vMerge="1">
                  <a:txBody>
                    <a:bodyPr/>
                    <a:lstStyle/>
                    <a:p>
                      <a:pPr>
                        <a:buNone/>
                      </a:pPr>
                      <a:endParaRPr lang="it-IT" sz="1600" dirty="0"/>
                    </a:p>
                  </a:txBody>
                  <a:tcPr marL="15214" marR="15214" marT="7607" marB="7607" anchor="ctr"/>
                </a:tc>
                <a:tc>
                  <a:txBody>
                    <a:bodyPr/>
                    <a:lstStyle/>
                    <a:p>
                      <a:pPr algn="ctr">
                        <a:buNone/>
                      </a:pPr>
                      <a:r>
                        <a:rPr lang="it-IT" sz="1600" b="1" dirty="0"/>
                        <a:t>Working with Others</a:t>
                      </a:r>
                      <a:endParaRPr lang="it-IT" sz="1600" dirty="0"/>
                    </a:p>
                  </a:txBody>
                  <a:tcPr marL="15214" marR="15214" marT="7607" marB="7607"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buNone/>
                      </a:pPr>
                      <a:r>
                        <a:rPr lang="en-US" sz="1600" dirty="0"/>
                        <a:t>a) Collaborate in teams; b) Share responsibility; c) Manage conflict constructively; d) Appreciate diversity; e) Support and empower peers</a:t>
                      </a:r>
                    </a:p>
                  </a:txBody>
                  <a:tcPr marL="15214" marR="15214" marT="7607" marB="7607"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725184063"/>
                  </a:ext>
                </a:extLst>
              </a:tr>
              <a:tr h="982043">
                <a:tc vMerge="1">
                  <a:txBody>
                    <a:bodyPr/>
                    <a:lstStyle/>
                    <a:p>
                      <a:pPr>
                        <a:buNone/>
                      </a:pPr>
                      <a:endParaRPr lang="it-IT" sz="1600" dirty="0"/>
                    </a:p>
                  </a:txBody>
                  <a:tcPr marL="15214" marR="15214" marT="7607" marB="7607" anchor="ctr"/>
                </a:tc>
                <a:tc>
                  <a:txBody>
                    <a:bodyPr/>
                    <a:lstStyle/>
                    <a:p>
                      <a:pPr algn="ctr">
                        <a:buNone/>
                      </a:pPr>
                      <a:r>
                        <a:rPr lang="en-GB" sz="1600" b="1" noProof="0" dirty="0"/>
                        <a:t>Learning Through Experience</a:t>
                      </a:r>
                      <a:endParaRPr lang="en-GB" sz="1600" noProof="0" dirty="0"/>
                    </a:p>
                  </a:txBody>
                  <a:tcPr marL="15214" marR="15214" marT="7607" marB="7607"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tc>
                  <a:txBody>
                    <a:bodyPr/>
                    <a:lstStyle/>
                    <a:p>
                      <a:pPr>
                        <a:buNone/>
                      </a:pPr>
                      <a:r>
                        <a:rPr lang="en-US" sz="1600" dirty="0"/>
                        <a:t>a) Reflect on achievements and failures; b) Extract lessons from practice; c) Adapt and improve performance; d) Share knowledge with others; e) Apply learning to new contexts</a:t>
                      </a:r>
                    </a:p>
                  </a:txBody>
                  <a:tcPr marL="15214" marR="15214" marT="7607" marB="7607"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666798255"/>
                  </a:ext>
                </a:extLst>
              </a:tr>
            </a:tbl>
          </a:graphicData>
        </a:graphic>
      </p:graphicFrame>
    </p:spTree>
    <p:extLst>
      <p:ext uri="{BB962C8B-B14F-4D97-AF65-F5344CB8AC3E}">
        <p14:creationId xmlns:p14="http://schemas.microsoft.com/office/powerpoint/2010/main" val="514166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315929-A5A7-7F3C-C462-0E51C3BDDF10}"/>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AF733B95-C8CB-993F-02D4-84E01D3D8F1D}"/>
              </a:ext>
            </a:extLst>
          </p:cNvPr>
          <p:cNvSpPr>
            <a:spLocks noGrp="1"/>
          </p:cNvSpPr>
          <p:nvPr>
            <p:ph type="title"/>
          </p:nvPr>
        </p:nvSpPr>
        <p:spPr>
          <a:xfrm>
            <a:off x="838199" y="365125"/>
            <a:ext cx="7611533" cy="1325563"/>
          </a:xfrm>
        </p:spPr>
        <p:txBody>
          <a:bodyPr>
            <a:normAutofit fontScale="90000"/>
          </a:bodyPr>
          <a:lstStyle/>
          <a:p>
            <a:r>
              <a:rPr lang="en-US" sz="3600" dirty="0">
                <a:solidFill>
                  <a:srgbClr val="0069B8"/>
                </a:solidFill>
              </a:rPr>
              <a:t>The progression levels – an example from the “Spotting opportunities” competence</a:t>
            </a:r>
            <a:endParaRPr lang="en-GB" sz="3600" noProof="0" dirty="0">
              <a:solidFill>
                <a:srgbClr val="0069B8"/>
              </a:solidFill>
            </a:endParaRPr>
          </a:p>
        </p:txBody>
      </p:sp>
      <p:pic>
        <p:nvPicPr>
          <p:cNvPr id="6" name="Immagine 5" descr="Immagine che contiene testo, schermata, Carattere, numero&#10;&#10;Il contenuto generato dall'IA potrebbe non essere corretto.">
            <a:extLst>
              <a:ext uri="{FF2B5EF4-FFF2-40B4-BE49-F238E27FC236}">
                <a16:creationId xmlns:a16="http://schemas.microsoft.com/office/drawing/2014/main" id="{2DEB101D-3583-548B-AAAF-60F1AEEFC750}"/>
              </a:ext>
            </a:extLst>
          </p:cNvPr>
          <p:cNvPicPr>
            <a:picLocks noChangeAspect="1"/>
          </p:cNvPicPr>
          <p:nvPr/>
        </p:nvPicPr>
        <p:blipFill>
          <a:blip r:embed="rId3"/>
          <a:stretch>
            <a:fillRect/>
          </a:stretch>
        </p:blipFill>
        <p:spPr>
          <a:xfrm>
            <a:off x="76684" y="1560059"/>
            <a:ext cx="12073467" cy="5271899"/>
          </a:xfrm>
          <a:prstGeom prst="rect">
            <a:avLst/>
          </a:prstGeom>
        </p:spPr>
      </p:pic>
      <p:sp>
        <p:nvSpPr>
          <p:cNvPr id="7" name="CasellaDiTesto 6">
            <a:extLst>
              <a:ext uri="{FF2B5EF4-FFF2-40B4-BE49-F238E27FC236}">
                <a16:creationId xmlns:a16="http://schemas.microsoft.com/office/drawing/2014/main" id="{E0158BBA-6EBA-C20B-FE93-2D2EFFE7D455}"/>
              </a:ext>
            </a:extLst>
          </p:cNvPr>
          <p:cNvSpPr txBox="1"/>
          <p:nvPr/>
        </p:nvSpPr>
        <p:spPr>
          <a:xfrm>
            <a:off x="8992807" y="1283060"/>
            <a:ext cx="3122509" cy="276999"/>
          </a:xfrm>
          <a:prstGeom prst="rect">
            <a:avLst/>
          </a:prstGeom>
          <a:noFill/>
        </p:spPr>
        <p:txBody>
          <a:bodyPr wrap="square">
            <a:spAutoFit/>
          </a:bodyPr>
          <a:lstStyle/>
          <a:p>
            <a:pPr algn="ctr"/>
            <a:r>
              <a:rPr lang="en-GB" sz="1200" noProof="0" dirty="0"/>
              <a:t>Source: </a:t>
            </a:r>
            <a:r>
              <a:rPr lang="en-GB" sz="1200" noProof="0" dirty="0">
                <a:hlinkClick r:id="rId4"/>
              </a:rPr>
              <a:t>EntreComp a practical guide</a:t>
            </a:r>
            <a:r>
              <a:rPr lang="en-GB" sz="1200" noProof="0" dirty="0"/>
              <a:t>, 2020</a:t>
            </a:r>
          </a:p>
        </p:txBody>
      </p:sp>
    </p:spTree>
    <p:extLst>
      <p:ext uri="{BB962C8B-B14F-4D97-AF65-F5344CB8AC3E}">
        <p14:creationId xmlns:p14="http://schemas.microsoft.com/office/powerpoint/2010/main" val="22401838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63F5F8-EE29-236B-82F6-621D40C99B01}"/>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0B7C5E46-3E7C-3D80-80B6-01A72C4D5E57}"/>
              </a:ext>
            </a:extLst>
          </p:cNvPr>
          <p:cNvSpPr>
            <a:spLocks noGrp="1"/>
          </p:cNvSpPr>
          <p:nvPr>
            <p:ph type="title"/>
          </p:nvPr>
        </p:nvSpPr>
        <p:spPr/>
        <p:txBody>
          <a:bodyPr>
            <a:normAutofit/>
          </a:bodyPr>
          <a:lstStyle/>
          <a:p>
            <a:r>
              <a:rPr lang="en-US" sz="3600" noProof="0" dirty="0">
                <a:solidFill>
                  <a:srgbClr val="0069B8"/>
                </a:solidFill>
              </a:rPr>
              <a:t>What it means to be entrepreneurial</a:t>
            </a:r>
            <a:endParaRPr lang="en-GB" sz="3600" noProof="0" dirty="0">
              <a:solidFill>
                <a:srgbClr val="0069B8"/>
              </a:solidFill>
            </a:endParaRPr>
          </a:p>
        </p:txBody>
      </p:sp>
      <p:sp>
        <p:nvSpPr>
          <p:cNvPr id="3" name="Segnaposto contenuto 2">
            <a:extLst>
              <a:ext uri="{FF2B5EF4-FFF2-40B4-BE49-F238E27FC236}">
                <a16:creationId xmlns:a16="http://schemas.microsoft.com/office/drawing/2014/main" id="{08179C16-FEB0-D7C1-3833-6F4E9208EADC}"/>
              </a:ext>
            </a:extLst>
          </p:cNvPr>
          <p:cNvSpPr>
            <a:spLocks noGrp="1"/>
          </p:cNvSpPr>
          <p:nvPr>
            <p:ph idx="1"/>
          </p:nvPr>
        </p:nvSpPr>
        <p:spPr>
          <a:xfrm>
            <a:off x="838199" y="1633121"/>
            <a:ext cx="10738899" cy="522669"/>
          </a:xfrm>
        </p:spPr>
        <p:txBody>
          <a:bodyPr>
            <a:normAutofit/>
          </a:bodyPr>
          <a:lstStyle/>
          <a:p>
            <a:pPr marL="0" indent="0">
              <a:buNone/>
            </a:pPr>
            <a:r>
              <a:rPr lang="en-US" sz="2000" noProof="0" dirty="0"/>
              <a:t>To be entrepreneurial means to:</a:t>
            </a:r>
            <a:endParaRPr lang="en-GB" sz="2000" noProof="0" dirty="0"/>
          </a:p>
        </p:txBody>
      </p:sp>
      <p:sp>
        <p:nvSpPr>
          <p:cNvPr id="4" name="Rettangolo con angoli arrotondati 3">
            <a:extLst>
              <a:ext uri="{FF2B5EF4-FFF2-40B4-BE49-F238E27FC236}">
                <a16:creationId xmlns:a16="http://schemas.microsoft.com/office/drawing/2014/main" id="{B3014E17-74DF-C4CF-2E66-258228A9915A}"/>
              </a:ext>
            </a:extLst>
          </p:cNvPr>
          <p:cNvSpPr/>
          <p:nvPr/>
        </p:nvSpPr>
        <p:spPr>
          <a:xfrm>
            <a:off x="838198" y="2467557"/>
            <a:ext cx="2413885" cy="1698926"/>
          </a:xfrm>
          <a:prstGeom prst="roundRect">
            <a:avLst/>
          </a:prstGeom>
          <a:noFill/>
          <a:ln>
            <a:solidFill>
              <a:schemeClr val="tx2">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See problems as opportunities</a:t>
            </a:r>
            <a:endParaRPr lang="en-GB" sz="2000" dirty="0">
              <a:solidFill>
                <a:schemeClr val="tx1"/>
              </a:solidFill>
            </a:endParaRPr>
          </a:p>
        </p:txBody>
      </p:sp>
      <p:sp>
        <p:nvSpPr>
          <p:cNvPr id="5" name="Rettangolo con angoli arrotondati 4">
            <a:extLst>
              <a:ext uri="{FF2B5EF4-FFF2-40B4-BE49-F238E27FC236}">
                <a16:creationId xmlns:a16="http://schemas.microsoft.com/office/drawing/2014/main" id="{1BB0B515-4AAF-727A-B45D-3241B7D72CB0}"/>
              </a:ext>
            </a:extLst>
          </p:cNvPr>
          <p:cNvSpPr/>
          <p:nvPr/>
        </p:nvSpPr>
        <p:spPr>
          <a:xfrm>
            <a:off x="3559864" y="2467556"/>
            <a:ext cx="2413885" cy="1698926"/>
          </a:xfrm>
          <a:prstGeom prst="roundRect">
            <a:avLst/>
          </a:prstGeom>
          <a:noFill/>
          <a:ln>
            <a:solidFill>
              <a:schemeClr val="tx2">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Take responsibility instead of waiting for instructions</a:t>
            </a:r>
            <a:endParaRPr lang="en-GB" sz="2000" dirty="0">
              <a:solidFill>
                <a:schemeClr val="tx1"/>
              </a:solidFill>
            </a:endParaRPr>
          </a:p>
        </p:txBody>
      </p:sp>
      <p:sp>
        <p:nvSpPr>
          <p:cNvPr id="11" name="CasellaDiTesto 10">
            <a:extLst>
              <a:ext uri="{FF2B5EF4-FFF2-40B4-BE49-F238E27FC236}">
                <a16:creationId xmlns:a16="http://schemas.microsoft.com/office/drawing/2014/main" id="{26362A95-40F6-184D-3086-9B64F3D0BF0C}"/>
              </a:ext>
            </a:extLst>
          </p:cNvPr>
          <p:cNvSpPr txBox="1"/>
          <p:nvPr/>
        </p:nvSpPr>
        <p:spPr>
          <a:xfrm>
            <a:off x="764980" y="4702211"/>
            <a:ext cx="8003652" cy="400110"/>
          </a:xfrm>
          <a:prstGeom prst="rect">
            <a:avLst/>
          </a:prstGeom>
          <a:noFill/>
        </p:spPr>
        <p:txBody>
          <a:bodyPr wrap="square">
            <a:spAutoFit/>
          </a:bodyPr>
          <a:lstStyle/>
          <a:p>
            <a:r>
              <a:rPr lang="en-US" sz="2000" b="1" dirty="0"/>
              <a:t>Entrepreneurship</a:t>
            </a:r>
            <a:r>
              <a:rPr lang="en-US" sz="2000" dirty="0"/>
              <a:t> </a:t>
            </a:r>
            <a:r>
              <a:rPr lang="en-US" sz="2000" dirty="0">
                <a:sym typeface="Wingdings" panose="05000000000000000000" pitchFamily="2" charset="2"/>
              </a:rPr>
              <a:t> life skill for everyone (students, teachers, citizens)</a:t>
            </a:r>
            <a:endParaRPr lang="en-GB" sz="2000" dirty="0"/>
          </a:p>
        </p:txBody>
      </p:sp>
      <p:sp>
        <p:nvSpPr>
          <p:cNvPr id="7" name="Rettangolo con angoli arrotondati 6">
            <a:extLst>
              <a:ext uri="{FF2B5EF4-FFF2-40B4-BE49-F238E27FC236}">
                <a16:creationId xmlns:a16="http://schemas.microsoft.com/office/drawing/2014/main" id="{88330AA8-67EB-F8DE-122F-44581A513A0F}"/>
              </a:ext>
            </a:extLst>
          </p:cNvPr>
          <p:cNvSpPr/>
          <p:nvPr/>
        </p:nvSpPr>
        <p:spPr>
          <a:xfrm>
            <a:off x="6281530" y="2467556"/>
            <a:ext cx="2413885" cy="1698926"/>
          </a:xfrm>
          <a:prstGeom prst="roundRect">
            <a:avLst/>
          </a:prstGeom>
          <a:noFill/>
          <a:ln>
            <a:solidFill>
              <a:schemeClr val="tx2">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Learn from mistakes and try again</a:t>
            </a:r>
            <a:endParaRPr lang="en-GB" sz="2000" dirty="0">
              <a:solidFill>
                <a:schemeClr val="tx1"/>
              </a:solidFill>
            </a:endParaRPr>
          </a:p>
        </p:txBody>
      </p:sp>
      <p:sp>
        <p:nvSpPr>
          <p:cNvPr id="8" name="Rettangolo con angoli arrotondati 7">
            <a:extLst>
              <a:ext uri="{FF2B5EF4-FFF2-40B4-BE49-F238E27FC236}">
                <a16:creationId xmlns:a16="http://schemas.microsoft.com/office/drawing/2014/main" id="{D99691C1-3EEF-0CC6-45F4-E9D717B1B2BE}"/>
              </a:ext>
            </a:extLst>
          </p:cNvPr>
          <p:cNvSpPr/>
          <p:nvPr/>
        </p:nvSpPr>
        <p:spPr>
          <a:xfrm>
            <a:off x="9003196" y="2455154"/>
            <a:ext cx="2413885" cy="1698926"/>
          </a:xfrm>
          <a:prstGeom prst="roundRect">
            <a:avLst/>
          </a:prstGeom>
          <a:noFill/>
          <a:ln>
            <a:solidFill>
              <a:schemeClr val="tx2">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Work with others and turn ideas into action</a:t>
            </a:r>
            <a:endParaRPr lang="en-GB" sz="2000" dirty="0">
              <a:solidFill>
                <a:schemeClr val="tx1"/>
              </a:solidFill>
            </a:endParaRPr>
          </a:p>
        </p:txBody>
      </p:sp>
    </p:spTree>
    <p:extLst>
      <p:ext uri="{BB962C8B-B14F-4D97-AF65-F5344CB8AC3E}">
        <p14:creationId xmlns:p14="http://schemas.microsoft.com/office/powerpoint/2010/main" val="1590757108"/>
      </p:ext>
    </p:extLst>
  </p:cSld>
  <p:clrMapOvr>
    <a:masterClrMapping/>
  </p:clrMapOvr>
</p:sld>
</file>

<file path=ppt/theme/theme1.xml><?xml version="1.0" encoding="utf-8"?>
<a:theme xmlns:a="http://schemas.openxmlformats.org/drawingml/2006/main" name="Personalizza struttur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569</TotalTime>
  <Words>1717</Words>
  <Application>Microsoft Office PowerPoint</Application>
  <PresentationFormat>Widescreen</PresentationFormat>
  <Paragraphs>134</Paragraphs>
  <Slides>16</Slides>
  <Notes>2</Notes>
  <HiddenSlides>0</HiddenSlides>
  <MMClips>0</MMClips>
  <ScaleCrop>false</ScaleCrop>
  <HeadingPairs>
    <vt:vector size="6" baseType="variant">
      <vt:variant>
        <vt:lpstr>Caratteri utilizzati</vt:lpstr>
      </vt:variant>
      <vt:variant>
        <vt:i4>5</vt:i4>
      </vt:variant>
      <vt:variant>
        <vt:lpstr>Tema</vt:lpstr>
      </vt:variant>
      <vt:variant>
        <vt:i4>2</vt:i4>
      </vt:variant>
      <vt:variant>
        <vt:lpstr>Titoli diapositive</vt:lpstr>
      </vt:variant>
      <vt:variant>
        <vt:i4>16</vt:i4>
      </vt:variant>
    </vt:vector>
  </HeadingPairs>
  <TitlesOfParts>
    <vt:vector size="23" baseType="lpstr">
      <vt:lpstr>Aptos</vt:lpstr>
      <vt:lpstr>Aptos Display</vt:lpstr>
      <vt:lpstr>Arial</vt:lpstr>
      <vt:lpstr>Courier New</vt:lpstr>
      <vt:lpstr>Wingdings</vt:lpstr>
      <vt:lpstr>Personalizza struttura</vt:lpstr>
      <vt:lpstr>Tema di Office</vt:lpstr>
      <vt:lpstr>D2.5 EU Competence Frameworks Training – EntreComp</vt:lpstr>
      <vt:lpstr>EntreComp: Turning ideas into action</vt:lpstr>
      <vt:lpstr>The three areas of EntreComp</vt:lpstr>
      <vt:lpstr>EntreComp - a visual representation</vt:lpstr>
      <vt:lpstr>The 15 competences (5 per area) and their key threads</vt:lpstr>
      <vt:lpstr>The 15 competences (5 per area) and their key threads</vt:lpstr>
      <vt:lpstr>The 15 competences (5 per area) and their key threads</vt:lpstr>
      <vt:lpstr>The progression levels – an example from the “Spotting opportunities” competence</vt:lpstr>
      <vt:lpstr>What it means to be entrepreneurial</vt:lpstr>
      <vt:lpstr>Examples from the classroom</vt:lpstr>
      <vt:lpstr>Benefits for VET trainers</vt:lpstr>
      <vt:lpstr>Benefits for learners</vt:lpstr>
      <vt:lpstr>How to start with EntreComp in your school</vt:lpstr>
      <vt:lpstr>EntreComp in key VET sectors </vt:lpstr>
      <vt:lpstr>Mini practical exercise: EntreComp in action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Francesca Paolini</dc:creator>
  <cp:lastModifiedBy>Francesca Paolini</cp:lastModifiedBy>
  <cp:revision>17</cp:revision>
  <dcterms:created xsi:type="dcterms:W3CDTF">2025-08-29T18:07:01Z</dcterms:created>
  <dcterms:modified xsi:type="dcterms:W3CDTF">2026-01-22T11:19:45Z</dcterms:modified>
</cp:coreProperties>
</file>