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48" r:id="rId2"/>
  </p:sldMasterIdLst>
  <p:sldIdLst>
    <p:sldId id="256" r:id="rId3"/>
    <p:sldId id="263" r:id="rId4"/>
    <p:sldId id="264" r:id="rId5"/>
    <p:sldId id="265" r:id="rId6"/>
    <p:sldId id="266" r:id="rId7"/>
    <p:sldId id="271" r:id="rId8"/>
    <p:sldId id="267" r:id="rId9"/>
    <p:sldId id="268" r:id="rId10"/>
    <p:sldId id="269" r:id="rId11"/>
    <p:sldId id="270" r:id="rId12"/>
    <p:sldId id="272" r:id="rId13"/>
    <p:sldId id="260" r:id="rId1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9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94689" autoAdjust="0"/>
  </p:normalViewPr>
  <p:slideViewPr>
    <p:cSldViewPr snapToGrid="0">
      <p:cViewPr varScale="1">
        <p:scale>
          <a:sx n="90" d="100"/>
          <a:sy n="90" d="100"/>
        </p:scale>
        <p:origin x="389" y="67"/>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F927556-8245-9011-48F3-8EF0B3F6DE1C}"/>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53E95F1F-5D73-BE55-8542-ABBE2EDF029B}"/>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Tree>
    <p:extLst>
      <p:ext uri="{BB962C8B-B14F-4D97-AF65-F5344CB8AC3E}">
        <p14:creationId xmlns:p14="http://schemas.microsoft.com/office/powerpoint/2010/main" val="3156446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F44C045-C10C-C05F-B204-40CDC9C6DFB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93FF1DE0-44A8-4145-9D7C-F1B6FF6F9EB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71097FC2-A7F4-C710-5A99-EDC8A15F360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56A0CAD-AF6B-2F45-CFFE-BFBB34D75F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3DF59BCD-7839-9C9A-B42E-87D93ED8C33E}"/>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E85FC074-B3A2-69D7-904B-E9CBD722DC3A}"/>
              </a:ext>
            </a:extLst>
          </p:cNvPr>
          <p:cNvSpPr>
            <a:spLocks noGrp="1"/>
          </p:cNvSpPr>
          <p:nvPr>
            <p:ph type="dt" sz="half" idx="10"/>
          </p:nvPr>
        </p:nvSpPr>
        <p:spPr>
          <a:xfrm>
            <a:off x="838200" y="6356350"/>
            <a:ext cx="2743200" cy="365125"/>
          </a:xfrm>
          <a:prstGeom prst="rect">
            <a:avLst/>
          </a:prstGeom>
        </p:spPr>
        <p:txBody>
          <a:bodyPr/>
          <a:lstStyle/>
          <a:p>
            <a:fld id="{E4696850-8946-4EB5-A247-AE3C0C47B324}" type="datetimeFigureOut">
              <a:rPr lang="it-IT" smtClean="0"/>
              <a:t>22/01/2026</a:t>
            </a:fld>
            <a:endParaRPr lang="it-IT"/>
          </a:p>
        </p:txBody>
      </p:sp>
      <p:sp>
        <p:nvSpPr>
          <p:cNvPr id="8" name="Segnaposto piè di pagina 7">
            <a:extLst>
              <a:ext uri="{FF2B5EF4-FFF2-40B4-BE49-F238E27FC236}">
                <a16:creationId xmlns:a16="http://schemas.microsoft.com/office/drawing/2014/main" id="{7AF8031A-B02B-30AB-6783-05F515EE44B6}"/>
              </a:ext>
            </a:extLst>
          </p:cNvPr>
          <p:cNvSpPr>
            <a:spLocks noGrp="1"/>
          </p:cNvSpPr>
          <p:nvPr>
            <p:ph type="ftr" sz="quarter" idx="11"/>
          </p:nvPr>
        </p:nvSpPr>
        <p:spPr>
          <a:xfrm>
            <a:off x="3878179" y="9308098"/>
            <a:ext cx="4114800" cy="365125"/>
          </a:xfrm>
          <a:prstGeom prst="rect">
            <a:avLst/>
          </a:prstGeom>
        </p:spPr>
        <p:txBody>
          <a:bodyPr/>
          <a:lstStyle/>
          <a:p>
            <a:endParaRPr lang="it-IT"/>
          </a:p>
        </p:txBody>
      </p:sp>
      <p:sp>
        <p:nvSpPr>
          <p:cNvPr id="9" name="Segnaposto numero diapositiva 8">
            <a:extLst>
              <a:ext uri="{FF2B5EF4-FFF2-40B4-BE49-F238E27FC236}">
                <a16:creationId xmlns:a16="http://schemas.microsoft.com/office/drawing/2014/main" id="{829C2828-D487-32CE-D184-80938E0C4F5B}"/>
              </a:ext>
            </a:extLst>
          </p:cNvPr>
          <p:cNvSpPr>
            <a:spLocks noGrp="1"/>
          </p:cNvSpPr>
          <p:nvPr>
            <p:ph type="sldNum" sz="quarter" idx="12"/>
          </p:nvPr>
        </p:nvSpPr>
        <p:spPr>
          <a:xfrm>
            <a:off x="8610600" y="6356350"/>
            <a:ext cx="2743200" cy="365125"/>
          </a:xfrm>
          <a:prstGeom prst="rect">
            <a:avLst/>
          </a:prstGeom>
        </p:spPr>
        <p:txBody>
          <a:bodyPr/>
          <a:lstStyle/>
          <a:p>
            <a:fld id="{005E432B-4D32-4661-AB80-EE3D525570A7}" type="slidenum">
              <a:rPr lang="it-IT" smtClean="0"/>
              <a:t>‹N›</a:t>
            </a:fld>
            <a:endParaRPr lang="it-IT"/>
          </a:p>
        </p:txBody>
      </p:sp>
    </p:spTree>
    <p:extLst>
      <p:ext uri="{BB962C8B-B14F-4D97-AF65-F5344CB8AC3E}">
        <p14:creationId xmlns:p14="http://schemas.microsoft.com/office/powerpoint/2010/main" val="14232266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685991-1643-B2A8-D2C3-759C71D33CBF}"/>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B474EE3-5CF6-AB8C-618D-9AEE33D68857}"/>
              </a:ext>
            </a:extLst>
          </p:cNvPr>
          <p:cNvSpPr>
            <a:spLocks noGrp="1"/>
          </p:cNvSpPr>
          <p:nvPr>
            <p:ph type="dt" sz="half" idx="10"/>
          </p:nvPr>
        </p:nvSpPr>
        <p:spPr>
          <a:xfrm>
            <a:off x="838200" y="6356350"/>
            <a:ext cx="2743200" cy="365125"/>
          </a:xfrm>
          <a:prstGeom prst="rect">
            <a:avLst/>
          </a:prstGeom>
        </p:spPr>
        <p:txBody>
          <a:bodyPr/>
          <a:lstStyle/>
          <a:p>
            <a:fld id="{E4696850-8946-4EB5-A247-AE3C0C47B324}" type="datetimeFigureOut">
              <a:rPr lang="it-IT" smtClean="0"/>
              <a:t>22/01/2026</a:t>
            </a:fld>
            <a:endParaRPr lang="it-IT"/>
          </a:p>
        </p:txBody>
      </p:sp>
      <p:sp>
        <p:nvSpPr>
          <p:cNvPr id="4" name="Segnaposto piè di pagina 3">
            <a:extLst>
              <a:ext uri="{FF2B5EF4-FFF2-40B4-BE49-F238E27FC236}">
                <a16:creationId xmlns:a16="http://schemas.microsoft.com/office/drawing/2014/main" id="{FB71AAC7-3694-EBD8-E9DD-50040B354BC5}"/>
              </a:ext>
            </a:extLst>
          </p:cNvPr>
          <p:cNvSpPr>
            <a:spLocks noGrp="1"/>
          </p:cNvSpPr>
          <p:nvPr>
            <p:ph type="ftr" sz="quarter" idx="11"/>
          </p:nvPr>
        </p:nvSpPr>
        <p:spPr>
          <a:xfrm>
            <a:off x="3878179" y="9308098"/>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D622A1D7-8C74-71BF-1FDD-59D8196852BD}"/>
              </a:ext>
            </a:extLst>
          </p:cNvPr>
          <p:cNvSpPr>
            <a:spLocks noGrp="1"/>
          </p:cNvSpPr>
          <p:nvPr>
            <p:ph type="sldNum" sz="quarter" idx="12"/>
          </p:nvPr>
        </p:nvSpPr>
        <p:spPr>
          <a:xfrm>
            <a:off x="8610600" y="6356350"/>
            <a:ext cx="2743200" cy="365125"/>
          </a:xfrm>
          <a:prstGeom prst="rect">
            <a:avLst/>
          </a:prstGeom>
        </p:spPr>
        <p:txBody>
          <a:bodyPr/>
          <a:lstStyle/>
          <a:p>
            <a:fld id="{005E432B-4D32-4661-AB80-EE3D525570A7}" type="slidenum">
              <a:rPr lang="it-IT" smtClean="0"/>
              <a:t>‹N›</a:t>
            </a:fld>
            <a:endParaRPr lang="it-IT"/>
          </a:p>
        </p:txBody>
      </p:sp>
    </p:spTree>
    <p:extLst>
      <p:ext uri="{BB962C8B-B14F-4D97-AF65-F5344CB8AC3E}">
        <p14:creationId xmlns:p14="http://schemas.microsoft.com/office/powerpoint/2010/main" val="1549837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333EE498-BDAB-49E9-F9B2-D88755E83E6F}"/>
              </a:ext>
            </a:extLst>
          </p:cNvPr>
          <p:cNvSpPr>
            <a:spLocks noGrp="1"/>
          </p:cNvSpPr>
          <p:nvPr>
            <p:ph type="dt" sz="half" idx="10"/>
          </p:nvPr>
        </p:nvSpPr>
        <p:spPr>
          <a:xfrm>
            <a:off x="838200" y="6356350"/>
            <a:ext cx="2743200" cy="365125"/>
          </a:xfrm>
          <a:prstGeom prst="rect">
            <a:avLst/>
          </a:prstGeom>
        </p:spPr>
        <p:txBody>
          <a:bodyPr/>
          <a:lstStyle/>
          <a:p>
            <a:fld id="{E4696850-8946-4EB5-A247-AE3C0C47B324}" type="datetimeFigureOut">
              <a:rPr lang="it-IT" smtClean="0"/>
              <a:t>22/01/2026</a:t>
            </a:fld>
            <a:endParaRPr lang="it-IT"/>
          </a:p>
        </p:txBody>
      </p:sp>
      <p:sp>
        <p:nvSpPr>
          <p:cNvPr id="3" name="Segnaposto piè di pagina 2">
            <a:extLst>
              <a:ext uri="{FF2B5EF4-FFF2-40B4-BE49-F238E27FC236}">
                <a16:creationId xmlns:a16="http://schemas.microsoft.com/office/drawing/2014/main" id="{E23AC9C5-81B2-D388-2B98-C9477C4B7CC5}"/>
              </a:ext>
            </a:extLst>
          </p:cNvPr>
          <p:cNvSpPr>
            <a:spLocks noGrp="1"/>
          </p:cNvSpPr>
          <p:nvPr>
            <p:ph type="ftr" sz="quarter" idx="11"/>
          </p:nvPr>
        </p:nvSpPr>
        <p:spPr>
          <a:xfrm>
            <a:off x="3878179" y="9308098"/>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1130E054-DD39-D79B-1B65-3E8549669F03}"/>
              </a:ext>
            </a:extLst>
          </p:cNvPr>
          <p:cNvSpPr>
            <a:spLocks noGrp="1"/>
          </p:cNvSpPr>
          <p:nvPr>
            <p:ph type="sldNum" sz="quarter" idx="12"/>
          </p:nvPr>
        </p:nvSpPr>
        <p:spPr>
          <a:xfrm>
            <a:off x="8610600" y="6356350"/>
            <a:ext cx="2743200" cy="365125"/>
          </a:xfrm>
          <a:prstGeom prst="rect">
            <a:avLst/>
          </a:prstGeom>
        </p:spPr>
        <p:txBody>
          <a:bodyPr/>
          <a:lstStyle/>
          <a:p>
            <a:fld id="{005E432B-4D32-4661-AB80-EE3D525570A7}" type="slidenum">
              <a:rPr lang="it-IT" smtClean="0"/>
              <a:t>‹N›</a:t>
            </a:fld>
            <a:endParaRPr lang="it-IT"/>
          </a:p>
        </p:txBody>
      </p:sp>
    </p:spTree>
    <p:extLst>
      <p:ext uri="{BB962C8B-B14F-4D97-AF65-F5344CB8AC3E}">
        <p14:creationId xmlns:p14="http://schemas.microsoft.com/office/powerpoint/2010/main" val="4106126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0FAE382-6186-ECB3-6DE0-A36BC61C5D3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E09D5C95-048A-0380-1C71-EA5144EEF6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68713CCD-5477-67F4-4E98-C47BBD492E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69115E3D-1057-6B5B-E01B-467FBA772532}"/>
              </a:ext>
            </a:extLst>
          </p:cNvPr>
          <p:cNvSpPr>
            <a:spLocks noGrp="1"/>
          </p:cNvSpPr>
          <p:nvPr>
            <p:ph type="dt" sz="half" idx="10"/>
          </p:nvPr>
        </p:nvSpPr>
        <p:spPr>
          <a:xfrm>
            <a:off x="838200" y="6356350"/>
            <a:ext cx="2743200" cy="365125"/>
          </a:xfrm>
          <a:prstGeom prst="rect">
            <a:avLst/>
          </a:prstGeom>
        </p:spPr>
        <p:txBody>
          <a:bodyPr/>
          <a:lstStyle/>
          <a:p>
            <a:fld id="{E4696850-8946-4EB5-A247-AE3C0C47B324}" type="datetimeFigureOut">
              <a:rPr lang="it-IT" smtClean="0"/>
              <a:t>22/01/2026</a:t>
            </a:fld>
            <a:endParaRPr lang="it-IT"/>
          </a:p>
        </p:txBody>
      </p:sp>
      <p:sp>
        <p:nvSpPr>
          <p:cNvPr id="6" name="Segnaposto piè di pagina 5">
            <a:extLst>
              <a:ext uri="{FF2B5EF4-FFF2-40B4-BE49-F238E27FC236}">
                <a16:creationId xmlns:a16="http://schemas.microsoft.com/office/drawing/2014/main" id="{D1895FF0-A318-224E-DAC0-78FE26F654BB}"/>
              </a:ext>
            </a:extLst>
          </p:cNvPr>
          <p:cNvSpPr>
            <a:spLocks noGrp="1"/>
          </p:cNvSpPr>
          <p:nvPr>
            <p:ph type="ftr" sz="quarter" idx="11"/>
          </p:nvPr>
        </p:nvSpPr>
        <p:spPr>
          <a:xfrm>
            <a:off x="3878179" y="9308098"/>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37AC23D4-8671-7469-3EB2-4462C385865A}"/>
              </a:ext>
            </a:extLst>
          </p:cNvPr>
          <p:cNvSpPr>
            <a:spLocks noGrp="1"/>
          </p:cNvSpPr>
          <p:nvPr>
            <p:ph type="sldNum" sz="quarter" idx="12"/>
          </p:nvPr>
        </p:nvSpPr>
        <p:spPr>
          <a:xfrm>
            <a:off x="8610600" y="6356350"/>
            <a:ext cx="2743200" cy="365125"/>
          </a:xfrm>
          <a:prstGeom prst="rect">
            <a:avLst/>
          </a:prstGeom>
        </p:spPr>
        <p:txBody>
          <a:bodyPr/>
          <a:lstStyle/>
          <a:p>
            <a:fld id="{005E432B-4D32-4661-AB80-EE3D525570A7}" type="slidenum">
              <a:rPr lang="it-IT" smtClean="0"/>
              <a:t>‹N›</a:t>
            </a:fld>
            <a:endParaRPr lang="it-IT"/>
          </a:p>
        </p:txBody>
      </p:sp>
    </p:spTree>
    <p:extLst>
      <p:ext uri="{BB962C8B-B14F-4D97-AF65-F5344CB8AC3E}">
        <p14:creationId xmlns:p14="http://schemas.microsoft.com/office/powerpoint/2010/main" val="3683957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B8A79B-1003-1228-5E3B-96E900E40FAA}"/>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A07403AE-0F56-A098-2B5F-4C5A501BCD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ABC303DD-7813-90AB-08EC-12CD63C54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EBE5996-9731-0FF0-2BF4-956772342C21}"/>
              </a:ext>
            </a:extLst>
          </p:cNvPr>
          <p:cNvSpPr>
            <a:spLocks noGrp="1"/>
          </p:cNvSpPr>
          <p:nvPr>
            <p:ph type="dt" sz="half" idx="10"/>
          </p:nvPr>
        </p:nvSpPr>
        <p:spPr>
          <a:xfrm>
            <a:off x="838200" y="6356350"/>
            <a:ext cx="2743200" cy="365125"/>
          </a:xfrm>
          <a:prstGeom prst="rect">
            <a:avLst/>
          </a:prstGeom>
        </p:spPr>
        <p:txBody>
          <a:bodyPr/>
          <a:lstStyle/>
          <a:p>
            <a:fld id="{E4696850-8946-4EB5-A247-AE3C0C47B324}" type="datetimeFigureOut">
              <a:rPr lang="it-IT" smtClean="0"/>
              <a:t>22/01/2026</a:t>
            </a:fld>
            <a:endParaRPr lang="it-IT"/>
          </a:p>
        </p:txBody>
      </p:sp>
      <p:sp>
        <p:nvSpPr>
          <p:cNvPr id="6" name="Segnaposto piè di pagina 5">
            <a:extLst>
              <a:ext uri="{FF2B5EF4-FFF2-40B4-BE49-F238E27FC236}">
                <a16:creationId xmlns:a16="http://schemas.microsoft.com/office/drawing/2014/main" id="{B20D2B23-7568-C6C8-0126-C6416C4DBDAC}"/>
              </a:ext>
            </a:extLst>
          </p:cNvPr>
          <p:cNvSpPr>
            <a:spLocks noGrp="1"/>
          </p:cNvSpPr>
          <p:nvPr>
            <p:ph type="ftr" sz="quarter" idx="11"/>
          </p:nvPr>
        </p:nvSpPr>
        <p:spPr>
          <a:xfrm>
            <a:off x="3878179" y="9308098"/>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955A162E-1C82-A5F4-8977-E571F7AAC798}"/>
              </a:ext>
            </a:extLst>
          </p:cNvPr>
          <p:cNvSpPr>
            <a:spLocks noGrp="1"/>
          </p:cNvSpPr>
          <p:nvPr>
            <p:ph type="sldNum" sz="quarter" idx="12"/>
          </p:nvPr>
        </p:nvSpPr>
        <p:spPr>
          <a:xfrm>
            <a:off x="8610600" y="6356350"/>
            <a:ext cx="2743200" cy="365125"/>
          </a:xfrm>
          <a:prstGeom prst="rect">
            <a:avLst/>
          </a:prstGeom>
        </p:spPr>
        <p:txBody>
          <a:bodyPr/>
          <a:lstStyle/>
          <a:p>
            <a:fld id="{005E432B-4D32-4661-AB80-EE3D525570A7}" type="slidenum">
              <a:rPr lang="it-IT" smtClean="0"/>
              <a:t>‹N›</a:t>
            </a:fld>
            <a:endParaRPr lang="it-IT"/>
          </a:p>
        </p:txBody>
      </p:sp>
    </p:spTree>
    <p:extLst>
      <p:ext uri="{BB962C8B-B14F-4D97-AF65-F5344CB8AC3E}">
        <p14:creationId xmlns:p14="http://schemas.microsoft.com/office/powerpoint/2010/main" val="34783568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BFA105B-1A2E-3F74-4521-82C59D622A1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EE7C07A6-E543-65F4-87B3-5674622F70D3}"/>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A7A5CDC-9D5B-3B23-94AD-B6D6835AA0B5}"/>
              </a:ext>
            </a:extLst>
          </p:cNvPr>
          <p:cNvSpPr>
            <a:spLocks noGrp="1"/>
          </p:cNvSpPr>
          <p:nvPr>
            <p:ph type="dt" sz="half" idx="10"/>
          </p:nvPr>
        </p:nvSpPr>
        <p:spPr>
          <a:xfrm>
            <a:off x="838200" y="6356350"/>
            <a:ext cx="2743200" cy="365125"/>
          </a:xfrm>
          <a:prstGeom prst="rect">
            <a:avLst/>
          </a:prstGeom>
        </p:spPr>
        <p:txBody>
          <a:bodyPr/>
          <a:lstStyle/>
          <a:p>
            <a:fld id="{E4696850-8946-4EB5-A247-AE3C0C47B324}" type="datetimeFigureOut">
              <a:rPr lang="it-IT" smtClean="0"/>
              <a:t>22/01/2026</a:t>
            </a:fld>
            <a:endParaRPr lang="it-IT"/>
          </a:p>
        </p:txBody>
      </p:sp>
      <p:sp>
        <p:nvSpPr>
          <p:cNvPr id="5" name="Segnaposto piè di pagina 4">
            <a:extLst>
              <a:ext uri="{FF2B5EF4-FFF2-40B4-BE49-F238E27FC236}">
                <a16:creationId xmlns:a16="http://schemas.microsoft.com/office/drawing/2014/main" id="{43246A33-E95E-6CF9-2DCB-9B1CEEC3FC92}"/>
              </a:ext>
            </a:extLst>
          </p:cNvPr>
          <p:cNvSpPr>
            <a:spLocks noGrp="1"/>
          </p:cNvSpPr>
          <p:nvPr>
            <p:ph type="ftr" sz="quarter" idx="11"/>
          </p:nvPr>
        </p:nvSpPr>
        <p:spPr>
          <a:xfrm>
            <a:off x="3878179" y="9308098"/>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BF192067-E485-FA33-59E0-4490018ABBEA}"/>
              </a:ext>
            </a:extLst>
          </p:cNvPr>
          <p:cNvSpPr>
            <a:spLocks noGrp="1"/>
          </p:cNvSpPr>
          <p:nvPr>
            <p:ph type="sldNum" sz="quarter" idx="12"/>
          </p:nvPr>
        </p:nvSpPr>
        <p:spPr>
          <a:xfrm>
            <a:off x="8610600" y="6356350"/>
            <a:ext cx="2743200" cy="365125"/>
          </a:xfrm>
          <a:prstGeom prst="rect">
            <a:avLst/>
          </a:prstGeom>
        </p:spPr>
        <p:txBody>
          <a:bodyPr/>
          <a:lstStyle/>
          <a:p>
            <a:fld id="{005E432B-4D32-4661-AB80-EE3D525570A7}" type="slidenum">
              <a:rPr lang="it-IT" smtClean="0"/>
              <a:t>‹N›</a:t>
            </a:fld>
            <a:endParaRPr lang="it-IT"/>
          </a:p>
        </p:txBody>
      </p:sp>
    </p:spTree>
    <p:extLst>
      <p:ext uri="{BB962C8B-B14F-4D97-AF65-F5344CB8AC3E}">
        <p14:creationId xmlns:p14="http://schemas.microsoft.com/office/powerpoint/2010/main" val="2174430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08B6854-8697-0860-C520-3E29A906183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6F6F2CD-CB89-B1D7-8AC7-2314FAD4ABEE}"/>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72F1724-C210-419E-CBA5-053FED5599BA}"/>
              </a:ext>
            </a:extLst>
          </p:cNvPr>
          <p:cNvSpPr>
            <a:spLocks noGrp="1"/>
          </p:cNvSpPr>
          <p:nvPr>
            <p:ph type="dt" sz="half" idx="10"/>
          </p:nvPr>
        </p:nvSpPr>
        <p:spPr>
          <a:xfrm>
            <a:off x="838200" y="6356350"/>
            <a:ext cx="2743200" cy="365125"/>
          </a:xfrm>
          <a:prstGeom prst="rect">
            <a:avLst/>
          </a:prstGeom>
        </p:spPr>
        <p:txBody>
          <a:bodyPr/>
          <a:lstStyle/>
          <a:p>
            <a:fld id="{E4696850-8946-4EB5-A247-AE3C0C47B324}" type="datetimeFigureOut">
              <a:rPr lang="it-IT" smtClean="0"/>
              <a:t>22/01/2026</a:t>
            </a:fld>
            <a:endParaRPr lang="it-IT"/>
          </a:p>
        </p:txBody>
      </p:sp>
      <p:sp>
        <p:nvSpPr>
          <p:cNvPr id="5" name="Segnaposto piè di pagina 4">
            <a:extLst>
              <a:ext uri="{FF2B5EF4-FFF2-40B4-BE49-F238E27FC236}">
                <a16:creationId xmlns:a16="http://schemas.microsoft.com/office/drawing/2014/main" id="{3262B7FF-9555-E1A9-87A7-0CC28ECDA22B}"/>
              </a:ext>
            </a:extLst>
          </p:cNvPr>
          <p:cNvSpPr>
            <a:spLocks noGrp="1"/>
          </p:cNvSpPr>
          <p:nvPr>
            <p:ph type="ftr" sz="quarter" idx="11"/>
          </p:nvPr>
        </p:nvSpPr>
        <p:spPr>
          <a:xfrm>
            <a:off x="3878179" y="9308098"/>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F0A238A3-1250-44FC-9EAC-B1EEF7BB2EC6}"/>
              </a:ext>
            </a:extLst>
          </p:cNvPr>
          <p:cNvSpPr>
            <a:spLocks noGrp="1"/>
          </p:cNvSpPr>
          <p:nvPr>
            <p:ph type="sldNum" sz="quarter" idx="12"/>
          </p:nvPr>
        </p:nvSpPr>
        <p:spPr>
          <a:xfrm>
            <a:off x="8610600" y="6356350"/>
            <a:ext cx="2743200" cy="365125"/>
          </a:xfrm>
          <a:prstGeom prst="rect">
            <a:avLst/>
          </a:prstGeom>
        </p:spPr>
        <p:txBody>
          <a:bodyPr/>
          <a:lstStyle/>
          <a:p>
            <a:fld id="{005E432B-4D32-4661-AB80-EE3D525570A7}" type="slidenum">
              <a:rPr lang="it-IT" smtClean="0"/>
              <a:t>‹N›</a:t>
            </a:fld>
            <a:endParaRPr lang="it-IT"/>
          </a:p>
        </p:txBody>
      </p:sp>
    </p:spTree>
    <p:extLst>
      <p:ext uri="{BB962C8B-B14F-4D97-AF65-F5344CB8AC3E}">
        <p14:creationId xmlns:p14="http://schemas.microsoft.com/office/powerpoint/2010/main" val="1602599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708EBD-69E1-CBD2-21C6-75E3A3274C0D}"/>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FBBC4E1-BD58-3B25-5CDD-73C0E9CEC6DC}"/>
              </a:ext>
            </a:extLst>
          </p:cNvPr>
          <p:cNvSpPr>
            <a:spLocks noGrp="1"/>
          </p:cNvSpPr>
          <p:nvPr>
            <p:ph idx="1"/>
          </p:nvPr>
        </p:nvSpPr>
        <p:spPr>
          <a:xfrm>
            <a:off x="838200" y="1825625"/>
            <a:ext cx="10515600" cy="4351338"/>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25AB9EA8-9A39-FD9D-1EFA-7A7DA0489F0C}"/>
              </a:ext>
            </a:extLst>
          </p:cNvPr>
          <p:cNvSpPr>
            <a:spLocks noGrp="1"/>
          </p:cNvSpPr>
          <p:nvPr>
            <p:ph type="dt" sz="half" idx="10"/>
          </p:nvPr>
        </p:nvSpPr>
        <p:spPr>
          <a:xfrm>
            <a:off x="838200" y="6356350"/>
            <a:ext cx="2743200" cy="365125"/>
          </a:xfrm>
          <a:prstGeom prst="rect">
            <a:avLst/>
          </a:prstGeom>
        </p:spPr>
        <p:txBody>
          <a:bodyPr/>
          <a:lstStyle/>
          <a:p>
            <a:fld id="{5F580276-AC89-441F-9F07-0FDB4E430FC7}" type="datetimeFigureOut">
              <a:rPr lang="it-IT" smtClean="0"/>
              <a:t>22/01/2026</a:t>
            </a:fld>
            <a:endParaRPr lang="it-IT"/>
          </a:p>
        </p:txBody>
      </p:sp>
      <p:sp>
        <p:nvSpPr>
          <p:cNvPr id="5" name="Segnaposto piè di pagina 4">
            <a:extLst>
              <a:ext uri="{FF2B5EF4-FFF2-40B4-BE49-F238E27FC236}">
                <a16:creationId xmlns:a16="http://schemas.microsoft.com/office/drawing/2014/main" id="{1D1A99D0-C9D6-9821-83B2-57E0BD4E8D55}"/>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EF353169-513D-1EB5-DE84-EA8355FD4791}"/>
              </a:ext>
            </a:extLst>
          </p:cNvPr>
          <p:cNvSpPr>
            <a:spLocks noGrp="1"/>
          </p:cNvSpPr>
          <p:nvPr>
            <p:ph type="sldNum" sz="quarter" idx="12"/>
          </p:nvPr>
        </p:nvSpPr>
        <p:spPr>
          <a:xfrm>
            <a:off x="8610600" y="6356350"/>
            <a:ext cx="2743200" cy="365125"/>
          </a:xfrm>
          <a:prstGeom prst="rect">
            <a:avLst/>
          </a:prstGeom>
        </p:spPr>
        <p:txBody>
          <a:bodyPr/>
          <a:lstStyle/>
          <a:p>
            <a:fld id="{1ABE740F-67EE-4CA4-AE1E-B4324F3EFBC7}" type="slidenum">
              <a:rPr lang="it-IT" smtClean="0"/>
              <a:t>‹N›</a:t>
            </a:fld>
            <a:endParaRPr lang="it-IT"/>
          </a:p>
        </p:txBody>
      </p:sp>
    </p:spTree>
    <p:extLst>
      <p:ext uri="{BB962C8B-B14F-4D97-AF65-F5344CB8AC3E}">
        <p14:creationId xmlns:p14="http://schemas.microsoft.com/office/powerpoint/2010/main" val="2923512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D81D26-C2C6-FD71-01F0-BEE16A4A7B03}"/>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15E71927-F91A-3E2D-23BF-3647A7C2634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C603AD7F-C45F-7706-6528-BC22D831F3E1}"/>
              </a:ext>
            </a:extLst>
          </p:cNvPr>
          <p:cNvSpPr>
            <a:spLocks noGrp="1"/>
          </p:cNvSpPr>
          <p:nvPr>
            <p:ph type="dt" sz="half" idx="10"/>
          </p:nvPr>
        </p:nvSpPr>
        <p:spPr>
          <a:xfrm>
            <a:off x="838200" y="6356350"/>
            <a:ext cx="2743200" cy="365125"/>
          </a:xfrm>
          <a:prstGeom prst="rect">
            <a:avLst/>
          </a:prstGeom>
        </p:spPr>
        <p:txBody>
          <a:bodyPr/>
          <a:lstStyle/>
          <a:p>
            <a:fld id="{5F580276-AC89-441F-9F07-0FDB4E430FC7}" type="datetimeFigureOut">
              <a:rPr lang="it-IT" smtClean="0"/>
              <a:t>22/01/2026</a:t>
            </a:fld>
            <a:endParaRPr lang="it-IT"/>
          </a:p>
        </p:txBody>
      </p:sp>
      <p:sp>
        <p:nvSpPr>
          <p:cNvPr id="5" name="Segnaposto piè di pagina 4">
            <a:extLst>
              <a:ext uri="{FF2B5EF4-FFF2-40B4-BE49-F238E27FC236}">
                <a16:creationId xmlns:a16="http://schemas.microsoft.com/office/drawing/2014/main" id="{3C6310B0-C40F-A208-CA08-D71079A35DAC}"/>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70BEAF3B-2A5E-9A89-37EB-1DF08F17E381}"/>
              </a:ext>
            </a:extLst>
          </p:cNvPr>
          <p:cNvSpPr>
            <a:spLocks noGrp="1"/>
          </p:cNvSpPr>
          <p:nvPr>
            <p:ph type="sldNum" sz="quarter" idx="12"/>
          </p:nvPr>
        </p:nvSpPr>
        <p:spPr>
          <a:xfrm>
            <a:off x="8610600" y="6356350"/>
            <a:ext cx="2743200" cy="365125"/>
          </a:xfrm>
          <a:prstGeom prst="rect">
            <a:avLst/>
          </a:prstGeom>
        </p:spPr>
        <p:txBody>
          <a:bodyPr/>
          <a:lstStyle/>
          <a:p>
            <a:fld id="{1ABE740F-67EE-4CA4-AE1E-B4324F3EFBC7}" type="slidenum">
              <a:rPr lang="it-IT" smtClean="0"/>
              <a:t>‹N›</a:t>
            </a:fld>
            <a:endParaRPr lang="it-IT"/>
          </a:p>
        </p:txBody>
      </p:sp>
    </p:spTree>
    <p:extLst>
      <p:ext uri="{BB962C8B-B14F-4D97-AF65-F5344CB8AC3E}">
        <p14:creationId xmlns:p14="http://schemas.microsoft.com/office/powerpoint/2010/main" val="4175278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27EB52-8615-0D2D-75A7-331E9766A206}"/>
              </a:ext>
            </a:extLst>
          </p:cNvPr>
          <p:cNvSpPr>
            <a:spLocks noGrp="1"/>
          </p:cNvSpPr>
          <p:nvPr>
            <p:ph type="title"/>
          </p:nvPr>
        </p:nvSpPr>
        <p:spPr>
          <a:xfrm>
            <a:off x="838200" y="365125"/>
            <a:ext cx="10515600" cy="1325563"/>
          </a:xfrm>
          <a:prstGeom prst="rect">
            <a:avLst/>
          </a:prstGeom>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C4D2D960-CCFE-7051-A2F0-5068D75A43CF}"/>
              </a:ext>
            </a:extLst>
          </p:cNvPr>
          <p:cNvSpPr>
            <a:spLocks noGrp="1"/>
          </p:cNvSpPr>
          <p:nvPr>
            <p:ph type="dt" sz="half" idx="10"/>
          </p:nvPr>
        </p:nvSpPr>
        <p:spPr>
          <a:xfrm>
            <a:off x="838200" y="6356350"/>
            <a:ext cx="2743200" cy="365125"/>
          </a:xfrm>
          <a:prstGeom prst="rect">
            <a:avLst/>
          </a:prstGeom>
        </p:spPr>
        <p:txBody>
          <a:bodyPr/>
          <a:lstStyle/>
          <a:p>
            <a:fld id="{5F580276-AC89-441F-9F07-0FDB4E430FC7}" type="datetimeFigureOut">
              <a:rPr lang="it-IT" smtClean="0"/>
              <a:t>22/01/2026</a:t>
            </a:fld>
            <a:endParaRPr lang="it-IT"/>
          </a:p>
        </p:txBody>
      </p:sp>
      <p:sp>
        <p:nvSpPr>
          <p:cNvPr id="4" name="Segnaposto piè di pagina 3">
            <a:extLst>
              <a:ext uri="{FF2B5EF4-FFF2-40B4-BE49-F238E27FC236}">
                <a16:creationId xmlns:a16="http://schemas.microsoft.com/office/drawing/2014/main" id="{00529EB5-C6D5-336D-1409-9A632BDE99B6}"/>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5" name="Segnaposto numero diapositiva 4">
            <a:extLst>
              <a:ext uri="{FF2B5EF4-FFF2-40B4-BE49-F238E27FC236}">
                <a16:creationId xmlns:a16="http://schemas.microsoft.com/office/drawing/2014/main" id="{5760C4EE-3C28-E3A9-9596-06CE3F0DACBB}"/>
              </a:ext>
            </a:extLst>
          </p:cNvPr>
          <p:cNvSpPr>
            <a:spLocks noGrp="1"/>
          </p:cNvSpPr>
          <p:nvPr>
            <p:ph type="sldNum" sz="quarter" idx="12"/>
          </p:nvPr>
        </p:nvSpPr>
        <p:spPr>
          <a:xfrm>
            <a:off x="8610600" y="6356350"/>
            <a:ext cx="2743200" cy="365125"/>
          </a:xfrm>
          <a:prstGeom prst="rect">
            <a:avLst/>
          </a:prstGeom>
        </p:spPr>
        <p:txBody>
          <a:bodyPr/>
          <a:lstStyle/>
          <a:p>
            <a:fld id="{1ABE740F-67EE-4CA4-AE1E-B4324F3EFBC7}" type="slidenum">
              <a:rPr lang="it-IT" smtClean="0"/>
              <a:t>‹N›</a:t>
            </a:fld>
            <a:endParaRPr lang="it-IT"/>
          </a:p>
        </p:txBody>
      </p:sp>
    </p:spTree>
    <p:extLst>
      <p:ext uri="{BB962C8B-B14F-4D97-AF65-F5344CB8AC3E}">
        <p14:creationId xmlns:p14="http://schemas.microsoft.com/office/powerpoint/2010/main" val="2294873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0971C08-93DE-854C-785A-CFA5723153F9}"/>
              </a:ext>
            </a:extLst>
          </p:cNvPr>
          <p:cNvSpPr>
            <a:spLocks noGrp="1"/>
          </p:cNvSpPr>
          <p:nvPr>
            <p:ph type="dt" sz="half" idx="10"/>
          </p:nvPr>
        </p:nvSpPr>
        <p:spPr>
          <a:xfrm>
            <a:off x="838200" y="6356350"/>
            <a:ext cx="2743200" cy="365125"/>
          </a:xfrm>
          <a:prstGeom prst="rect">
            <a:avLst/>
          </a:prstGeom>
        </p:spPr>
        <p:txBody>
          <a:bodyPr/>
          <a:lstStyle/>
          <a:p>
            <a:fld id="{5F580276-AC89-441F-9F07-0FDB4E430FC7}" type="datetimeFigureOut">
              <a:rPr lang="it-IT" smtClean="0"/>
              <a:t>22/01/2026</a:t>
            </a:fld>
            <a:endParaRPr lang="it-IT"/>
          </a:p>
        </p:txBody>
      </p:sp>
      <p:sp>
        <p:nvSpPr>
          <p:cNvPr id="3" name="Segnaposto piè di pagina 2">
            <a:extLst>
              <a:ext uri="{FF2B5EF4-FFF2-40B4-BE49-F238E27FC236}">
                <a16:creationId xmlns:a16="http://schemas.microsoft.com/office/drawing/2014/main" id="{436D54B3-A70B-FA86-38A4-8E47D97C22B9}"/>
              </a:ext>
            </a:extLst>
          </p:cNvPr>
          <p:cNvSpPr>
            <a:spLocks noGrp="1"/>
          </p:cNvSpPr>
          <p:nvPr>
            <p:ph type="ftr" sz="quarter" idx="11"/>
          </p:nvPr>
        </p:nvSpPr>
        <p:spPr>
          <a:xfrm>
            <a:off x="4038600" y="6356350"/>
            <a:ext cx="4114800" cy="365125"/>
          </a:xfrm>
          <a:prstGeom prst="rect">
            <a:avLst/>
          </a:prstGeom>
        </p:spPr>
        <p:txBody>
          <a:bodyPr/>
          <a:lstStyle/>
          <a:p>
            <a:endParaRPr lang="it-IT"/>
          </a:p>
        </p:txBody>
      </p:sp>
      <p:sp>
        <p:nvSpPr>
          <p:cNvPr id="4" name="Segnaposto numero diapositiva 3">
            <a:extLst>
              <a:ext uri="{FF2B5EF4-FFF2-40B4-BE49-F238E27FC236}">
                <a16:creationId xmlns:a16="http://schemas.microsoft.com/office/drawing/2014/main" id="{BE6A3A99-A1C3-44EF-061E-A02BF9A84F9C}"/>
              </a:ext>
            </a:extLst>
          </p:cNvPr>
          <p:cNvSpPr>
            <a:spLocks noGrp="1"/>
          </p:cNvSpPr>
          <p:nvPr>
            <p:ph type="sldNum" sz="quarter" idx="12"/>
          </p:nvPr>
        </p:nvSpPr>
        <p:spPr>
          <a:xfrm>
            <a:off x="8610600" y="6356350"/>
            <a:ext cx="2743200" cy="365125"/>
          </a:xfrm>
          <a:prstGeom prst="rect">
            <a:avLst/>
          </a:prstGeom>
        </p:spPr>
        <p:txBody>
          <a:bodyPr/>
          <a:lstStyle/>
          <a:p>
            <a:fld id="{1ABE740F-67EE-4CA4-AE1E-B4324F3EFBC7}" type="slidenum">
              <a:rPr lang="it-IT" smtClean="0"/>
              <a:t>‹N›</a:t>
            </a:fld>
            <a:endParaRPr lang="it-IT"/>
          </a:p>
        </p:txBody>
      </p:sp>
    </p:spTree>
    <p:extLst>
      <p:ext uri="{BB962C8B-B14F-4D97-AF65-F5344CB8AC3E}">
        <p14:creationId xmlns:p14="http://schemas.microsoft.com/office/powerpoint/2010/main" val="15935096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4DCFCED-CA52-4396-23AE-0948DAFDCB5F}"/>
              </a:ext>
            </a:extLst>
          </p:cNvPr>
          <p:cNvSpPr>
            <a:spLocks noGrp="1"/>
          </p:cNvSpPr>
          <p:nvPr>
            <p:ph type="ctrTitle"/>
          </p:nvPr>
        </p:nvSpPr>
        <p:spPr>
          <a:xfrm>
            <a:off x="1524000" y="1122363"/>
            <a:ext cx="9144000" cy="2387600"/>
          </a:xfrm>
        </p:spPr>
        <p:txBody>
          <a:bodyPr anchor="b"/>
          <a:lstStyle>
            <a:lvl1pPr algn="ctr">
              <a:defRPr sz="6000"/>
            </a:lvl1pPr>
          </a:lstStyle>
          <a:p>
            <a:r>
              <a:rPr lang="it-IT" dirty="0"/>
              <a:t>Fare clic per modificare lo stile del titolo dello schema</a:t>
            </a:r>
          </a:p>
        </p:txBody>
      </p:sp>
      <p:sp>
        <p:nvSpPr>
          <p:cNvPr id="3" name="Sottotitolo 2">
            <a:extLst>
              <a:ext uri="{FF2B5EF4-FFF2-40B4-BE49-F238E27FC236}">
                <a16:creationId xmlns:a16="http://schemas.microsoft.com/office/drawing/2014/main" id="{93D92BA4-F384-81A4-6BE6-138532D747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E9B1D5A9-410F-C5A2-4750-9CCB529BDB68}"/>
              </a:ext>
            </a:extLst>
          </p:cNvPr>
          <p:cNvSpPr>
            <a:spLocks noGrp="1"/>
          </p:cNvSpPr>
          <p:nvPr>
            <p:ph type="dt" sz="half" idx="10"/>
          </p:nvPr>
        </p:nvSpPr>
        <p:spPr>
          <a:xfrm>
            <a:off x="838200" y="6356350"/>
            <a:ext cx="2743200" cy="365125"/>
          </a:xfrm>
          <a:prstGeom prst="rect">
            <a:avLst/>
          </a:prstGeom>
        </p:spPr>
        <p:txBody>
          <a:bodyPr/>
          <a:lstStyle/>
          <a:p>
            <a:fld id="{E4696850-8946-4EB5-A247-AE3C0C47B324}" type="datetimeFigureOut">
              <a:rPr lang="it-IT" smtClean="0"/>
              <a:t>22/01/2026</a:t>
            </a:fld>
            <a:endParaRPr lang="it-IT"/>
          </a:p>
        </p:txBody>
      </p:sp>
      <p:sp>
        <p:nvSpPr>
          <p:cNvPr id="5" name="Segnaposto piè di pagina 4">
            <a:extLst>
              <a:ext uri="{FF2B5EF4-FFF2-40B4-BE49-F238E27FC236}">
                <a16:creationId xmlns:a16="http://schemas.microsoft.com/office/drawing/2014/main" id="{789ED6BF-6D6A-7185-32C1-AE351B7C6EE8}"/>
              </a:ext>
            </a:extLst>
          </p:cNvPr>
          <p:cNvSpPr>
            <a:spLocks noGrp="1"/>
          </p:cNvSpPr>
          <p:nvPr>
            <p:ph type="ftr" sz="quarter" idx="11"/>
          </p:nvPr>
        </p:nvSpPr>
        <p:spPr>
          <a:xfrm>
            <a:off x="3878179" y="9308098"/>
            <a:ext cx="4114800" cy="365125"/>
          </a:xfrm>
          <a:prstGeom prst="rect">
            <a:avLst/>
          </a:prstGeom>
        </p:spPr>
        <p:txBody>
          <a:bodyPr/>
          <a:lstStyle/>
          <a:p>
            <a:endParaRPr lang="it-IT" dirty="0"/>
          </a:p>
        </p:txBody>
      </p:sp>
    </p:spTree>
    <p:extLst>
      <p:ext uri="{BB962C8B-B14F-4D97-AF65-F5344CB8AC3E}">
        <p14:creationId xmlns:p14="http://schemas.microsoft.com/office/powerpoint/2010/main" val="2882636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89E0F4-67A7-83DE-78B4-93B649EDC3D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68FB7C3-951C-47B3-08FB-63C584B06A0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59846A0-181D-F54D-D238-E90D140F5937}"/>
              </a:ext>
            </a:extLst>
          </p:cNvPr>
          <p:cNvSpPr>
            <a:spLocks noGrp="1"/>
          </p:cNvSpPr>
          <p:nvPr>
            <p:ph type="dt" sz="half" idx="10"/>
          </p:nvPr>
        </p:nvSpPr>
        <p:spPr>
          <a:xfrm>
            <a:off x="838200" y="6356350"/>
            <a:ext cx="2743200" cy="365125"/>
          </a:xfrm>
          <a:prstGeom prst="rect">
            <a:avLst/>
          </a:prstGeom>
        </p:spPr>
        <p:txBody>
          <a:bodyPr/>
          <a:lstStyle/>
          <a:p>
            <a:fld id="{E4696850-8946-4EB5-A247-AE3C0C47B324}" type="datetimeFigureOut">
              <a:rPr lang="it-IT" smtClean="0"/>
              <a:t>22/01/2026</a:t>
            </a:fld>
            <a:endParaRPr lang="it-IT"/>
          </a:p>
        </p:txBody>
      </p:sp>
      <p:sp>
        <p:nvSpPr>
          <p:cNvPr id="5" name="Segnaposto piè di pagina 4">
            <a:extLst>
              <a:ext uri="{FF2B5EF4-FFF2-40B4-BE49-F238E27FC236}">
                <a16:creationId xmlns:a16="http://schemas.microsoft.com/office/drawing/2014/main" id="{BBDF71B7-56DB-6EB0-0EFF-A6D16C97524C}"/>
              </a:ext>
            </a:extLst>
          </p:cNvPr>
          <p:cNvSpPr>
            <a:spLocks noGrp="1"/>
          </p:cNvSpPr>
          <p:nvPr>
            <p:ph type="ftr" sz="quarter" idx="11"/>
          </p:nvPr>
        </p:nvSpPr>
        <p:spPr>
          <a:xfrm>
            <a:off x="3878179" y="9308098"/>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7DDAB78A-E554-7EDA-D39A-71271EEDFBFC}"/>
              </a:ext>
            </a:extLst>
          </p:cNvPr>
          <p:cNvSpPr>
            <a:spLocks noGrp="1"/>
          </p:cNvSpPr>
          <p:nvPr>
            <p:ph type="sldNum" sz="quarter" idx="12"/>
          </p:nvPr>
        </p:nvSpPr>
        <p:spPr>
          <a:xfrm>
            <a:off x="8610600" y="6356350"/>
            <a:ext cx="2743200" cy="365125"/>
          </a:xfrm>
          <a:prstGeom prst="rect">
            <a:avLst/>
          </a:prstGeom>
        </p:spPr>
        <p:txBody>
          <a:bodyPr/>
          <a:lstStyle/>
          <a:p>
            <a:fld id="{005E432B-4D32-4661-AB80-EE3D525570A7}" type="slidenum">
              <a:rPr lang="it-IT" smtClean="0"/>
              <a:t>‹N›</a:t>
            </a:fld>
            <a:endParaRPr lang="it-IT"/>
          </a:p>
        </p:txBody>
      </p:sp>
    </p:spTree>
    <p:extLst>
      <p:ext uri="{BB962C8B-B14F-4D97-AF65-F5344CB8AC3E}">
        <p14:creationId xmlns:p14="http://schemas.microsoft.com/office/powerpoint/2010/main" val="1496297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8F1C32-51AE-718C-98B7-439118F61409}"/>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978078E-C7DE-6BBB-39D1-D3077B928D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88C12525-0E87-6C29-2753-59E51FBD68F8}"/>
              </a:ext>
            </a:extLst>
          </p:cNvPr>
          <p:cNvSpPr>
            <a:spLocks noGrp="1"/>
          </p:cNvSpPr>
          <p:nvPr>
            <p:ph type="dt" sz="half" idx="10"/>
          </p:nvPr>
        </p:nvSpPr>
        <p:spPr>
          <a:xfrm>
            <a:off x="838200" y="6356350"/>
            <a:ext cx="2743200" cy="365125"/>
          </a:xfrm>
          <a:prstGeom prst="rect">
            <a:avLst/>
          </a:prstGeom>
        </p:spPr>
        <p:txBody>
          <a:bodyPr/>
          <a:lstStyle/>
          <a:p>
            <a:fld id="{E4696850-8946-4EB5-A247-AE3C0C47B324}" type="datetimeFigureOut">
              <a:rPr lang="it-IT" smtClean="0"/>
              <a:t>22/01/2026</a:t>
            </a:fld>
            <a:endParaRPr lang="it-IT"/>
          </a:p>
        </p:txBody>
      </p:sp>
      <p:sp>
        <p:nvSpPr>
          <p:cNvPr id="5" name="Segnaposto piè di pagina 4">
            <a:extLst>
              <a:ext uri="{FF2B5EF4-FFF2-40B4-BE49-F238E27FC236}">
                <a16:creationId xmlns:a16="http://schemas.microsoft.com/office/drawing/2014/main" id="{61B5739D-A0E3-8AD0-F8B7-89F89E2BAAEA}"/>
              </a:ext>
            </a:extLst>
          </p:cNvPr>
          <p:cNvSpPr>
            <a:spLocks noGrp="1"/>
          </p:cNvSpPr>
          <p:nvPr>
            <p:ph type="ftr" sz="quarter" idx="11"/>
          </p:nvPr>
        </p:nvSpPr>
        <p:spPr>
          <a:xfrm>
            <a:off x="3878179" y="9308098"/>
            <a:ext cx="4114800" cy="365125"/>
          </a:xfrm>
          <a:prstGeom prst="rect">
            <a:avLst/>
          </a:prstGeom>
        </p:spPr>
        <p:txBody>
          <a:bodyPr/>
          <a:lstStyle/>
          <a:p>
            <a:endParaRPr lang="it-IT"/>
          </a:p>
        </p:txBody>
      </p:sp>
      <p:sp>
        <p:nvSpPr>
          <p:cNvPr id="6" name="Segnaposto numero diapositiva 5">
            <a:extLst>
              <a:ext uri="{FF2B5EF4-FFF2-40B4-BE49-F238E27FC236}">
                <a16:creationId xmlns:a16="http://schemas.microsoft.com/office/drawing/2014/main" id="{06A35053-50A1-2C9D-298B-FFB90A05CA96}"/>
              </a:ext>
            </a:extLst>
          </p:cNvPr>
          <p:cNvSpPr>
            <a:spLocks noGrp="1"/>
          </p:cNvSpPr>
          <p:nvPr>
            <p:ph type="sldNum" sz="quarter" idx="12"/>
          </p:nvPr>
        </p:nvSpPr>
        <p:spPr>
          <a:xfrm>
            <a:off x="8610600" y="6356350"/>
            <a:ext cx="2743200" cy="365125"/>
          </a:xfrm>
          <a:prstGeom prst="rect">
            <a:avLst/>
          </a:prstGeom>
        </p:spPr>
        <p:txBody>
          <a:bodyPr/>
          <a:lstStyle/>
          <a:p>
            <a:fld id="{005E432B-4D32-4661-AB80-EE3D525570A7}" type="slidenum">
              <a:rPr lang="it-IT" smtClean="0"/>
              <a:t>‹N›</a:t>
            </a:fld>
            <a:endParaRPr lang="it-IT"/>
          </a:p>
        </p:txBody>
      </p:sp>
    </p:spTree>
    <p:extLst>
      <p:ext uri="{BB962C8B-B14F-4D97-AF65-F5344CB8AC3E}">
        <p14:creationId xmlns:p14="http://schemas.microsoft.com/office/powerpoint/2010/main" val="1889706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FCB303A-3863-C145-9A39-AEC3BB7F1D4A}"/>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5023F3B4-7355-5121-8FA8-87253337F13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A2D3151-4F6F-3D9C-DE18-96A42DE6AF2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76273FA-B798-847A-0317-2321F523F14C}"/>
              </a:ext>
            </a:extLst>
          </p:cNvPr>
          <p:cNvSpPr>
            <a:spLocks noGrp="1"/>
          </p:cNvSpPr>
          <p:nvPr>
            <p:ph type="dt" sz="half" idx="10"/>
          </p:nvPr>
        </p:nvSpPr>
        <p:spPr>
          <a:xfrm>
            <a:off x="838200" y="6356350"/>
            <a:ext cx="2743200" cy="365125"/>
          </a:xfrm>
          <a:prstGeom prst="rect">
            <a:avLst/>
          </a:prstGeom>
        </p:spPr>
        <p:txBody>
          <a:bodyPr/>
          <a:lstStyle/>
          <a:p>
            <a:fld id="{E4696850-8946-4EB5-A247-AE3C0C47B324}" type="datetimeFigureOut">
              <a:rPr lang="it-IT" smtClean="0"/>
              <a:t>22/01/2026</a:t>
            </a:fld>
            <a:endParaRPr lang="it-IT"/>
          </a:p>
        </p:txBody>
      </p:sp>
      <p:sp>
        <p:nvSpPr>
          <p:cNvPr id="6" name="Segnaposto piè di pagina 5">
            <a:extLst>
              <a:ext uri="{FF2B5EF4-FFF2-40B4-BE49-F238E27FC236}">
                <a16:creationId xmlns:a16="http://schemas.microsoft.com/office/drawing/2014/main" id="{0A4A0599-D35E-5B2E-660B-50BB1ACC17B8}"/>
              </a:ext>
            </a:extLst>
          </p:cNvPr>
          <p:cNvSpPr>
            <a:spLocks noGrp="1"/>
          </p:cNvSpPr>
          <p:nvPr>
            <p:ph type="ftr" sz="quarter" idx="11"/>
          </p:nvPr>
        </p:nvSpPr>
        <p:spPr>
          <a:xfrm>
            <a:off x="3878179" y="9308098"/>
            <a:ext cx="4114800" cy="365125"/>
          </a:xfrm>
          <a:prstGeom prst="rect">
            <a:avLst/>
          </a:prstGeom>
        </p:spPr>
        <p:txBody>
          <a:bodyPr/>
          <a:lstStyle/>
          <a:p>
            <a:endParaRPr lang="it-IT"/>
          </a:p>
        </p:txBody>
      </p:sp>
      <p:sp>
        <p:nvSpPr>
          <p:cNvPr id="7" name="Segnaposto numero diapositiva 6">
            <a:extLst>
              <a:ext uri="{FF2B5EF4-FFF2-40B4-BE49-F238E27FC236}">
                <a16:creationId xmlns:a16="http://schemas.microsoft.com/office/drawing/2014/main" id="{25497887-1E51-6969-4E99-CF48F2DAC6E2}"/>
              </a:ext>
            </a:extLst>
          </p:cNvPr>
          <p:cNvSpPr>
            <a:spLocks noGrp="1"/>
          </p:cNvSpPr>
          <p:nvPr>
            <p:ph type="sldNum" sz="quarter" idx="12"/>
          </p:nvPr>
        </p:nvSpPr>
        <p:spPr>
          <a:xfrm>
            <a:off x="8610600" y="6356350"/>
            <a:ext cx="2743200" cy="365125"/>
          </a:xfrm>
          <a:prstGeom prst="rect">
            <a:avLst/>
          </a:prstGeom>
        </p:spPr>
        <p:txBody>
          <a:bodyPr/>
          <a:lstStyle/>
          <a:p>
            <a:fld id="{005E432B-4D32-4661-AB80-EE3D525570A7}" type="slidenum">
              <a:rPr lang="it-IT" smtClean="0"/>
              <a:t>‹N›</a:t>
            </a:fld>
            <a:endParaRPr lang="it-IT"/>
          </a:p>
        </p:txBody>
      </p:sp>
    </p:spTree>
    <p:extLst>
      <p:ext uri="{BB962C8B-B14F-4D97-AF65-F5344CB8AC3E}">
        <p14:creationId xmlns:p14="http://schemas.microsoft.com/office/powerpoint/2010/main" val="352438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5" Type="http://schemas.openxmlformats.org/officeDocument/2006/relationships/image" Target="../media/image3.png"/><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n 5" descr="Texto&#10;&#10;Descripción generada automáticamente">
            <a:extLst>
              <a:ext uri="{FF2B5EF4-FFF2-40B4-BE49-F238E27FC236}">
                <a16:creationId xmlns:a16="http://schemas.microsoft.com/office/drawing/2014/main" id="{AE7F74BF-F045-8F67-46D8-E01946C87C12}"/>
              </a:ext>
            </a:extLst>
          </p:cNvPr>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599661" y="6368827"/>
            <a:ext cx="1619885" cy="359410"/>
          </a:xfrm>
          <a:prstGeom prst="rect">
            <a:avLst/>
          </a:prstGeom>
          <a:noFill/>
          <a:ln>
            <a:noFill/>
          </a:ln>
        </p:spPr>
      </p:pic>
      <p:graphicFrame>
        <p:nvGraphicFramePr>
          <p:cNvPr id="8" name="Tabella 7">
            <a:extLst>
              <a:ext uri="{FF2B5EF4-FFF2-40B4-BE49-F238E27FC236}">
                <a16:creationId xmlns:a16="http://schemas.microsoft.com/office/drawing/2014/main" id="{055B961C-06C5-4916-E229-78CF41A0D6F7}"/>
              </a:ext>
            </a:extLst>
          </p:cNvPr>
          <p:cNvGraphicFramePr>
            <a:graphicFrameLocks noGrp="1"/>
          </p:cNvGraphicFramePr>
          <p:nvPr userDrawn="1">
            <p:extLst>
              <p:ext uri="{D42A27DB-BD31-4B8C-83A1-F6EECF244321}">
                <p14:modId xmlns:p14="http://schemas.microsoft.com/office/powerpoint/2010/main" val="138711156"/>
              </p:ext>
            </p:extLst>
          </p:nvPr>
        </p:nvGraphicFramePr>
        <p:xfrm>
          <a:off x="2436022" y="6368827"/>
          <a:ext cx="2891589" cy="365760"/>
        </p:xfrm>
        <a:graphic>
          <a:graphicData uri="http://schemas.openxmlformats.org/drawingml/2006/table">
            <a:tbl>
              <a:tblPr firstRow="1" firstCol="1" bandRow="1"/>
              <a:tblGrid>
                <a:gridCol w="2891589">
                  <a:extLst>
                    <a:ext uri="{9D8B030D-6E8A-4147-A177-3AD203B41FA5}">
                      <a16:colId xmlns:a16="http://schemas.microsoft.com/office/drawing/2014/main" val="2037716215"/>
                    </a:ext>
                  </a:extLst>
                </a:gridCol>
              </a:tblGrid>
              <a:tr h="31650">
                <a:tc>
                  <a:txBody>
                    <a:bodyPr/>
                    <a:lstStyle/>
                    <a:p>
                      <a:pPr algn="just">
                        <a:buNone/>
                        <a:tabLst>
                          <a:tab pos="2700020" algn="ctr"/>
                          <a:tab pos="5400040" algn="r"/>
                        </a:tabLst>
                      </a:pPr>
                      <a:r>
                        <a:rPr lang="en-GB" sz="600" kern="100" dirty="0">
                          <a:effectLst/>
                          <a:latin typeface="Aptos" panose="020B0004020202020204" pitchFamily="34" charset="0"/>
                          <a:ea typeface="Yu Gothic" panose="020B0400000000000000" pitchFamily="34" charset="-128"/>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it-IT" sz="1000" kern="100" dirty="0">
                        <a:effectLst/>
                        <a:latin typeface="Aptos" panose="020B0004020202020204" pitchFamily="34" charset="0"/>
                        <a:ea typeface="Yu Gothic" panose="020B0400000000000000" pitchFamily="34" charset="-128"/>
                        <a:cs typeface="Arial" panose="020B0604020202020204" pitchFamily="34" charset="0"/>
                      </a:endParaRPr>
                    </a:p>
                  </a:txBody>
                  <a:tcPr marL="56352" marR="56352" marT="0" marB="0" anchor="ctr">
                    <a:lnL>
                      <a:noFill/>
                    </a:lnL>
                    <a:lnR>
                      <a:noFill/>
                    </a:lnR>
                    <a:lnT>
                      <a:noFill/>
                    </a:lnT>
                    <a:lnB>
                      <a:noFill/>
                    </a:lnB>
                    <a:noFill/>
                  </a:tcPr>
                </a:tc>
                <a:extLst>
                  <a:ext uri="{0D108BD9-81ED-4DB2-BD59-A6C34878D82A}">
                    <a16:rowId xmlns:a16="http://schemas.microsoft.com/office/drawing/2014/main" val="166568691"/>
                  </a:ext>
                </a:extLst>
              </a:tr>
            </a:tbl>
          </a:graphicData>
        </a:graphic>
      </p:graphicFrame>
      <p:pic>
        <p:nvPicPr>
          <p:cNvPr id="9" name="object 2">
            <a:extLst>
              <a:ext uri="{FF2B5EF4-FFF2-40B4-BE49-F238E27FC236}">
                <a16:creationId xmlns:a16="http://schemas.microsoft.com/office/drawing/2014/main" id="{515509C6-7599-2C62-0D2D-4B47CAE29616}"/>
              </a:ext>
            </a:extLst>
          </p:cNvPr>
          <p:cNvPicPr/>
          <p:nvPr userDrawn="1"/>
        </p:nvPicPr>
        <p:blipFill>
          <a:blip r:embed="rId8" cstate="print"/>
          <a:stretch>
            <a:fillRect/>
          </a:stretch>
        </p:blipFill>
        <p:spPr>
          <a:xfrm>
            <a:off x="6096000" y="6351682"/>
            <a:ext cx="1076078" cy="359410"/>
          </a:xfrm>
          <a:prstGeom prst="rect">
            <a:avLst/>
          </a:prstGeom>
        </p:spPr>
      </p:pic>
      <p:graphicFrame>
        <p:nvGraphicFramePr>
          <p:cNvPr id="10" name="Tabella 9">
            <a:extLst>
              <a:ext uri="{FF2B5EF4-FFF2-40B4-BE49-F238E27FC236}">
                <a16:creationId xmlns:a16="http://schemas.microsoft.com/office/drawing/2014/main" id="{3CD15DED-F1BF-A2E1-B08A-C98C1131C1A8}"/>
              </a:ext>
            </a:extLst>
          </p:cNvPr>
          <p:cNvGraphicFramePr>
            <a:graphicFrameLocks noGrp="1"/>
          </p:cNvGraphicFramePr>
          <p:nvPr userDrawn="1">
            <p:extLst>
              <p:ext uri="{D42A27DB-BD31-4B8C-83A1-F6EECF244321}">
                <p14:modId xmlns:p14="http://schemas.microsoft.com/office/powerpoint/2010/main" val="1349658599"/>
              </p:ext>
            </p:extLst>
          </p:nvPr>
        </p:nvGraphicFramePr>
        <p:xfrm>
          <a:off x="7308556" y="6317615"/>
          <a:ext cx="4045243" cy="426720"/>
        </p:xfrm>
        <a:graphic>
          <a:graphicData uri="http://schemas.openxmlformats.org/drawingml/2006/table">
            <a:tbl>
              <a:tblPr firstRow="1" firstCol="1" bandRow="1"/>
              <a:tblGrid>
                <a:gridCol w="4045243">
                  <a:extLst>
                    <a:ext uri="{9D8B030D-6E8A-4147-A177-3AD203B41FA5}">
                      <a16:colId xmlns:a16="http://schemas.microsoft.com/office/drawing/2014/main" val="2037716215"/>
                    </a:ext>
                  </a:extLst>
                </a:gridCol>
              </a:tblGrid>
              <a:tr h="0">
                <a:tc>
                  <a:txBody>
                    <a:bodyPr/>
                    <a:lstStyle/>
                    <a:p>
                      <a:pPr marL="12700" algn="just">
                        <a:spcBef>
                          <a:spcPts val="50"/>
                        </a:spcBef>
                      </a:pPr>
                      <a:r>
                        <a:rPr lang="en-US" sz="700" spc="-15" dirty="0"/>
                        <a:t>Legal</a:t>
                      </a:r>
                      <a:r>
                        <a:rPr lang="en-US" sz="700" spc="50" dirty="0"/>
                        <a:t> </a:t>
                      </a:r>
                      <a:r>
                        <a:rPr lang="en-US" sz="700" spc="-25" dirty="0"/>
                        <a:t>description</a:t>
                      </a:r>
                      <a:r>
                        <a:rPr lang="en-US" sz="700" spc="50" dirty="0"/>
                        <a:t> </a:t>
                      </a:r>
                      <a:r>
                        <a:rPr lang="en-US" sz="700" spc="20" dirty="0"/>
                        <a:t>–</a:t>
                      </a:r>
                      <a:r>
                        <a:rPr lang="en-US" sz="700" spc="55" dirty="0"/>
                        <a:t> </a:t>
                      </a:r>
                      <a:r>
                        <a:rPr lang="en-US" sz="700" spc="-15" dirty="0"/>
                        <a:t>Creative</a:t>
                      </a:r>
                      <a:r>
                        <a:rPr lang="en-US" sz="700" spc="50" dirty="0"/>
                        <a:t> </a:t>
                      </a:r>
                      <a:r>
                        <a:rPr lang="en-US" sz="700" spc="-10" dirty="0"/>
                        <a:t>Commons</a:t>
                      </a:r>
                      <a:r>
                        <a:rPr lang="en-US" sz="700" spc="55" dirty="0"/>
                        <a:t> </a:t>
                      </a:r>
                      <a:r>
                        <a:rPr lang="en-US" sz="700" spc="-30" dirty="0"/>
                        <a:t>licensing:</a:t>
                      </a:r>
                      <a:r>
                        <a:rPr lang="en-US" sz="700" spc="50" dirty="0"/>
                        <a:t> </a:t>
                      </a:r>
                      <a:r>
                        <a:rPr lang="en-US" sz="700" spc="-65" dirty="0"/>
                        <a:t>The</a:t>
                      </a:r>
                      <a:r>
                        <a:rPr lang="en-US" sz="700" spc="50" dirty="0"/>
                        <a:t> </a:t>
                      </a:r>
                      <a:r>
                        <a:rPr lang="en-US" sz="700" spc="-35" dirty="0"/>
                        <a:t>materials</a:t>
                      </a:r>
                      <a:r>
                        <a:rPr lang="en-US" sz="700" spc="55" dirty="0"/>
                        <a:t> </a:t>
                      </a:r>
                      <a:r>
                        <a:rPr lang="en-US" sz="700" spc="-25" dirty="0"/>
                        <a:t>published</a:t>
                      </a:r>
                      <a:r>
                        <a:rPr lang="en-US" sz="700" spc="50" dirty="0"/>
                        <a:t> </a:t>
                      </a:r>
                      <a:r>
                        <a:rPr lang="en-US" sz="700" spc="-15" dirty="0"/>
                        <a:t>on</a:t>
                      </a:r>
                      <a:r>
                        <a:rPr lang="en-US" sz="700" spc="55" dirty="0"/>
                        <a:t> </a:t>
                      </a:r>
                      <a:r>
                        <a:rPr lang="en-US" sz="700" spc="-40" dirty="0"/>
                        <a:t>the</a:t>
                      </a:r>
                      <a:r>
                        <a:rPr lang="en-US" sz="700" spc="50" dirty="0"/>
                        <a:t> </a:t>
                      </a:r>
                      <a:r>
                        <a:rPr lang="en-US" sz="700" spc="5" dirty="0"/>
                        <a:t>MIND </a:t>
                      </a:r>
                      <a:r>
                        <a:rPr lang="en-US" sz="700" spc="-35" dirty="0"/>
                        <a:t>project</a:t>
                      </a:r>
                      <a:r>
                        <a:rPr lang="en-US" sz="700" spc="50" dirty="0"/>
                        <a:t> </a:t>
                      </a:r>
                      <a:r>
                        <a:rPr lang="en-US" sz="700" spc="-25" dirty="0"/>
                        <a:t>website</a:t>
                      </a:r>
                      <a:r>
                        <a:rPr lang="en-US" sz="700" spc="50" dirty="0"/>
                        <a:t> </a:t>
                      </a:r>
                      <a:r>
                        <a:rPr lang="en-US" sz="700" spc="-15" dirty="0"/>
                        <a:t>are</a:t>
                      </a:r>
                      <a:r>
                        <a:rPr lang="en-US" sz="700" spc="55" dirty="0"/>
                        <a:t> </a:t>
                      </a:r>
                      <a:r>
                        <a:rPr lang="en-US" sz="700" spc="-20" dirty="0"/>
                        <a:t>classified </a:t>
                      </a:r>
                      <a:r>
                        <a:rPr lang="en-US" sz="700" spc="15" dirty="0"/>
                        <a:t>as Open </a:t>
                      </a:r>
                      <a:r>
                        <a:rPr lang="en-US" sz="700" spc="-15" dirty="0"/>
                        <a:t>Educational</a:t>
                      </a:r>
                      <a:r>
                        <a:rPr lang="en-US" sz="700" spc="-10" dirty="0"/>
                        <a:t> </a:t>
                      </a:r>
                      <a:r>
                        <a:rPr lang="en-US" sz="700" spc="-15" dirty="0"/>
                        <a:t>Resources'</a:t>
                      </a:r>
                      <a:r>
                        <a:rPr lang="en-US" sz="700" spc="-10" dirty="0"/>
                        <a:t> (OER) </a:t>
                      </a:r>
                      <a:r>
                        <a:rPr lang="en-US" sz="700" dirty="0"/>
                        <a:t>and </a:t>
                      </a:r>
                      <a:r>
                        <a:rPr lang="en-US" sz="700" spc="5" dirty="0"/>
                        <a:t>can </a:t>
                      </a:r>
                      <a:r>
                        <a:rPr lang="en-US" sz="700" dirty="0"/>
                        <a:t>be </a:t>
                      </a:r>
                      <a:r>
                        <a:rPr lang="en-US" sz="700" spc="-45" dirty="0"/>
                        <a:t>freely</a:t>
                      </a:r>
                      <a:r>
                        <a:rPr lang="en-US" sz="700" spc="-40" dirty="0"/>
                        <a:t> </a:t>
                      </a:r>
                      <a:r>
                        <a:rPr lang="en-US" sz="700" spc="-45" dirty="0"/>
                        <a:t>(without</a:t>
                      </a:r>
                      <a:r>
                        <a:rPr lang="en-US" sz="700" spc="-40" dirty="0"/>
                        <a:t> </a:t>
                      </a:r>
                      <a:r>
                        <a:rPr lang="en-US" sz="700" spc="-35" dirty="0"/>
                        <a:t>permission</a:t>
                      </a:r>
                      <a:r>
                        <a:rPr lang="en-US" sz="700" spc="-30" dirty="0"/>
                        <a:t> </a:t>
                      </a:r>
                      <a:r>
                        <a:rPr lang="en-US" sz="700" spc="-15" dirty="0"/>
                        <a:t>of</a:t>
                      </a:r>
                      <a:r>
                        <a:rPr lang="en-US" sz="700" spc="-10" dirty="0"/>
                        <a:t> </a:t>
                      </a:r>
                      <a:r>
                        <a:rPr lang="en-US" sz="700" spc="-50" dirty="0"/>
                        <a:t>their</a:t>
                      </a:r>
                      <a:r>
                        <a:rPr lang="en-US" sz="700" spc="-45" dirty="0"/>
                        <a:t> </a:t>
                      </a:r>
                      <a:r>
                        <a:rPr lang="en-US" sz="700" spc="-35" dirty="0"/>
                        <a:t>creators):</a:t>
                      </a:r>
                      <a:r>
                        <a:rPr lang="en-US" sz="700" spc="-30" dirty="0"/>
                        <a:t> </a:t>
                      </a:r>
                      <a:r>
                        <a:rPr lang="en-US" sz="700" spc="-20" dirty="0"/>
                        <a:t>downloaded,</a:t>
                      </a:r>
                      <a:r>
                        <a:rPr lang="en-US" sz="700" spc="-15" dirty="0"/>
                        <a:t> </a:t>
                      </a:r>
                      <a:r>
                        <a:rPr lang="en-US" sz="700" spc="-40" dirty="0"/>
                        <a:t>used, </a:t>
                      </a:r>
                      <a:r>
                        <a:rPr lang="en-US" sz="700" spc="-290" dirty="0"/>
                        <a:t> </a:t>
                      </a:r>
                      <a:r>
                        <a:rPr lang="en-US" sz="700" spc="-40" dirty="0"/>
                        <a:t>reused,</a:t>
                      </a:r>
                      <a:r>
                        <a:rPr lang="en-US" sz="700" spc="-35" dirty="0"/>
                        <a:t> </a:t>
                      </a:r>
                      <a:r>
                        <a:rPr lang="en-US" sz="700" spc="-25" dirty="0"/>
                        <a:t>copied,</a:t>
                      </a:r>
                      <a:r>
                        <a:rPr lang="en-US" sz="700" spc="-30" dirty="0"/>
                        <a:t> </a:t>
                      </a:r>
                      <a:r>
                        <a:rPr lang="en-US" sz="700" spc="-15" dirty="0"/>
                        <a:t>adapted,</a:t>
                      </a:r>
                      <a:r>
                        <a:rPr lang="en-US" sz="700" spc="-35" dirty="0"/>
                        <a:t> </a:t>
                      </a:r>
                      <a:r>
                        <a:rPr lang="en-US" sz="700" dirty="0"/>
                        <a:t>and</a:t>
                      </a:r>
                      <a:r>
                        <a:rPr lang="en-US" sz="700" spc="-30" dirty="0"/>
                        <a:t> </a:t>
                      </a:r>
                      <a:r>
                        <a:rPr lang="en-US" sz="700" spc="-15" dirty="0"/>
                        <a:t>shared</a:t>
                      </a:r>
                      <a:r>
                        <a:rPr lang="en-US" sz="700" spc="-35" dirty="0"/>
                        <a:t> by</a:t>
                      </a:r>
                      <a:r>
                        <a:rPr lang="en-US" sz="700" spc="-30" dirty="0"/>
                        <a:t> </a:t>
                      </a:r>
                      <a:r>
                        <a:rPr lang="en-US" sz="700" spc="-50" dirty="0"/>
                        <a:t>users,</a:t>
                      </a:r>
                      <a:r>
                        <a:rPr lang="en-US" sz="700" spc="-30" dirty="0"/>
                        <a:t> </a:t>
                      </a:r>
                      <a:r>
                        <a:rPr lang="en-US" sz="700" spc="-50" dirty="0"/>
                        <a:t>with</a:t>
                      </a:r>
                      <a:r>
                        <a:rPr lang="en-US" sz="700" spc="-35" dirty="0"/>
                        <a:t> </a:t>
                      </a:r>
                      <a:r>
                        <a:rPr lang="en-US" sz="700" spc="-40" dirty="0"/>
                        <a:t>information</a:t>
                      </a:r>
                      <a:r>
                        <a:rPr lang="en-US" sz="700" spc="-30" dirty="0"/>
                        <a:t> </a:t>
                      </a:r>
                      <a:r>
                        <a:rPr lang="en-US" sz="700" spc="-15" dirty="0"/>
                        <a:t>about</a:t>
                      </a:r>
                      <a:r>
                        <a:rPr lang="en-US" sz="700" spc="-35" dirty="0"/>
                        <a:t> </a:t>
                      </a:r>
                      <a:r>
                        <a:rPr lang="en-US" sz="700" spc="-40" dirty="0"/>
                        <a:t>the</a:t>
                      </a:r>
                      <a:r>
                        <a:rPr lang="en-US" sz="700" spc="-30" dirty="0"/>
                        <a:t> </a:t>
                      </a:r>
                      <a:r>
                        <a:rPr lang="en-US" sz="700" spc="-20" dirty="0"/>
                        <a:t>source</a:t>
                      </a:r>
                      <a:r>
                        <a:rPr lang="en-US" sz="700" spc="-35" dirty="0"/>
                        <a:t> </a:t>
                      </a:r>
                      <a:r>
                        <a:rPr lang="en-US" sz="700" spc="-15" dirty="0"/>
                        <a:t>of</a:t>
                      </a:r>
                      <a:r>
                        <a:rPr lang="en-US" sz="700" spc="-30" dirty="0"/>
                        <a:t> </a:t>
                      </a:r>
                      <a:r>
                        <a:rPr lang="en-US" sz="700" spc="-50" dirty="0"/>
                        <a:t>their</a:t>
                      </a:r>
                      <a:r>
                        <a:rPr lang="en-US" sz="700" spc="-30" dirty="0"/>
                        <a:t> </a:t>
                      </a:r>
                      <a:r>
                        <a:rPr lang="en-US" sz="700" spc="-40" dirty="0"/>
                        <a:t>origin.</a:t>
                      </a:r>
                    </a:p>
                  </a:txBody>
                  <a:tcPr marL="56352" marR="56352" marT="0" marB="0" anchor="ctr">
                    <a:lnL>
                      <a:noFill/>
                    </a:lnL>
                    <a:lnR>
                      <a:noFill/>
                    </a:lnR>
                    <a:lnT>
                      <a:noFill/>
                    </a:lnT>
                    <a:lnB>
                      <a:noFill/>
                    </a:lnB>
                    <a:noFill/>
                  </a:tcPr>
                </a:tc>
                <a:extLst>
                  <a:ext uri="{0D108BD9-81ED-4DB2-BD59-A6C34878D82A}">
                    <a16:rowId xmlns:a16="http://schemas.microsoft.com/office/drawing/2014/main" val="166568691"/>
                  </a:ext>
                </a:extLst>
              </a:tr>
            </a:tbl>
          </a:graphicData>
        </a:graphic>
      </p:graphicFrame>
      <p:pic>
        <p:nvPicPr>
          <p:cNvPr id="11" name="Immagine 10">
            <a:extLst>
              <a:ext uri="{FF2B5EF4-FFF2-40B4-BE49-F238E27FC236}">
                <a16:creationId xmlns:a16="http://schemas.microsoft.com/office/drawing/2014/main" id="{F34D7A25-B0BA-4A6E-9DD9-72394D6D1382}"/>
              </a:ext>
            </a:extLst>
          </p:cNvPr>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4418806" y="497095"/>
            <a:ext cx="3354387" cy="2856449"/>
          </a:xfrm>
          <a:prstGeom prst="rect">
            <a:avLst/>
          </a:prstGeom>
          <a:noFill/>
          <a:ln>
            <a:noFill/>
          </a:ln>
        </p:spPr>
      </p:pic>
      <p:sp>
        <p:nvSpPr>
          <p:cNvPr id="13" name="CasellaDiTesto 12">
            <a:extLst>
              <a:ext uri="{FF2B5EF4-FFF2-40B4-BE49-F238E27FC236}">
                <a16:creationId xmlns:a16="http://schemas.microsoft.com/office/drawing/2014/main" id="{A34D094F-B28B-E200-1964-D973DA83D961}"/>
              </a:ext>
            </a:extLst>
          </p:cNvPr>
          <p:cNvSpPr txBox="1"/>
          <p:nvPr userDrawn="1"/>
        </p:nvSpPr>
        <p:spPr>
          <a:xfrm>
            <a:off x="3546061" y="3392026"/>
            <a:ext cx="5659120" cy="369332"/>
          </a:xfrm>
          <a:prstGeom prst="rect">
            <a:avLst/>
          </a:prstGeom>
          <a:noFill/>
        </p:spPr>
        <p:txBody>
          <a:bodyPr wrap="square" rtlCol="0">
            <a:spAutoFit/>
          </a:bodyPr>
          <a:lstStyle/>
          <a:p>
            <a:pPr algn="ctr"/>
            <a:r>
              <a:rPr lang="en-GB" sz="1800" kern="1200" dirty="0">
                <a:solidFill>
                  <a:schemeClr val="tx1"/>
                </a:solidFill>
                <a:effectLst/>
                <a:latin typeface="+mn-lt"/>
                <a:ea typeface="+mn-ea"/>
                <a:cs typeface="+mn-cs"/>
              </a:rPr>
              <a:t>101183228</a:t>
            </a:r>
            <a:endParaRPr lang="it-IT" sz="2400" b="1" dirty="0">
              <a:solidFill>
                <a:srgbClr val="0070C0"/>
              </a:solidFill>
            </a:endParaRPr>
          </a:p>
        </p:txBody>
      </p:sp>
      <p:sp>
        <p:nvSpPr>
          <p:cNvPr id="14" name="CasellaDiTesto 13">
            <a:extLst>
              <a:ext uri="{FF2B5EF4-FFF2-40B4-BE49-F238E27FC236}">
                <a16:creationId xmlns:a16="http://schemas.microsoft.com/office/drawing/2014/main" id="{0EF99784-2EA6-C155-6130-9A78C7C0D213}"/>
              </a:ext>
            </a:extLst>
          </p:cNvPr>
          <p:cNvSpPr txBox="1"/>
          <p:nvPr userDrawn="1"/>
        </p:nvSpPr>
        <p:spPr>
          <a:xfrm>
            <a:off x="2907859" y="4231065"/>
            <a:ext cx="7452359" cy="584775"/>
          </a:xfrm>
          <a:prstGeom prst="rect">
            <a:avLst/>
          </a:prstGeom>
          <a:noFill/>
        </p:spPr>
        <p:txBody>
          <a:bodyPr wrap="square" rtlCol="0">
            <a:spAutoFit/>
          </a:bodyPr>
          <a:lstStyle/>
          <a:p>
            <a:pPr algn="ctr"/>
            <a:r>
              <a:rPr lang="en-GB" sz="3200" b="1" noProof="0" dirty="0">
                <a:solidFill>
                  <a:srgbClr val="0070C0"/>
                </a:solidFill>
              </a:rPr>
              <a:t>WP2 Capacity Building Programme</a:t>
            </a:r>
          </a:p>
        </p:txBody>
      </p:sp>
      <p:sp>
        <p:nvSpPr>
          <p:cNvPr id="15" name="Rectángulo 6">
            <a:extLst>
              <a:ext uri="{FF2B5EF4-FFF2-40B4-BE49-F238E27FC236}">
                <a16:creationId xmlns:a16="http://schemas.microsoft.com/office/drawing/2014/main" id="{ACED91F6-D9B0-D787-8C9A-57C67EEA2E07}"/>
              </a:ext>
            </a:extLst>
          </p:cNvPr>
          <p:cNvSpPr/>
          <p:nvPr userDrawn="1"/>
        </p:nvSpPr>
        <p:spPr>
          <a:xfrm>
            <a:off x="0" y="-1"/>
            <a:ext cx="621724" cy="6840855"/>
          </a:xfrm>
          <a:prstGeom prst="halfFrame">
            <a:avLst>
              <a:gd name="adj1" fmla="val 12266"/>
              <a:gd name="adj2" fmla="val 21566"/>
            </a:avLst>
          </a:prstGeom>
          <a:solidFill>
            <a:srgbClr val="0069B8"/>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16" name="Rectángulo 6">
            <a:extLst>
              <a:ext uri="{FF2B5EF4-FFF2-40B4-BE49-F238E27FC236}">
                <a16:creationId xmlns:a16="http://schemas.microsoft.com/office/drawing/2014/main" id="{C4961DE2-329B-521E-6E9E-0453CCBD498C}"/>
              </a:ext>
            </a:extLst>
          </p:cNvPr>
          <p:cNvSpPr/>
          <p:nvPr userDrawn="1"/>
        </p:nvSpPr>
        <p:spPr>
          <a:xfrm flipH="1">
            <a:off x="11490276" y="-5080"/>
            <a:ext cx="701722" cy="6840855"/>
          </a:xfrm>
          <a:prstGeom prst="halfFrame">
            <a:avLst>
              <a:gd name="adj1" fmla="val 12266"/>
              <a:gd name="adj2" fmla="val 21566"/>
            </a:avLst>
          </a:prstGeom>
          <a:solidFill>
            <a:srgbClr val="0069B8"/>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Tree>
    <p:extLst>
      <p:ext uri="{BB962C8B-B14F-4D97-AF65-F5344CB8AC3E}">
        <p14:creationId xmlns:p14="http://schemas.microsoft.com/office/powerpoint/2010/main" val="14722563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6" r:id="rId4"/>
    <p:sldLayoutId id="2147483667"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4D8D09AD-6940-FD29-A961-4C954F4B5F1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ADC6AA7-32A0-1BD6-6A35-CAB4FC9481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pic>
        <p:nvPicPr>
          <p:cNvPr id="7" name="Imagen 5" descr="Texto&#10;&#10;Descripción generada automáticamente">
            <a:extLst>
              <a:ext uri="{FF2B5EF4-FFF2-40B4-BE49-F238E27FC236}">
                <a16:creationId xmlns:a16="http://schemas.microsoft.com/office/drawing/2014/main" id="{FC7956C7-6FB3-2896-AC6C-80AFD99E60E4}"/>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599661" y="6368827"/>
            <a:ext cx="1619885" cy="359410"/>
          </a:xfrm>
          <a:prstGeom prst="rect">
            <a:avLst/>
          </a:prstGeom>
          <a:noFill/>
          <a:ln>
            <a:noFill/>
          </a:ln>
        </p:spPr>
      </p:pic>
      <p:graphicFrame>
        <p:nvGraphicFramePr>
          <p:cNvPr id="8" name="Tabella 7">
            <a:extLst>
              <a:ext uri="{FF2B5EF4-FFF2-40B4-BE49-F238E27FC236}">
                <a16:creationId xmlns:a16="http://schemas.microsoft.com/office/drawing/2014/main" id="{D2751C10-A545-C62A-871E-637BE794631D}"/>
              </a:ext>
            </a:extLst>
          </p:cNvPr>
          <p:cNvGraphicFramePr>
            <a:graphicFrameLocks noGrp="1"/>
          </p:cNvGraphicFramePr>
          <p:nvPr userDrawn="1">
            <p:extLst>
              <p:ext uri="{D42A27DB-BD31-4B8C-83A1-F6EECF244321}">
                <p14:modId xmlns:p14="http://schemas.microsoft.com/office/powerpoint/2010/main" val="4016718223"/>
              </p:ext>
            </p:extLst>
          </p:nvPr>
        </p:nvGraphicFramePr>
        <p:xfrm>
          <a:off x="2436022" y="6368827"/>
          <a:ext cx="2891589" cy="365760"/>
        </p:xfrm>
        <a:graphic>
          <a:graphicData uri="http://schemas.openxmlformats.org/drawingml/2006/table">
            <a:tbl>
              <a:tblPr firstRow="1" firstCol="1" bandRow="1"/>
              <a:tblGrid>
                <a:gridCol w="2891589">
                  <a:extLst>
                    <a:ext uri="{9D8B030D-6E8A-4147-A177-3AD203B41FA5}">
                      <a16:colId xmlns:a16="http://schemas.microsoft.com/office/drawing/2014/main" val="2037716215"/>
                    </a:ext>
                  </a:extLst>
                </a:gridCol>
              </a:tblGrid>
              <a:tr h="31650">
                <a:tc>
                  <a:txBody>
                    <a:bodyPr/>
                    <a:lstStyle/>
                    <a:p>
                      <a:pPr algn="just">
                        <a:buNone/>
                        <a:tabLst>
                          <a:tab pos="2700020" algn="ctr"/>
                          <a:tab pos="5400040" algn="r"/>
                        </a:tabLst>
                      </a:pPr>
                      <a:r>
                        <a:rPr lang="en-GB" sz="600" kern="100" dirty="0">
                          <a:effectLst/>
                          <a:latin typeface="Aptos" panose="020B0004020202020204" pitchFamily="34" charset="0"/>
                          <a:ea typeface="Yu Gothic" panose="020B0400000000000000" pitchFamily="34" charset="-128"/>
                          <a:cs typeface="Arial" panose="020B060402020202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it-IT" sz="1000" kern="100" dirty="0">
                        <a:effectLst/>
                        <a:latin typeface="Aptos" panose="020B0004020202020204" pitchFamily="34" charset="0"/>
                        <a:ea typeface="Yu Gothic" panose="020B0400000000000000" pitchFamily="34" charset="-128"/>
                        <a:cs typeface="Arial" panose="020B0604020202020204" pitchFamily="34" charset="0"/>
                      </a:endParaRPr>
                    </a:p>
                  </a:txBody>
                  <a:tcPr marL="56352" marR="56352" marT="0" marB="0" anchor="ctr">
                    <a:lnL>
                      <a:noFill/>
                    </a:lnL>
                    <a:lnR>
                      <a:noFill/>
                    </a:lnR>
                    <a:lnT>
                      <a:noFill/>
                    </a:lnT>
                    <a:lnB>
                      <a:noFill/>
                    </a:lnB>
                    <a:noFill/>
                  </a:tcPr>
                </a:tc>
                <a:extLst>
                  <a:ext uri="{0D108BD9-81ED-4DB2-BD59-A6C34878D82A}">
                    <a16:rowId xmlns:a16="http://schemas.microsoft.com/office/drawing/2014/main" val="166568691"/>
                  </a:ext>
                </a:extLst>
              </a:tr>
            </a:tbl>
          </a:graphicData>
        </a:graphic>
      </p:graphicFrame>
      <p:pic>
        <p:nvPicPr>
          <p:cNvPr id="11" name="object 2">
            <a:extLst>
              <a:ext uri="{FF2B5EF4-FFF2-40B4-BE49-F238E27FC236}">
                <a16:creationId xmlns:a16="http://schemas.microsoft.com/office/drawing/2014/main" id="{A02EE29D-66D9-B7F8-0AF3-CAF305238924}"/>
              </a:ext>
            </a:extLst>
          </p:cNvPr>
          <p:cNvPicPr/>
          <p:nvPr userDrawn="1"/>
        </p:nvPicPr>
        <p:blipFill>
          <a:blip r:embed="rId14" cstate="print"/>
          <a:stretch>
            <a:fillRect/>
          </a:stretch>
        </p:blipFill>
        <p:spPr>
          <a:xfrm>
            <a:off x="6096000" y="6351682"/>
            <a:ext cx="1076078" cy="359410"/>
          </a:xfrm>
          <a:prstGeom prst="rect">
            <a:avLst/>
          </a:prstGeom>
        </p:spPr>
      </p:pic>
      <p:graphicFrame>
        <p:nvGraphicFramePr>
          <p:cNvPr id="12" name="Tabella 11">
            <a:extLst>
              <a:ext uri="{FF2B5EF4-FFF2-40B4-BE49-F238E27FC236}">
                <a16:creationId xmlns:a16="http://schemas.microsoft.com/office/drawing/2014/main" id="{063B54C0-D363-E77E-F71C-36E4FBE29475}"/>
              </a:ext>
            </a:extLst>
          </p:cNvPr>
          <p:cNvGraphicFramePr>
            <a:graphicFrameLocks noGrp="1"/>
          </p:cNvGraphicFramePr>
          <p:nvPr userDrawn="1">
            <p:extLst>
              <p:ext uri="{D42A27DB-BD31-4B8C-83A1-F6EECF244321}">
                <p14:modId xmlns:p14="http://schemas.microsoft.com/office/powerpoint/2010/main" val="2400503748"/>
              </p:ext>
            </p:extLst>
          </p:nvPr>
        </p:nvGraphicFramePr>
        <p:xfrm>
          <a:off x="7308556" y="6317615"/>
          <a:ext cx="4045243" cy="426720"/>
        </p:xfrm>
        <a:graphic>
          <a:graphicData uri="http://schemas.openxmlformats.org/drawingml/2006/table">
            <a:tbl>
              <a:tblPr firstRow="1" firstCol="1" bandRow="1"/>
              <a:tblGrid>
                <a:gridCol w="4045243">
                  <a:extLst>
                    <a:ext uri="{9D8B030D-6E8A-4147-A177-3AD203B41FA5}">
                      <a16:colId xmlns:a16="http://schemas.microsoft.com/office/drawing/2014/main" val="2037716215"/>
                    </a:ext>
                  </a:extLst>
                </a:gridCol>
              </a:tblGrid>
              <a:tr h="0">
                <a:tc>
                  <a:txBody>
                    <a:bodyPr/>
                    <a:lstStyle/>
                    <a:p>
                      <a:pPr marL="12700" algn="just">
                        <a:spcBef>
                          <a:spcPts val="50"/>
                        </a:spcBef>
                      </a:pPr>
                      <a:r>
                        <a:rPr lang="en-US" sz="700" spc="-15" dirty="0"/>
                        <a:t>Legal</a:t>
                      </a:r>
                      <a:r>
                        <a:rPr lang="en-US" sz="700" spc="50" dirty="0"/>
                        <a:t> </a:t>
                      </a:r>
                      <a:r>
                        <a:rPr lang="en-US" sz="700" spc="-25" dirty="0"/>
                        <a:t>description</a:t>
                      </a:r>
                      <a:r>
                        <a:rPr lang="en-US" sz="700" spc="50" dirty="0"/>
                        <a:t> </a:t>
                      </a:r>
                      <a:r>
                        <a:rPr lang="en-US" sz="700" spc="20" dirty="0"/>
                        <a:t>–</a:t>
                      </a:r>
                      <a:r>
                        <a:rPr lang="en-US" sz="700" spc="55" dirty="0"/>
                        <a:t> </a:t>
                      </a:r>
                      <a:r>
                        <a:rPr lang="en-US" sz="700" spc="-15" dirty="0"/>
                        <a:t>Creative</a:t>
                      </a:r>
                      <a:r>
                        <a:rPr lang="en-US" sz="700" spc="50" dirty="0"/>
                        <a:t> </a:t>
                      </a:r>
                      <a:r>
                        <a:rPr lang="en-US" sz="700" spc="-10" dirty="0"/>
                        <a:t>Commons</a:t>
                      </a:r>
                      <a:r>
                        <a:rPr lang="en-US" sz="700" spc="55" dirty="0"/>
                        <a:t> </a:t>
                      </a:r>
                      <a:r>
                        <a:rPr lang="en-US" sz="700" spc="-30" dirty="0"/>
                        <a:t>licensing:</a:t>
                      </a:r>
                      <a:r>
                        <a:rPr lang="en-US" sz="700" spc="50" dirty="0"/>
                        <a:t> </a:t>
                      </a:r>
                      <a:r>
                        <a:rPr lang="en-US" sz="700" spc="-65" dirty="0"/>
                        <a:t>The</a:t>
                      </a:r>
                      <a:r>
                        <a:rPr lang="en-US" sz="700" spc="50" dirty="0"/>
                        <a:t> </a:t>
                      </a:r>
                      <a:r>
                        <a:rPr lang="en-US" sz="700" spc="-35" dirty="0"/>
                        <a:t>materials</a:t>
                      </a:r>
                      <a:r>
                        <a:rPr lang="en-US" sz="700" spc="55" dirty="0"/>
                        <a:t> </a:t>
                      </a:r>
                      <a:r>
                        <a:rPr lang="en-US" sz="700" spc="-25" dirty="0"/>
                        <a:t>published</a:t>
                      </a:r>
                      <a:r>
                        <a:rPr lang="en-US" sz="700" spc="50" dirty="0"/>
                        <a:t> </a:t>
                      </a:r>
                      <a:r>
                        <a:rPr lang="en-US" sz="700" spc="-15" dirty="0"/>
                        <a:t>on</a:t>
                      </a:r>
                      <a:r>
                        <a:rPr lang="en-US" sz="700" spc="55" dirty="0"/>
                        <a:t> </a:t>
                      </a:r>
                      <a:r>
                        <a:rPr lang="en-US" sz="700" spc="-40" dirty="0"/>
                        <a:t>the</a:t>
                      </a:r>
                      <a:r>
                        <a:rPr lang="en-US" sz="700" spc="50" dirty="0"/>
                        <a:t> </a:t>
                      </a:r>
                      <a:r>
                        <a:rPr lang="en-US" sz="700" spc="5" dirty="0"/>
                        <a:t>MIND </a:t>
                      </a:r>
                      <a:r>
                        <a:rPr lang="en-US" sz="700" spc="-35" dirty="0"/>
                        <a:t>project</a:t>
                      </a:r>
                      <a:r>
                        <a:rPr lang="en-US" sz="700" spc="50" dirty="0"/>
                        <a:t> </a:t>
                      </a:r>
                      <a:r>
                        <a:rPr lang="en-US" sz="700" spc="-25" dirty="0"/>
                        <a:t>website</a:t>
                      </a:r>
                      <a:r>
                        <a:rPr lang="en-US" sz="700" spc="50" dirty="0"/>
                        <a:t> </a:t>
                      </a:r>
                      <a:r>
                        <a:rPr lang="en-US" sz="700" spc="-15" dirty="0"/>
                        <a:t>are</a:t>
                      </a:r>
                      <a:r>
                        <a:rPr lang="en-US" sz="700" spc="55" dirty="0"/>
                        <a:t> </a:t>
                      </a:r>
                      <a:r>
                        <a:rPr lang="en-US" sz="700" spc="-20" dirty="0"/>
                        <a:t>classified </a:t>
                      </a:r>
                      <a:r>
                        <a:rPr lang="en-US" sz="700" spc="15" dirty="0"/>
                        <a:t>as Open </a:t>
                      </a:r>
                      <a:r>
                        <a:rPr lang="en-US" sz="700" spc="-15" dirty="0"/>
                        <a:t>Educational</a:t>
                      </a:r>
                      <a:r>
                        <a:rPr lang="en-US" sz="700" spc="-10" dirty="0"/>
                        <a:t> </a:t>
                      </a:r>
                      <a:r>
                        <a:rPr lang="en-US" sz="700" spc="-15" dirty="0"/>
                        <a:t>Resources'</a:t>
                      </a:r>
                      <a:r>
                        <a:rPr lang="en-US" sz="700" spc="-10" dirty="0"/>
                        <a:t> (OER) </a:t>
                      </a:r>
                      <a:r>
                        <a:rPr lang="en-US" sz="700" dirty="0"/>
                        <a:t>and </a:t>
                      </a:r>
                      <a:r>
                        <a:rPr lang="en-US" sz="700" spc="5" dirty="0"/>
                        <a:t>can </a:t>
                      </a:r>
                      <a:r>
                        <a:rPr lang="en-US" sz="700" dirty="0"/>
                        <a:t>be </a:t>
                      </a:r>
                      <a:r>
                        <a:rPr lang="en-US" sz="700" spc="-45" dirty="0"/>
                        <a:t>freely</a:t>
                      </a:r>
                      <a:r>
                        <a:rPr lang="en-US" sz="700" spc="-40" dirty="0"/>
                        <a:t> </a:t>
                      </a:r>
                      <a:r>
                        <a:rPr lang="en-US" sz="700" spc="-45" dirty="0"/>
                        <a:t>(without</a:t>
                      </a:r>
                      <a:r>
                        <a:rPr lang="en-US" sz="700" spc="-40" dirty="0"/>
                        <a:t> </a:t>
                      </a:r>
                      <a:r>
                        <a:rPr lang="en-US" sz="700" spc="-35" dirty="0"/>
                        <a:t>permission</a:t>
                      </a:r>
                      <a:r>
                        <a:rPr lang="en-US" sz="700" spc="-30" dirty="0"/>
                        <a:t> </a:t>
                      </a:r>
                      <a:r>
                        <a:rPr lang="en-US" sz="700" spc="-15" dirty="0"/>
                        <a:t>of</a:t>
                      </a:r>
                      <a:r>
                        <a:rPr lang="en-US" sz="700" spc="-10" dirty="0"/>
                        <a:t> </a:t>
                      </a:r>
                      <a:r>
                        <a:rPr lang="en-US" sz="700" spc="-50" dirty="0"/>
                        <a:t>their</a:t>
                      </a:r>
                      <a:r>
                        <a:rPr lang="en-US" sz="700" spc="-45" dirty="0"/>
                        <a:t> </a:t>
                      </a:r>
                      <a:r>
                        <a:rPr lang="en-US" sz="700" spc="-35" dirty="0"/>
                        <a:t>creators):</a:t>
                      </a:r>
                      <a:r>
                        <a:rPr lang="en-US" sz="700" spc="-30" dirty="0"/>
                        <a:t> </a:t>
                      </a:r>
                      <a:r>
                        <a:rPr lang="en-US" sz="700" spc="-20" dirty="0"/>
                        <a:t>downloaded,</a:t>
                      </a:r>
                      <a:r>
                        <a:rPr lang="en-US" sz="700" spc="-15" dirty="0"/>
                        <a:t> </a:t>
                      </a:r>
                      <a:r>
                        <a:rPr lang="en-US" sz="700" spc="-40" dirty="0"/>
                        <a:t>used, </a:t>
                      </a:r>
                      <a:r>
                        <a:rPr lang="en-US" sz="700" spc="-290" dirty="0"/>
                        <a:t> </a:t>
                      </a:r>
                      <a:r>
                        <a:rPr lang="en-US" sz="700" spc="-40" dirty="0"/>
                        <a:t>reused,</a:t>
                      </a:r>
                      <a:r>
                        <a:rPr lang="en-US" sz="700" spc="-35" dirty="0"/>
                        <a:t> </a:t>
                      </a:r>
                      <a:r>
                        <a:rPr lang="en-US" sz="700" spc="-25" dirty="0"/>
                        <a:t>copied,</a:t>
                      </a:r>
                      <a:r>
                        <a:rPr lang="en-US" sz="700" spc="-30" dirty="0"/>
                        <a:t> </a:t>
                      </a:r>
                      <a:r>
                        <a:rPr lang="en-US" sz="700" spc="-15" dirty="0"/>
                        <a:t>adapted,</a:t>
                      </a:r>
                      <a:r>
                        <a:rPr lang="en-US" sz="700" spc="-35" dirty="0"/>
                        <a:t> </a:t>
                      </a:r>
                      <a:r>
                        <a:rPr lang="en-US" sz="700" dirty="0"/>
                        <a:t>and</a:t>
                      </a:r>
                      <a:r>
                        <a:rPr lang="en-US" sz="700" spc="-30" dirty="0"/>
                        <a:t> </a:t>
                      </a:r>
                      <a:r>
                        <a:rPr lang="en-US" sz="700" spc="-15" dirty="0"/>
                        <a:t>shared</a:t>
                      </a:r>
                      <a:r>
                        <a:rPr lang="en-US" sz="700" spc="-35" dirty="0"/>
                        <a:t> by</a:t>
                      </a:r>
                      <a:r>
                        <a:rPr lang="en-US" sz="700" spc="-30" dirty="0"/>
                        <a:t> </a:t>
                      </a:r>
                      <a:r>
                        <a:rPr lang="en-US" sz="700" spc="-50" dirty="0"/>
                        <a:t>users,</a:t>
                      </a:r>
                      <a:r>
                        <a:rPr lang="en-US" sz="700" spc="-30" dirty="0"/>
                        <a:t> </a:t>
                      </a:r>
                      <a:r>
                        <a:rPr lang="en-US" sz="700" spc="-50" dirty="0"/>
                        <a:t>with</a:t>
                      </a:r>
                      <a:r>
                        <a:rPr lang="en-US" sz="700" spc="-35" dirty="0"/>
                        <a:t> </a:t>
                      </a:r>
                      <a:r>
                        <a:rPr lang="en-US" sz="700" spc="-40" dirty="0"/>
                        <a:t>information</a:t>
                      </a:r>
                      <a:r>
                        <a:rPr lang="en-US" sz="700" spc="-30" dirty="0"/>
                        <a:t> </a:t>
                      </a:r>
                      <a:r>
                        <a:rPr lang="en-US" sz="700" spc="-15" dirty="0"/>
                        <a:t>about</a:t>
                      </a:r>
                      <a:r>
                        <a:rPr lang="en-US" sz="700" spc="-35" dirty="0"/>
                        <a:t> </a:t>
                      </a:r>
                      <a:r>
                        <a:rPr lang="en-US" sz="700" spc="-40" dirty="0"/>
                        <a:t>the</a:t>
                      </a:r>
                      <a:r>
                        <a:rPr lang="en-US" sz="700" spc="-30" dirty="0"/>
                        <a:t> </a:t>
                      </a:r>
                      <a:r>
                        <a:rPr lang="en-US" sz="700" spc="-20" dirty="0"/>
                        <a:t>source</a:t>
                      </a:r>
                      <a:r>
                        <a:rPr lang="en-US" sz="700" spc="-35" dirty="0"/>
                        <a:t> </a:t>
                      </a:r>
                      <a:r>
                        <a:rPr lang="en-US" sz="700" spc="-15" dirty="0"/>
                        <a:t>of</a:t>
                      </a:r>
                      <a:r>
                        <a:rPr lang="en-US" sz="700" spc="-30" dirty="0"/>
                        <a:t> </a:t>
                      </a:r>
                      <a:r>
                        <a:rPr lang="en-US" sz="700" spc="-50" dirty="0"/>
                        <a:t>their</a:t>
                      </a:r>
                      <a:r>
                        <a:rPr lang="en-US" sz="700" spc="-30" dirty="0"/>
                        <a:t> </a:t>
                      </a:r>
                      <a:r>
                        <a:rPr lang="en-US" sz="700" spc="-40" dirty="0"/>
                        <a:t>origin.</a:t>
                      </a:r>
                    </a:p>
                  </a:txBody>
                  <a:tcPr marL="56352" marR="56352" marT="0" marB="0" anchor="ctr">
                    <a:lnL>
                      <a:noFill/>
                    </a:lnL>
                    <a:lnR>
                      <a:noFill/>
                    </a:lnR>
                    <a:lnT>
                      <a:noFill/>
                    </a:lnT>
                    <a:lnB>
                      <a:noFill/>
                    </a:lnB>
                    <a:noFill/>
                  </a:tcPr>
                </a:tc>
                <a:extLst>
                  <a:ext uri="{0D108BD9-81ED-4DB2-BD59-A6C34878D82A}">
                    <a16:rowId xmlns:a16="http://schemas.microsoft.com/office/drawing/2014/main" val="166568691"/>
                  </a:ext>
                </a:extLst>
              </a:tr>
            </a:tbl>
          </a:graphicData>
        </a:graphic>
      </p:graphicFrame>
      <p:pic>
        <p:nvPicPr>
          <p:cNvPr id="13" name="Immagine 12">
            <a:extLst>
              <a:ext uri="{FF2B5EF4-FFF2-40B4-BE49-F238E27FC236}">
                <a16:creationId xmlns:a16="http://schemas.microsoft.com/office/drawing/2014/main" id="{6EBE3BDC-C99D-37C1-A873-48D108D2639B}"/>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861041" y="164465"/>
            <a:ext cx="1064412" cy="906407"/>
          </a:xfrm>
          <a:prstGeom prst="rect">
            <a:avLst/>
          </a:prstGeom>
          <a:noFill/>
          <a:ln>
            <a:noFill/>
          </a:ln>
        </p:spPr>
      </p:pic>
      <p:sp>
        <p:nvSpPr>
          <p:cNvPr id="14" name="Rectángulo 6">
            <a:extLst>
              <a:ext uri="{FF2B5EF4-FFF2-40B4-BE49-F238E27FC236}">
                <a16:creationId xmlns:a16="http://schemas.microsoft.com/office/drawing/2014/main" id="{6B18EFE4-A1E3-D1A5-52B0-814CE4BDA404}"/>
              </a:ext>
            </a:extLst>
          </p:cNvPr>
          <p:cNvSpPr/>
          <p:nvPr userDrawn="1"/>
        </p:nvSpPr>
        <p:spPr>
          <a:xfrm>
            <a:off x="0" y="-1"/>
            <a:ext cx="621724" cy="6840855"/>
          </a:xfrm>
          <a:prstGeom prst="halfFrame">
            <a:avLst>
              <a:gd name="adj1" fmla="val 12266"/>
              <a:gd name="adj2" fmla="val 21566"/>
            </a:avLst>
          </a:prstGeom>
          <a:solidFill>
            <a:srgbClr val="0069B8"/>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
        <p:nvSpPr>
          <p:cNvPr id="15" name="Rectángulo 6">
            <a:extLst>
              <a:ext uri="{FF2B5EF4-FFF2-40B4-BE49-F238E27FC236}">
                <a16:creationId xmlns:a16="http://schemas.microsoft.com/office/drawing/2014/main" id="{409B118B-CDB2-8F0A-FE67-71CB762349E6}"/>
              </a:ext>
            </a:extLst>
          </p:cNvPr>
          <p:cNvSpPr/>
          <p:nvPr userDrawn="1"/>
        </p:nvSpPr>
        <p:spPr>
          <a:xfrm flipH="1">
            <a:off x="11490276" y="-5080"/>
            <a:ext cx="701722" cy="6840855"/>
          </a:xfrm>
          <a:prstGeom prst="halfFrame">
            <a:avLst>
              <a:gd name="adj1" fmla="val 12266"/>
              <a:gd name="adj2" fmla="val 21566"/>
            </a:avLst>
          </a:prstGeom>
          <a:solidFill>
            <a:srgbClr val="0069B8"/>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spTree>
    <p:extLst>
      <p:ext uri="{BB962C8B-B14F-4D97-AF65-F5344CB8AC3E}">
        <p14:creationId xmlns:p14="http://schemas.microsoft.com/office/powerpoint/2010/main" val="6271709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7">
            <a:extLst>
              <a:ext uri="{FF2B5EF4-FFF2-40B4-BE49-F238E27FC236}">
                <a16:creationId xmlns:a16="http://schemas.microsoft.com/office/drawing/2014/main" id="{31BDFD76-4393-9527-0DE9-CF299550760D}"/>
              </a:ext>
            </a:extLst>
          </p:cNvPr>
          <p:cNvSpPr txBox="1">
            <a:spLocks/>
          </p:cNvSpPr>
          <p:nvPr/>
        </p:nvSpPr>
        <p:spPr>
          <a:xfrm>
            <a:off x="702733" y="4926965"/>
            <a:ext cx="10668000" cy="5492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it-IT" sz="3200" b="1" dirty="0"/>
              <a:t>D2.5 EU Competence Frameworks Training – </a:t>
            </a:r>
            <a:r>
              <a:rPr lang="it-IT" sz="3200" b="1" dirty="0" err="1"/>
              <a:t>DigComp</a:t>
            </a:r>
            <a:endParaRPr lang="it-IT" sz="3200" b="1" dirty="0"/>
          </a:p>
        </p:txBody>
      </p:sp>
    </p:spTree>
    <p:extLst>
      <p:ext uri="{BB962C8B-B14F-4D97-AF65-F5344CB8AC3E}">
        <p14:creationId xmlns:p14="http://schemas.microsoft.com/office/powerpoint/2010/main" val="8469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64261E-FE14-0F7B-87E5-8E6F8A8AC72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C8419D8E-9513-C955-3EA2-650D854B47D8}"/>
              </a:ext>
            </a:extLst>
          </p:cNvPr>
          <p:cNvSpPr>
            <a:spLocks noGrp="1"/>
          </p:cNvSpPr>
          <p:nvPr>
            <p:ph type="title"/>
          </p:nvPr>
        </p:nvSpPr>
        <p:spPr/>
        <p:txBody>
          <a:bodyPr>
            <a:normAutofit/>
          </a:bodyPr>
          <a:lstStyle/>
          <a:p>
            <a:r>
              <a:rPr lang="en-US" sz="3600" noProof="0" dirty="0">
                <a:solidFill>
                  <a:srgbClr val="0069B8"/>
                </a:solidFill>
              </a:rPr>
              <a:t>How </a:t>
            </a:r>
            <a:r>
              <a:rPr lang="en-US" sz="3600" noProof="0" dirty="0" err="1">
                <a:solidFill>
                  <a:srgbClr val="0069B8"/>
                </a:solidFill>
              </a:rPr>
              <a:t>DigComp</a:t>
            </a:r>
            <a:r>
              <a:rPr lang="en-US" sz="3600" noProof="0" dirty="0">
                <a:solidFill>
                  <a:srgbClr val="0069B8"/>
                </a:solidFill>
              </a:rPr>
              <a:t> 3.0 &amp; </a:t>
            </a:r>
            <a:r>
              <a:rPr lang="en-US" sz="3600" noProof="0" dirty="0" err="1">
                <a:solidFill>
                  <a:srgbClr val="0069B8"/>
                </a:solidFill>
              </a:rPr>
              <a:t>DigCompEdu</a:t>
            </a:r>
            <a:r>
              <a:rPr lang="en-US" sz="3600" noProof="0" dirty="0">
                <a:solidFill>
                  <a:srgbClr val="0069B8"/>
                </a:solidFill>
              </a:rPr>
              <a:t> work together in VET</a:t>
            </a:r>
            <a:endParaRPr lang="en-GB" sz="3600" noProof="0" dirty="0">
              <a:solidFill>
                <a:srgbClr val="0069B8"/>
              </a:solidFill>
            </a:endParaRPr>
          </a:p>
        </p:txBody>
      </p:sp>
      <p:sp>
        <p:nvSpPr>
          <p:cNvPr id="3" name="Rettangolo con angoli arrotondati 2">
            <a:extLst>
              <a:ext uri="{FF2B5EF4-FFF2-40B4-BE49-F238E27FC236}">
                <a16:creationId xmlns:a16="http://schemas.microsoft.com/office/drawing/2014/main" id="{7B17648D-00C8-63FF-9A06-7DC9D2462EC6}"/>
              </a:ext>
            </a:extLst>
          </p:cNvPr>
          <p:cNvSpPr/>
          <p:nvPr/>
        </p:nvSpPr>
        <p:spPr>
          <a:xfrm>
            <a:off x="838200" y="1628692"/>
            <a:ext cx="10515600" cy="1967948"/>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2">
                    <a:lumMod val="90000"/>
                    <a:lumOff val="10000"/>
                  </a:schemeClr>
                </a:solidFill>
              </a:rPr>
              <a:t>DigComp</a:t>
            </a:r>
            <a:r>
              <a:rPr lang="en-US" b="1" dirty="0">
                <a:solidFill>
                  <a:schemeClr val="tx2">
                    <a:lumMod val="90000"/>
                    <a:lumOff val="10000"/>
                  </a:schemeClr>
                </a:solidFill>
              </a:rPr>
              <a:t> 3.0 should be used when:</a:t>
            </a:r>
          </a:p>
          <a:p>
            <a:pPr algn="ctr"/>
            <a:endParaRPr lang="en-US" b="1" dirty="0">
              <a:solidFill>
                <a:schemeClr val="tx2">
                  <a:lumMod val="90000"/>
                  <a:lumOff val="10000"/>
                </a:schemeClr>
              </a:solidFill>
            </a:endParaRPr>
          </a:p>
          <a:p>
            <a:pPr marL="342900" indent="-342900">
              <a:buFont typeface="Arial" panose="020B0604020202020204" pitchFamily="34" charset="0"/>
              <a:buChar char="•"/>
            </a:pPr>
            <a:r>
              <a:rPr lang="en-US" dirty="0">
                <a:solidFill>
                  <a:schemeClr val="tx2">
                    <a:lumMod val="90000"/>
                    <a:lumOff val="10000"/>
                  </a:schemeClr>
                </a:solidFill>
              </a:rPr>
              <a:t>Defining learning outcomes for courses and training </a:t>
            </a:r>
            <a:r>
              <a:rPr lang="en-US" dirty="0" err="1">
                <a:solidFill>
                  <a:schemeClr val="tx2">
                    <a:lumMod val="90000"/>
                    <a:lumOff val="10000"/>
                  </a:schemeClr>
                </a:solidFill>
              </a:rPr>
              <a:t>programmes</a:t>
            </a:r>
            <a:endParaRPr lang="en-US" dirty="0">
              <a:solidFill>
                <a:schemeClr val="tx2">
                  <a:lumMod val="90000"/>
                  <a:lumOff val="10000"/>
                </a:schemeClr>
              </a:solidFill>
            </a:endParaRPr>
          </a:p>
          <a:p>
            <a:pPr marL="342900" indent="-342900">
              <a:buFont typeface="Arial" panose="020B0604020202020204" pitchFamily="34" charset="0"/>
              <a:buChar char="•"/>
            </a:pPr>
            <a:r>
              <a:rPr lang="en-US" dirty="0">
                <a:solidFill>
                  <a:schemeClr val="tx2">
                    <a:lumMod val="90000"/>
                    <a:lumOff val="10000"/>
                  </a:schemeClr>
                </a:solidFill>
              </a:rPr>
              <a:t>Integrating transversal digital competences into existing curricula</a:t>
            </a:r>
          </a:p>
          <a:p>
            <a:pPr marL="342900" indent="-342900">
              <a:buFont typeface="Arial" panose="020B0604020202020204" pitchFamily="34" charset="0"/>
              <a:buChar char="•"/>
            </a:pPr>
            <a:r>
              <a:rPr lang="en-US" dirty="0">
                <a:solidFill>
                  <a:schemeClr val="tx2">
                    <a:lumMod val="90000"/>
                    <a:lumOff val="10000"/>
                  </a:schemeClr>
                </a:solidFill>
              </a:rPr>
              <a:t>Supporting learners’ digital autonomy, safety and well-being</a:t>
            </a:r>
          </a:p>
          <a:p>
            <a:pPr marL="342900" indent="-342900">
              <a:buFont typeface="Arial" panose="020B0604020202020204" pitchFamily="34" charset="0"/>
              <a:buChar char="•"/>
            </a:pPr>
            <a:r>
              <a:rPr lang="en-US" dirty="0">
                <a:solidFill>
                  <a:schemeClr val="tx2">
                    <a:lumMod val="90000"/>
                    <a:lumOff val="10000"/>
                  </a:schemeClr>
                </a:solidFill>
              </a:rPr>
              <a:t>Assessing learners’ ability to use digital tools responsibly and effectively</a:t>
            </a:r>
            <a:endParaRPr lang="en-GB" dirty="0">
              <a:solidFill>
                <a:schemeClr val="tx2">
                  <a:lumMod val="90000"/>
                  <a:lumOff val="10000"/>
                </a:schemeClr>
              </a:solidFill>
            </a:endParaRPr>
          </a:p>
        </p:txBody>
      </p:sp>
      <p:sp>
        <p:nvSpPr>
          <p:cNvPr id="5" name="Rettangolo con angoli arrotondati 4">
            <a:extLst>
              <a:ext uri="{FF2B5EF4-FFF2-40B4-BE49-F238E27FC236}">
                <a16:creationId xmlns:a16="http://schemas.microsoft.com/office/drawing/2014/main" id="{27F9E984-A873-60C9-EE5F-63F7EAF5E1D6}"/>
              </a:ext>
            </a:extLst>
          </p:cNvPr>
          <p:cNvSpPr/>
          <p:nvPr/>
        </p:nvSpPr>
        <p:spPr>
          <a:xfrm>
            <a:off x="838200" y="3968334"/>
            <a:ext cx="10515600" cy="1967947"/>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2">
                    <a:lumMod val="90000"/>
                    <a:lumOff val="10000"/>
                  </a:schemeClr>
                </a:solidFill>
              </a:rPr>
              <a:t>DigCompEdu</a:t>
            </a:r>
            <a:r>
              <a:rPr lang="en-US" b="1" dirty="0">
                <a:solidFill>
                  <a:schemeClr val="tx2">
                    <a:lumMod val="90000"/>
                    <a:lumOff val="10000"/>
                  </a:schemeClr>
                </a:solidFill>
              </a:rPr>
              <a:t> should be used when:</a:t>
            </a:r>
          </a:p>
          <a:p>
            <a:pPr algn="ctr"/>
            <a:endParaRPr lang="en-US" b="1" dirty="0">
              <a:solidFill>
                <a:schemeClr val="tx2">
                  <a:lumMod val="90000"/>
                  <a:lumOff val="10000"/>
                </a:schemeClr>
              </a:solidFill>
            </a:endParaRPr>
          </a:p>
          <a:p>
            <a:pPr marL="285750" indent="-285750">
              <a:buFont typeface="Arial" panose="020B0604020202020204" pitchFamily="34" charset="0"/>
              <a:buChar char="•"/>
            </a:pPr>
            <a:r>
              <a:rPr lang="en-US" dirty="0">
                <a:solidFill>
                  <a:schemeClr val="tx2">
                    <a:lumMod val="90000"/>
                    <a:lumOff val="10000"/>
                  </a:schemeClr>
                </a:solidFill>
              </a:rPr>
              <a:t>Training teachers, trainers, mentors and counsellors</a:t>
            </a:r>
          </a:p>
          <a:p>
            <a:pPr marL="285750" indent="-285750">
              <a:buFont typeface="Arial" panose="020B0604020202020204" pitchFamily="34" charset="0"/>
              <a:buChar char="•"/>
            </a:pPr>
            <a:r>
              <a:rPr lang="en-US" dirty="0">
                <a:solidFill>
                  <a:schemeClr val="tx2">
                    <a:lumMod val="90000"/>
                    <a:lumOff val="10000"/>
                  </a:schemeClr>
                </a:solidFill>
              </a:rPr>
              <a:t>Improving the pedagogical use of digital technologies</a:t>
            </a:r>
          </a:p>
          <a:p>
            <a:pPr marL="285750" indent="-285750">
              <a:buFont typeface="Arial" panose="020B0604020202020204" pitchFamily="34" charset="0"/>
              <a:buChar char="•"/>
            </a:pPr>
            <a:r>
              <a:rPr lang="en-US" dirty="0">
                <a:solidFill>
                  <a:schemeClr val="tx2">
                    <a:lumMod val="90000"/>
                    <a:lumOff val="10000"/>
                  </a:schemeClr>
                </a:solidFill>
              </a:rPr>
              <a:t>Designing digital or blended learning activities</a:t>
            </a:r>
          </a:p>
          <a:p>
            <a:pPr marL="285750" indent="-285750">
              <a:buFont typeface="Arial" panose="020B0604020202020204" pitchFamily="34" charset="0"/>
              <a:buChar char="•"/>
            </a:pPr>
            <a:r>
              <a:rPr lang="en-US" dirty="0">
                <a:solidFill>
                  <a:schemeClr val="tx2">
                    <a:lumMod val="90000"/>
                    <a:lumOff val="10000"/>
                  </a:schemeClr>
                </a:solidFill>
              </a:rPr>
              <a:t>Strengthening educators’ capacity to assess and support learners online</a:t>
            </a:r>
            <a:endParaRPr lang="en-GB" dirty="0">
              <a:solidFill>
                <a:schemeClr val="tx2">
                  <a:lumMod val="90000"/>
                  <a:lumOff val="10000"/>
                </a:schemeClr>
              </a:solidFill>
            </a:endParaRPr>
          </a:p>
        </p:txBody>
      </p:sp>
    </p:spTree>
    <p:extLst>
      <p:ext uri="{BB962C8B-B14F-4D97-AF65-F5344CB8AC3E}">
        <p14:creationId xmlns:p14="http://schemas.microsoft.com/office/powerpoint/2010/main" val="4271610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78671-F346-502A-AE9F-4B6196D66AC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AC657448-E30B-25F3-A3EE-BF45814317CC}"/>
              </a:ext>
            </a:extLst>
          </p:cNvPr>
          <p:cNvSpPr>
            <a:spLocks noGrp="1"/>
          </p:cNvSpPr>
          <p:nvPr>
            <p:ph type="title"/>
          </p:nvPr>
        </p:nvSpPr>
        <p:spPr/>
        <p:txBody>
          <a:bodyPr>
            <a:normAutofit/>
          </a:bodyPr>
          <a:lstStyle/>
          <a:p>
            <a:r>
              <a:rPr lang="en-US" sz="3600" noProof="0" dirty="0">
                <a:solidFill>
                  <a:srgbClr val="0069B8"/>
                </a:solidFill>
              </a:rPr>
              <a:t>Exercise</a:t>
            </a:r>
            <a:endParaRPr lang="en-GB" sz="3600" noProof="0" dirty="0">
              <a:solidFill>
                <a:srgbClr val="0069B8"/>
              </a:solidFill>
            </a:endParaRPr>
          </a:p>
        </p:txBody>
      </p:sp>
      <p:sp>
        <p:nvSpPr>
          <p:cNvPr id="8" name="CasellaDiTesto 7">
            <a:extLst>
              <a:ext uri="{FF2B5EF4-FFF2-40B4-BE49-F238E27FC236}">
                <a16:creationId xmlns:a16="http://schemas.microsoft.com/office/drawing/2014/main" id="{D6EA50A6-D020-2BAA-F1DC-4ED226BE9B73}"/>
              </a:ext>
            </a:extLst>
          </p:cNvPr>
          <p:cNvSpPr txBox="1"/>
          <p:nvPr/>
        </p:nvSpPr>
        <p:spPr>
          <a:xfrm>
            <a:off x="838200" y="1090523"/>
            <a:ext cx="10515600" cy="1200329"/>
          </a:xfrm>
          <a:prstGeom prst="rect">
            <a:avLst/>
          </a:prstGeom>
          <a:noFill/>
        </p:spPr>
        <p:txBody>
          <a:bodyPr wrap="square">
            <a:spAutoFit/>
          </a:bodyPr>
          <a:lstStyle/>
          <a:p>
            <a:pPr algn="ctr"/>
            <a:r>
              <a:rPr lang="en-US" b="1" dirty="0">
                <a:solidFill>
                  <a:schemeClr val="tx2">
                    <a:lumMod val="90000"/>
                    <a:lumOff val="10000"/>
                  </a:schemeClr>
                </a:solidFill>
              </a:rPr>
              <a:t>Scenario</a:t>
            </a:r>
          </a:p>
          <a:p>
            <a:r>
              <a:rPr lang="en-US" dirty="0">
                <a:solidFill>
                  <a:schemeClr val="tx2">
                    <a:lumMod val="90000"/>
                    <a:lumOff val="10000"/>
                  </a:schemeClr>
                </a:solidFill>
              </a:rPr>
              <a:t>You are part of a VET institution that delivers a course for learners preparing to work in mental health support, counselling, mentoring or learner assistance. Your task is to redesign one module of this course by integrating transversal digital competences using </a:t>
            </a:r>
            <a:r>
              <a:rPr lang="en-US" dirty="0" err="1">
                <a:solidFill>
                  <a:schemeClr val="tx2">
                    <a:lumMod val="90000"/>
                    <a:lumOff val="10000"/>
                  </a:schemeClr>
                </a:solidFill>
              </a:rPr>
              <a:t>DigComp</a:t>
            </a:r>
            <a:r>
              <a:rPr lang="en-US" dirty="0">
                <a:solidFill>
                  <a:schemeClr val="tx2">
                    <a:lumMod val="90000"/>
                    <a:lumOff val="10000"/>
                  </a:schemeClr>
                </a:solidFill>
              </a:rPr>
              <a:t> 3.0.</a:t>
            </a:r>
            <a:endParaRPr lang="en-GB" dirty="0">
              <a:solidFill>
                <a:schemeClr val="tx2">
                  <a:lumMod val="90000"/>
                  <a:lumOff val="10000"/>
                </a:schemeClr>
              </a:solidFill>
            </a:endParaRPr>
          </a:p>
        </p:txBody>
      </p:sp>
      <p:sp>
        <p:nvSpPr>
          <p:cNvPr id="9" name="Rettangolo con angoli arrotondati 8">
            <a:extLst>
              <a:ext uri="{FF2B5EF4-FFF2-40B4-BE49-F238E27FC236}">
                <a16:creationId xmlns:a16="http://schemas.microsoft.com/office/drawing/2014/main" id="{04BC935D-C1E8-CB25-8F0F-06E0B58DAD50}"/>
              </a:ext>
            </a:extLst>
          </p:cNvPr>
          <p:cNvSpPr/>
          <p:nvPr/>
        </p:nvSpPr>
        <p:spPr>
          <a:xfrm>
            <a:off x="838200" y="2362200"/>
            <a:ext cx="1981200" cy="3762600"/>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PART 1: Selecting Relevant </a:t>
            </a:r>
            <a:r>
              <a:rPr lang="en-US" sz="1400" b="1" dirty="0" err="1">
                <a:solidFill>
                  <a:schemeClr val="tx2">
                    <a:lumMod val="90000"/>
                    <a:lumOff val="10000"/>
                  </a:schemeClr>
                </a:solidFill>
              </a:rPr>
              <a:t>DigComp</a:t>
            </a:r>
            <a:r>
              <a:rPr lang="en-US" sz="1400" b="1" dirty="0">
                <a:solidFill>
                  <a:schemeClr val="tx2">
                    <a:lumMod val="90000"/>
                    <a:lumOff val="10000"/>
                  </a:schemeClr>
                </a:solidFill>
              </a:rPr>
              <a:t> Areas</a:t>
            </a:r>
          </a:p>
          <a:p>
            <a:pPr algn="ctr"/>
            <a:endParaRPr lang="en-US" sz="1400" b="1" dirty="0">
              <a:solidFill>
                <a:schemeClr val="tx2">
                  <a:lumMod val="90000"/>
                  <a:lumOff val="10000"/>
                </a:schemeClr>
              </a:solidFill>
            </a:endParaRPr>
          </a:p>
          <a:p>
            <a:r>
              <a:rPr lang="en-US" sz="1400" dirty="0">
                <a:solidFill>
                  <a:schemeClr val="tx2">
                    <a:lumMod val="90000"/>
                    <a:lumOff val="10000"/>
                  </a:schemeClr>
                </a:solidFill>
              </a:rPr>
              <a:t>Instruction: review the five </a:t>
            </a:r>
            <a:r>
              <a:rPr lang="en-US" sz="1400" dirty="0" err="1">
                <a:solidFill>
                  <a:schemeClr val="tx2">
                    <a:lumMod val="90000"/>
                    <a:lumOff val="10000"/>
                  </a:schemeClr>
                </a:solidFill>
              </a:rPr>
              <a:t>DigComp</a:t>
            </a:r>
            <a:r>
              <a:rPr lang="en-US" sz="1400" dirty="0">
                <a:solidFill>
                  <a:schemeClr val="tx2">
                    <a:lumMod val="90000"/>
                    <a:lumOff val="10000"/>
                  </a:schemeClr>
                </a:solidFill>
              </a:rPr>
              <a:t> 3.0 competence areas and select at least one that is most relevant for your course.</a:t>
            </a:r>
          </a:p>
          <a:p>
            <a:endParaRPr lang="en-US" sz="1400" dirty="0">
              <a:solidFill>
                <a:schemeClr val="tx2">
                  <a:lumMod val="90000"/>
                  <a:lumOff val="10000"/>
                </a:schemeClr>
              </a:solidFill>
            </a:endParaRPr>
          </a:p>
          <a:p>
            <a:r>
              <a:rPr lang="en-US" sz="1400" dirty="0">
                <a:solidFill>
                  <a:schemeClr val="tx2">
                    <a:lumMod val="90000"/>
                    <a:lumOff val="10000"/>
                  </a:schemeClr>
                </a:solidFill>
              </a:rPr>
              <a:t>Justification (why these areas are relevant for a mental-health VET course).</a:t>
            </a:r>
          </a:p>
        </p:txBody>
      </p:sp>
      <p:sp>
        <p:nvSpPr>
          <p:cNvPr id="13" name="Rettangolo con angoli arrotondati 12">
            <a:extLst>
              <a:ext uri="{FF2B5EF4-FFF2-40B4-BE49-F238E27FC236}">
                <a16:creationId xmlns:a16="http://schemas.microsoft.com/office/drawing/2014/main" id="{21A2DCFA-4550-64C2-91AB-FF0EA888CD67}"/>
              </a:ext>
            </a:extLst>
          </p:cNvPr>
          <p:cNvSpPr/>
          <p:nvPr/>
        </p:nvSpPr>
        <p:spPr>
          <a:xfrm>
            <a:off x="2964509" y="2362200"/>
            <a:ext cx="1981200" cy="3762600"/>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PART 2: Selecting </a:t>
            </a:r>
            <a:r>
              <a:rPr lang="en-US" sz="1400" b="1" dirty="0" err="1">
                <a:solidFill>
                  <a:schemeClr val="tx2">
                    <a:lumMod val="90000"/>
                    <a:lumOff val="10000"/>
                  </a:schemeClr>
                </a:solidFill>
              </a:rPr>
              <a:t>DigComp</a:t>
            </a:r>
            <a:r>
              <a:rPr lang="en-US" sz="1400" b="1" dirty="0">
                <a:solidFill>
                  <a:schemeClr val="tx2">
                    <a:lumMod val="90000"/>
                    <a:lumOff val="10000"/>
                  </a:schemeClr>
                </a:solidFill>
              </a:rPr>
              <a:t> Competences</a:t>
            </a:r>
          </a:p>
          <a:p>
            <a:pPr algn="ctr"/>
            <a:endParaRPr lang="en-US" sz="1400" b="1" dirty="0">
              <a:solidFill>
                <a:schemeClr val="tx2">
                  <a:lumMod val="90000"/>
                  <a:lumOff val="10000"/>
                </a:schemeClr>
              </a:solidFill>
            </a:endParaRPr>
          </a:p>
          <a:p>
            <a:r>
              <a:rPr lang="en-US" sz="1400" dirty="0">
                <a:solidFill>
                  <a:schemeClr val="tx2">
                    <a:lumMod val="90000"/>
                    <a:lumOff val="10000"/>
                  </a:schemeClr>
                </a:solidFill>
              </a:rPr>
              <a:t>Instruction: from the selected areas, choose 2-4 </a:t>
            </a:r>
            <a:r>
              <a:rPr lang="en-US" sz="1400" dirty="0" err="1">
                <a:solidFill>
                  <a:schemeClr val="tx2">
                    <a:lumMod val="90000"/>
                    <a:lumOff val="10000"/>
                  </a:schemeClr>
                </a:solidFill>
              </a:rPr>
              <a:t>DigComp</a:t>
            </a:r>
            <a:r>
              <a:rPr lang="en-US" sz="1400" dirty="0">
                <a:solidFill>
                  <a:schemeClr val="tx2">
                    <a:lumMod val="90000"/>
                    <a:lumOff val="10000"/>
                  </a:schemeClr>
                </a:solidFill>
              </a:rPr>
              <a:t> competences that best support the objectives of your course.</a:t>
            </a:r>
          </a:p>
          <a:p>
            <a:endParaRPr lang="en-US" sz="1400" dirty="0">
              <a:solidFill>
                <a:schemeClr val="tx2">
                  <a:lumMod val="90000"/>
                  <a:lumOff val="10000"/>
                </a:schemeClr>
              </a:solidFill>
            </a:endParaRPr>
          </a:p>
          <a:p>
            <a:r>
              <a:rPr lang="en-US" sz="1400" dirty="0">
                <a:solidFill>
                  <a:schemeClr val="tx2">
                    <a:lumMod val="90000"/>
                    <a:lumOff val="10000"/>
                  </a:schemeClr>
                </a:solidFill>
              </a:rPr>
              <a:t>-</a:t>
            </a:r>
            <a:r>
              <a:rPr lang="en-US" sz="1400" dirty="0" err="1">
                <a:solidFill>
                  <a:schemeClr val="tx2">
                    <a:lumMod val="90000"/>
                    <a:lumOff val="10000"/>
                  </a:schemeClr>
                </a:solidFill>
              </a:rPr>
              <a:t>DigComp</a:t>
            </a:r>
            <a:r>
              <a:rPr lang="en-US" sz="1400" dirty="0">
                <a:solidFill>
                  <a:schemeClr val="tx2">
                    <a:lumMod val="90000"/>
                    <a:lumOff val="10000"/>
                  </a:schemeClr>
                </a:solidFill>
              </a:rPr>
              <a:t> Area</a:t>
            </a:r>
          </a:p>
          <a:p>
            <a:r>
              <a:rPr lang="en-US" sz="1400" dirty="0">
                <a:solidFill>
                  <a:schemeClr val="tx2">
                    <a:lumMod val="90000"/>
                    <a:lumOff val="10000"/>
                  </a:schemeClr>
                </a:solidFill>
              </a:rPr>
              <a:t>-Competence Name</a:t>
            </a:r>
          </a:p>
          <a:p>
            <a:r>
              <a:rPr lang="en-US" sz="1400" dirty="0">
                <a:solidFill>
                  <a:schemeClr val="tx2">
                    <a:lumMod val="90000"/>
                    <a:lumOff val="10000"/>
                  </a:schemeClr>
                </a:solidFill>
              </a:rPr>
              <a:t>-Why Important for this course.</a:t>
            </a:r>
          </a:p>
        </p:txBody>
      </p:sp>
      <p:sp>
        <p:nvSpPr>
          <p:cNvPr id="14" name="Rettangolo con angoli arrotondati 13">
            <a:extLst>
              <a:ext uri="{FF2B5EF4-FFF2-40B4-BE49-F238E27FC236}">
                <a16:creationId xmlns:a16="http://schemas.microsoft.com/office/drawing/2014/main" id="{C8D603AC-7E5D-7E39-EEB7-8CAE7E58DD6B}"/>
              </a:ext>
            </a:extLst>
          </p:cNvPr>
          <p:cNvSpPr/>
          <p:nvPr/>
        </p:nvSpPr>
        <p:spPr>
          <a:xfrm>
            <a:off x="5090818" y="2362200"/>
            <a:ext cx="1981200" cy="3762600"/>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PART 3: Defining Learning Outcomes (Course Design)</a:t>
            </a:r>
          </a:p>
          <a:p>
            <a:pPr algn="ctr"/>
            <a:endParaRPr lang="en-US" sz="1400" b="1" dirty="0">
              <a:solidFill>
                <a:schemeClr val="tx2">
                  <a:lumMod val="90000"/>
                  <a:lumOff val="10000"/>
                </a:schemeClr>
              </a:solidFill>
            </a:endParaRPr>
          </a:p>
          <a:p>
            <a:r>
              <a:rPr lang="en-US" sz="1400" dirty="0">
                <a:solidFill>
                  <a:schemeClr val="tx2">
                    <a:lumMod val="90000"/>
                    <a:lumOff val="10000"/>
                  </a:schemeClr>
                </a:solidFill>
              </a:rPr>
              <a:t>Instruction: translate the selected </a:t>
            </a:r>
            <a:r>
              <a:rPr lang="en-US" sz="1400" dirty="0" err="1">
                <a:solidFill>
                  <a:schemeClr val="tx2">
                    <a:lumMod val="90000"/>
                    <a:lumOff val="10000"/>
                  </a:schemeClr>
                </a:solidFill>
              </a:rPr>
              <a:t>DigComp</a:t>
            </a:r>
            <a:r>
              <a:rPr lang="en-US" sz="1400" dirty="0">
                <a:solidFill>
                  <a:schemeClr val="tx2">
                    <a:lumMod val="90000"/>
                    <a:lumOff val="10000"/>
                  </a:schemeClr>
                </a:solidFill>
              </a:rPr>
              <a:t> competences into course-specific learning outcomes.</a:t>
            </a:r>
          </a:p>
          <a:p>
            <a:endParaRPr lang="en-US" sz="1400" dirty="0">
              <a:solidFill>
                <a:schemeClr val="tx2">
                  <a:lumMod val="90000"/>
                  <a:lumOff val="10000"/>
                </a:schemeClr>
              </a:solidFill>
            </a:endParaRPr>
          </a:p>
          <a:p>
            <a:r>
              <a:rPr lang="en-US" sz="1400" dirty="0">
                <a:solidFill>
                  <a:schemeClr val="tx2">
                    <a:lumMod val="90000"/>
                    <a:lumOff val="10000"/>
                  </a:schemeClr>
                </a:solidFill>
              </a:rPr>
              <a:t>-LO1: learners are able to…</a:t>
            </a:r>
          </a:p>
          <a:p>
            <a:r>
              <a:rPr lang="en-US" sz="1400" dirty="0">
                <a:solidFill>
                  <a:schemeClr val="tx2">
                    <a:lumMod val="90000"/>
                    <a:lumOff val="10000"/>
                  </a:schemeClr>
                </a:solidFill>
              </a:rPr>
              <a:t>-LO2: …</a:t>
            </a:r>
          </a:p>
          <a:p>
            <a:r>
              <a:rPr lang="en-US" sz="1400" dirty="0">
                <a:solidFill>
                  <a:schemeClr val="tx2">
                    <a:lumMod val="90000"/>
                    <a:lumOff val="10000"/>
                  </a:schemeClr>
                </a:solidFill>
              </a:rPr>
              <a:t>-LO3: …</a:t>
            </a:r>
          </a:p>
          <a:p>
            <a:r>
              <a:rPr lang="en-US" sz="1400" dirty="0">
                <a:solidFill>
                  <a:schemeClr val="tx2">
                    <a:lumMod val="90000"/>
                    <a:lumOff val="10000"/>
                  </a:schemeClr>
                </a:solidFill>
              </a:rPr>
              <a:t>-LO4: ...</a:t>
            </a:r>
          </a:p>
          <a:p>
            <a:r>
              <a:rPr lang="en-US" sz="1400" dirty="0">
                <a:solidFill>
                  <a:schemeClr val="tx2">
                    <a:lumMod val="90000"/>
                    <a:lumOff val="10000"/>
                  </a:schemeClr>
                </a:solidFill>
              </a:rPr>
              <a:t>- …</a:t>
            </a:r>
          </a:p>
        </p:txBody>
      </p:sp>
      <p:sp>
        <p:nvSpPr>
          <p:cNvPr id="15" name="Rettangolo con angoli arrotondati 14">
            <a:extLst>
              <a:ext uri="{FF2B5EF4-FFF2-40B4-BE49-F238E27FC236}">
                <a16:creationId xmlns:a16="http://schemas.microsoft.com/office/drawing/2014/main" id="{9B505FFD-2E00-02F3-F989-A146D8E71EE4}"/>
              </a:ext>
            </a:extLst>
          </p:cNvPr>
          <p:cNvSpPr/>
          <p:nvPr/>
        </p:nvSpPr>
        <p:spPr>
          <a:xfrm>
            <a:off x="7217127" y="2362200"/>
            <a:ext cx="1981200" cy="3762600"/>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PART 4: Aligning with </a:t>
            </a:r>
            <a:r>
              <a:rPr lang="en-US" sz="1400" b="1" dirty="0" err="1">
                <a:solidFill>
                  <a:schemeClr val="tx2">
                    <a:lumMod val="90000"/>
                    <a:lumOff val="10000"/>
                  </a:schemeClr>
                </a:solidFill>
              </a:rPr>
              <a:t>DigComp</a:t>
            </a:r>
            <a:r>
              <a:rPr lang="en-US" sz="1400" b="1" dirty="0">
                <a:solidFill>
                  <a:schemeClr val="tx2">
                    <a:lumMod val="90000"/>
                    <a:lumOff val="10000"/>
                  </a:schemeClr>
                </a:solidFill>
              </a:rPr>
              <a:t> Proficiency Levels</a:t>
            </a:r>
          </a:p>
          <a:p>
            <a:pPr algn="ctr"/>
            <a:endParaRPr lang="en-US" sz="1400" b="1" dirty="0">
              <a:solidFill>
                <a:schemeClr val="tx2">
                  <a:lumMod val="90000"/>
                  <a:lumOff val="10000"/>
                </a:schemeClr>
              </a:solidFill>
            </a:endParaRPr>
          </a:p>
          <a:p>
            <a:r>
              <a:rPr lang="en-US" sz="1400" dirty="0">
                <a:solidFill>
                  <a:schemeClr val="tx2">
                    <a:lumMod val="90000"/>
                    <a:lumOff val="10000"/>
                  </a:schemeClr>
                </a:solidFill>
              </a:rPr>
              <a:t>Instruction: decide which </a:t>
            </a:r>
            <a:r>
              <a:rPr lang="en-US" sz="1400" dirty="0" err="1">
                <a:solidFill>
                  <a:schemeClr val="tx2">
                    <a:lumMod val="90000"/>
                    <a:lumOff val="10000"/>
                  </a:schemeClr>
                </a:solidFill>
              </a:rPr>
              <a:t>DigComp</a:t>
            </a:r>
            <a:r>
              <a:rPr lang="en-US" sz="1400" dirty="0">
                <a:solidFill>
                  <a:schemeClr val="tx2">
                    <a:lumMod val="90000"/>
                    <a:lumOff val="10000"/>
                  </a:schemeClr>
                </a:solidFill>
              </a:rPr>
              <a:t> proficiency level is appropriate for your learners.</a:t>
            </a:r>
          </a:p>
          <a:p>
            <a:endParaRPr lang="en-US" sz="1400" dirty="0">
              <a:solidFill>
                <a:schemeClr val="tx2">
                  <a:lumMod val="90000"/>
                  <a:lumOff val="10000"/>
                </a:schemeClr>
              </a:solidFill>
            </a:endParaRPr>
          </a:p>
          <a:p>
            <a:pPr marL="342900" indent="-342900">
              <a:buAutoNum type="arabicPeriod"/>
            </a:pPr>
            <a:r>
              <a:rPr lang="en-US" sz="1400" dirty="0">
                <a:solidFill>
                  <a:schemeClr val="tx2">
                    <a:lumMod val="90000"/>
                    <a:lumOff val="10000"/>
                  </a:schemeClr>
                </a:solidFill>
              </a:rPr>
              <a:t>Appropriate</a:t>
            </a:r>
          </a:p>
          <a:p>
            <a:pPr marL="342900" indent="-342900">
              <a:buAutoNum type="arabicPeriod"/>
            </a:pPr>
            <a:r>
              <a:rPr lang="en-US" sz="1400" dirty="0">
                <a:solidFill>
                  <a:schemeClr val="tx2">
                    <a:lumMod val="90000"/>
                    <a:lumOff val="10000"/>
                  </a:schemeClr>
                </a:solidFill>
              </a:rPr>
              <a:t>Intermediate</a:t>
            </a:r>
          </a:p>
          <a:p>
            <a:pPr marL="342900" indent="-342900">
              <a:buAutoNum type="arabicPeriod"/>
            </a:pPr>
            <a:r>
              <a:rPr lang="en-US" sz="1400" dirty="0">
                <a:solidFill>
                  <a:schemeClr val="tx2">
                    <a:lumMod val="90000"/>
                    <a:lumOff val="10000"/>
                  </a:schemeClr>
                </a:solidFill>
              </a:rPr>
              <a:t>Advanced</a:t>
            </a:r>
          </a:p>
          <a:p>
            <a:pPr marL="342900" indent="-342900">
              <a:buAutoNum type="arabicPeriod"/>
            </a:pPr>
            <a:endParaRPr lang="en-US" sz="1400" dirty="0">
              <a:solidFill>
                <a:schemeClr val="tx2">
                  <a:lumMod val="90000"/>
                  <a:lumOff val="10000"/>
                </a:schemeClr>
              </a:solidFill>
            </a:endParaRPr>
          </a:p>
          <a:p>
            <a:endParaRPr lang="en-US" sz="1400" dirty="0">
              <a:solidFill>
                <a:schemeClr val="tx2">
                  <a:lumMod val="90000"/>
                  <a:lumOff val="10000"/>
                </a:schemeClr>
              </a:solidFill>
            </a:endParaRPr>
          </a:p>
          <a:p>
            <a:r>
              <a:rPr lang="en-US" sz="1400" dirty="0">
                <a:solidFill>
                  <a:schemeClr val="tx2">
                    <a:lumMod val="90000"/>
                    <a:lumOff val="10000"/>
                  </a:schemeClr>
                </a:solidFill>
              </a:rPr>
              <a:t>Justification.</a:t>
            </a:r>
          </a:p>
        </p:txBody>
      </p:sp>
      <p:sp>
        <p:nvSpPr>
          <p:cNvPr id="16" name="Rettangolo con angoli arrotondati 15">
            <a:extLst>
              <a:ext uri="{FF2B5EF4-FFF2-40B4-BE49-F238E27FC236}">
                <a16:creationId xmlns:a16="http://schemas.microsoft.com/office/drawing/2014/main" id="{1985B75B-631F-436C-52A2-DDD07DACFBC0}"/>
              </a:ext>
            </a:extLst>
          </p:cNvPr>
          <p:cNvSpPr/>
          <p:nvPr/>
        </p:nvSpPr>
        <p:spPr>
          <a:xfrm>
            <a:off x="9343436" y="2362200"/>
            <a:ext cx="1981200" cy="3762600"/>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PART 5: Designing Competence-Based Assessment</a:t>
            </a:r>
          </a:p>
          <a:p>
            <a:pPr algn="ctr"/>
            <a:endParaRPr lang="en-US" sz="1400" b="1" dirty="0">
              <a:solidFill>
                <a:schemeClr val="tx2">
                  <a:lumMod val="90000"/>
                  <a:lumOff val="10000"/>
                </a:schemeClr>
              </a:solidFill>
            </a:endParaRPr>
          </a:p>
          <a:p>
            <a:r>
              <a:rPr lang="en-US" sz="1400" dirty="0">
                <a:solidFill>
                  <a:schemeClr val="tx2">
                    <a:lumMod val="90000"/>
                    <a:lumOff val="10000"/>
                  </a:schemeClr>
                </a:solidFill>
              </a:rPr>
              <a:t>Instruction: define how you will assess whether learners have achieved the </a:t>
            </a:r>
            <a:r>
              <a:rPr lang="en-US" sz="1400" dirty="0" err="1">
                <a:solidFill>
                  <a:schemeClr val="tx2">
                    <a:lumMod val="90000"/>
                    <a:lumOff val="10000"/>
                  </a:schemeClr>
                </a:solidFill>
              </a:rPr>
              <a:t>DigComp</a:t>
            </a:r>
            <a:r>
              <a:rPr lang="en-US" sz="1400" dirty="0">
                <a:solidFill>
                  <a:schemeClr val="tx2">
                    <a:lumMod val="90000"/>
                    <a:lumOff val="10000"/>
                  </a:schemeClr>
                </a:solidFill>
              </a:rPr>
              <a:t>-based learning outcomes.</a:t>
            </a:r>
          </a:p>
          <a:p>
            <a:endParaRPr lang="en-US" sz="1400" dirty="0">
              <a:solidFill>
                <a:schemeClr val="tx2">
                  <a:lumMod val="90000"/>
                  <a:lumOff val="10000"/>
                </a:schemeClr>
              </a:solidFill>
            </a:endParaRPr>
          </a:p>
          <a:p>
            <a:pPr marL="342900" indent="-342900">
              <a:buAutoNum type="arabicPeriod"/>
            </a:pPr>
            <a:r>
              <a:rPr lang="en-US" sz="1400" dirty="0">
                <a:solidFill>
                  <a:schemeClr val="tx2">
                    <a:lumMod val="90000"/>
                    <a:lumOff val="10000"/>
                  </a:schemeClr>
                </a:solidFill>
              </a:rPr>
              <a:t>Learning Outcome</a:t>
            </a:r>
          </a:p>
          <a:p>
            <a:pPr marL="342900" indent="-342900">
              <a:buAutoNum type="arabicPeriod"/>
            </a:pPr>
            <a:r>
              <a:rPr lang="en-US" sz="1400" dirty="0">
                <a:solidFill>
                  <a:schemeClr val="tx2">
                    <a:lumMod val="90000"/>
                    <a:lumOff val="10000"/>
                  </a:schemeClr>
                </a:solidFill>
              </a:rPr>
              <a:t>Assessment Method</a:t>
            </a:r>
          </a:p>
          <a:p>
            <a:pPr marL="342900" indent="-342900">
              <a:buAutoNum type="arabicPeriod"/>
            </a:pPr>
            <a:r>
              <a:rPr lang="en-US" sz="1400" dirty="0">
                <a:solidFill>
                  <a:schemeClr val="tx2">
                    <a:lumMod val="90000"/>
                    <a:lumOff val="10000"/>
                  </a:schemeClr>
                </a:solidFill>
              </a:rPr>
              <a:t>What Is </a:t>
            </a:r>
            <a:r>
              <a:rPr lang="en-US" sz="1400" dirty="0" err="1">
                <a:solidFill>
                  <a:schemeClr val="tx2">
                    <a:lumMod val="90000"/>
                    <a:lumOff val="10000"/>
                  </a:schemeClr>
                </a:solidFill>
              </a:rPr>
              <a:t>Assesed</a:t>
            </a:r>
            <a:endParaRPr lang="en-US" sz="1400" dirty="0">
              <a:solidFill>
                <a:schemeClr val="tx2">
                  <a:lumMod val="90000"/>
                  <a:lumOff val="10000"/>
                </a:schemeClr>
              </a:solidFill>
            </a:endParaRPr>
          </a:p>
        </p:txBody>
      </p:sp>
    </p:spTree>
    <p:extLst>
      <p:ext uri="{BB962C8B-B14F-4D97-AF65-F5344CB8AC3E}">
        <p14:creationId xmlns:p14="http://schemas.microsoft.com/office/powerpoint/2010/main" val="40314686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A75210-959C-898C-7A14-31FB8C345D9A}"/>
            </a:ext>
          </a:extLst>
        </p:cNvPr>
        <p:cNvGrpSpPr/>
        <p:nvPr/>
      </p:nvGrpSpPr>
      <p:grpSpPr>
        <a:xfrm>
          <a:off x="0" y="0"/>
          <a:ext cx="0" cy="0"/>
          <a:chOff x="0" y="0"/>
          <a:chExt cx="0" cy="0"/>
        </a:xfrm>
      </p:grpSpPr>
      <p:sp>
        <p:nvSpPr>
          <p:cNvPr id="8" name="Titolo 7">
            <a:extLst>
              <a:ext uri="{FF2B5EF4-FFF2-40B4-BE49-F238E27FC236}">
                <a16:creationId xmlns:a16="http://schemas.microsoft.com/office/drawing/2014/main" id="{FE51067C-B4F5-881D-5077-4FC23E82E27C}"/>
              </a:ext>
            </a:extLst>
          </p:cNvPr>
          <p:cNvSpPr>
            <a:spLocks noGrp="1"/>
          </p:cNvSpPr>
          <p:nvPr>
            <p:ph type="title"/>
          </p:nvPr>
        </p:nvSpPr>
        <p:spPr>
          <a:xfrm>
            <a:off x="3368040" y="4957445"/>
            <a:ext cx="5836920" cy="549275"/>
          </a:xfrm>
        </p:spPr>
        <p:txBody>
          <a:bodyPr/>
          <a:lstStyle/>
          <a:p>
            <a:pPr algn="ctr"/>
            <a:r>
              <a:rPr lang="en-GB" sz="3200" b="1" noProof="0" dirty="0"/>
              <a:t>Thank you!</a:t>
            </a:r>
          </a:p>
        </p:txBody>
      </p:sp>
    </p:spTree>
    <p:extLst>
      <p:ext uri="{BB962C8B-B14F-4D97-AF65-F5344CB8AC3E}">
        <p14:creationId xmlns:p14="http://schemas.microsoft.com/office/powerpoint/2010/main" val="392647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CE490-873E-017A-B122-8AF290242821}"/>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D9122EA0-890F-ED37-8171-CFD819958B26}"/>
              </a:ext>
            </a:extLst>
          </p:cNvPr>
          <p:cNvSpPr>
            <a:spLocks noGrp="1"/>
          </p:cNvSpPr>
          <p:nvPr>
            <p:ph type="title"/>
          </p:nvPr>
        </p:nvSpPr>
        <p:spPr/>
        <p:txBody>
          <a:bodyPr>
            <a:normAutofit/>
          </a:bodyPr>
          <a:lstStyle/>
          <a:p>
            <a:r>
              <a:rPr lang="en-GB" sz="3600" noProof="0" dirty="0">
                <a:solidFill>
                  <a:srgbClr val="0069B8"/>
                </a:solidFill>
              </a:rPr>
              <a:t>What is </a:t>
            </a:r>
            <a:r>
              <a:rPr lang="en-GB" sz="3600" noProof="0" dirty="0" err="1">
                <a:solidFill>
                  <a:srgbClr val="0069B8"/>
                </a:solidFill>
              </a:rPr>
              <a:t>DigComp</a:t>
            </a:r>
            <a:r>
              <a:rPr lang="en-GB" sz="3600" noProof="0" dirty="0">
                <a:solidFill>
                  <a:srgbClr val="0069B8"/>
                </a:solidFill>
              </a:rPr>
              <a:t> 3.0</a:t>
            </a:r>
          </a:p>
        </p:txBody>
      </p:sp>
      <p:sp>
        <p:nvSpPr>
          <p:cNvPr id="3" name="Segnaposto contenuto 2">
            <a:extLst>
              <a:ext uri="{FF2B5EF4-FFF2-40B4-BE49-F238E27FC236}">
                <a16:creationId xmlns:a16="http://schemas.microsoft.com/office/drawing/2014/main" id="{49009A1A-5D57-C4ED-8EE7-442410248543}"/>
              </a:ext>
            </a:extLst>
          </p:cNvPr>
          <p:cNvSpPr>
            <a:spLocks noGrp="1"/>
          </p:cNvSpPr>
          <p:nvPr>
            <p:ph idx="1"/>
          </p:nvPr>
        </p:nvSpPr>
        <p:spPr>
          <a:xfrm>
            <a:off x="838200" y="1633121"/>
            <a:ext cx="10515600" cy="4351338"/>
          </a:xfrm>
        </p:spPr>
        <p:txBody>
          <a:bodyPr>
            <a:normAutofit/>
          </a:bodyPr>
          <a:lstStyle/>
          <a:p>
            <a:pPr marL="0" indent="0">
              <a:buNone/>
            </a:pPr>
            <a:r>
              <a:rPr lang="en-US" sz="1800" noProof="0" dirty="0" err="1">
                <a:solidFill>
                  <a:schemeClr val="tx2">
                    <a:lumMod val="90000"/>
                    <a:lumOff val="10000"/>
                  </a:schemeClr>
                </a:solidFill>
              </a:rPr>
              <a:t>DigComp</a:t>
            </a:r>
            <a:r>
              <a:rPr lang="en-US" sz="1800" noProof="0" dirty="0">
                <a:solidFill>
                  <a:schemeClr val="tx2">
                    <a:lumMod val="90000"/>
                    <a:lumOff val="10000"/>
                  </a:schemeClr>
                </a:solidFill>
              </a:rPr>
              <a:t> 3.0 is the </a:t>
            </a:r>
            <a:r>
              <a:rPr lang="en-US" sz="1800" b="1" noProof="0" dirty="0">
                <a:solidFill>
                  <a:schemeClr val="tx2">
                    <a:lumMod val="90000"/>
                    <a:lumOff val="10000"/>
                  </a:schemeClr>
                </a:solidFill>
              </a:rPr>
              <a:t>European Digital Competence Framework for Citizens</a:t>
            </a:r>
            <a:r>
              <a:rPr lang="en-US" sz="1800" noProof="0" dirty="0">
                <a:solidFill>
                  <a:schemeClr val="tx2">
                    <a:lumMod val="90000"/>
                    <a:lumOff val="10000"/>
                  </a:schemeClr>
                </a:solidFill>
              </a:rPr>
              <a:t>, developed by the Joint Research Centre (JRC) of the European Commission. </a:t>
            </a:r>
          </a:p>
          <a:p>
            <a:pPr marL="0" indent="0">
              <a:buNone/>
            </a:pPr>
            <a:r>
              <a:rPr lang="en-US" sz="1800" noProof="0" dirty="0">
                <a:solidFill>
                  <a:schemeClr val="tx2">
                    <a:lumMod val="90000"/>
                    <a:lumOff val="10000"/>
                  </a:schemeClr>
                </a:solidFill>
              </a:rPr>
              <a:t>It provides a common European reference for describing digital competences in terms of knowledge, skills and attitudes, structured into </a:t>
            </a:r>
            <a:r>
              <a:rPr lang="en-US" sz="1800" b="1" noProof="0" dirty="0">
                <a:solidFill>
                  <a:schemeClr val="tx2">
                    <a:lumMod val="90000"/>
                    <a:lumOff val="10000"/>
                  </a:schemeClr>
                </a:solidFill>
              </a:rPr>
              <a:t>5 competence areas</a:t>
            </a:r>
            <a:r>
              <a:rPr lang="en-US" sz="1800" noProof="0" dirty="0">
                <a:solidFill>
                  <a:schemeClr val="tx2">
                    <a:lumMod val="90000"/>
                    <a:lumOff val="10000"/>
                  </a:schemeClr>
                </a:solidFill>
              </a:rPr>
              <a:t>, </a:t>
            </a:r>
            <a:r>
              <a:rPr lang="en-US" sz="1800" b="1" noProof="0" dirty="0">
                <a:solidFill>
                  <a:schemeClr val="tx2">
                    <a:lumMod val="90000"/>
                    <a:lumOff val="10000"/>
                  </a:schemeClr>
                </a:solidFill>
              </a:rPr>
              <a:t>21 competences </a:t>
            </a:r>
            <a:r>
              <a:rPr lang="en-US" sz="1800" noProof="0" dirty="0">
                <a:solidFill>
                  <a:schemeClr val="tx2">
                    <a:lumMod val="90000"/>
                    <a:lumOff val="10000"/>
                  </a:schemeClr>
                </a:solidFill>
              </a:rPr>
              <a:t>and </a:t>
            </a:r>
            <a:r>
              <a:rPr lang="en-US" sz="1800" b="1" noProof="0" dirty="0">
                <a:solidFill>
                  <a:schemeClr val="tx2">
                    <a:lumMod val="90000"/>
                    <a:lumOff val="10000"/>
                  </a:schemeClr>
                </a:solidFill>
              </a:rPr>
              <a:t>8 proficiency levels</a:t>
            </a:r>
            <a:r>
              <a:rPr lang="en-US" sz="1800" noProof="0" dirty="0">
                <a:solidFill>
                  <a:schemeClr val="tx2">
                    <a:lumMod val="90000"/>
                    <a:lumOff val="10000"/>
                  </a:schemeClr>
                </a:solidFill>
              </a:rPr>
              <a:t>. </a:t>
            </a:r>
          </a:p>
          <a:p>
            <a:pPr marL="0" indent="0">
              <a:buNone/>
            </a:pPr>
            <a:r>
              <a:rPr lang="en-US" sz="1800" noProof="0" dirty="0" err="1">
                <a:solidFill>
                  <a:schemeClr val="tx2">
                    <a:lumMod val="90000"/>
                    <a:lumOff val="10000"/>
                  </a:schemeClr>
                </a:solidFill>
              </a:rPr>
              <a:t>DigComp</a:t>
            </a:r>
            <a:r>
              <a:rPr lang="en-US" sz="1800" noProof="0" dirty="0">
                <a:solidFill>
                  <a:schemeClr val="tx2">
                    <a:lumMod val="90000"/>
                    <a:lumOff val="10000"/>
                  </a:schemeClr>
                </a:solidFill>
              </a:rPr>
              <a:t> 3.0 is:</a:t>
            </a:r>
          </a:p>
          <a:p>
            <a:pPr>
              <a:buFont typeface="Courier New" panose="02070309020205020404" pitchFamily="49" charset="0"/>
              <a:buChar char="o"/>
            </a:pPr>
            <a:r>
              <a:rPr lang="en-US" sz="1800" noProof="0" dirty="0">
                <a:solidFill>
                  <a:schemeClr val="tx2">
                    <a:lumMod val="90000"/>
                    <a:lumOff val="10000"/>
                  </a:schemeClr>
                </a:solidFill>
              </a:rPr>
              <a:t>Competence-based</a:t>
            </a:r>
          </a:p>
          <a:p>
            <a:pPr>
              <a:buFont typeface="Courier New" panose="02070309020205020404" pitchFamily="49" charset="0"/>
              <a:buChar char="o"/>
            </a:pPr>
            <a:r>
              <a:rPr lang="en-US" sz="1800" dirty="0">
                <a:solidFill>
                  <a:schemeClr val="tx2">
                    <a:lumMod val="90000"/>
                    <a:lumOff val="10000"/>
                  </a:schemeClr>
                </a:solidFill>
              </a:rPr>
              <a:t>L</a:t>
            </a:r>
            <a:r>
              <a:rPr lang="en-US" sz="1800" noProof="0" dirty="0">
                <a:solidFill>
                  <a:schemeClr val="tx2">
                    <a:lumMod val="90000"/>
                    <a:lumOff val="10000"/>
                  </a:schemeClr>
                </a:solidFill>
              </a:rPr>
              <a:t>earning-outcomes-oriented</a:t>
            </a:r>
          </a:p>
          <a:p>
            <a:pPr>
              <a:buFont typeface="Courier New" panose="02070309020205020404" pitchFamily="49" charset="0"/>
              <a:buChar char="o"/>
            </a:pPr>
            <a:r>
              <a:rPr lang="en-US" sz="1800" noProof="0" dirty="0">
                <a:solidFill>
                  <a:schemeClr val="tx2">
                    <a:lumMod val="90000"/>
                    <a:lumOff val="10000"/>
                  </a:schemeClr>
                </a:solidFill>
              </a:rPr>
              <a:t>Transversal and sector-neutral</a:t>
            </a:r>
          </a:p>
          <a:p>
            <a:pPr>
              <a:buFont typeface="Courier New" panose="02070309020205020404" pitchFamily="49" charset="0"/>
              <a:buChar char="o"/>
            </a:pPr>
            <a:r>
              <a:rPr lang="en-US" sz="1800" noProof="0" dirty="0">
                <a:solidFill>
                  <a:schemeClr val="tx2">
                    <a:lumMod val="90000"/>
                    <a:lumOff val="10000"/>
                  </a:schemeClr>
                </a:solidFill>
              </a:rPr>
              <a:t>Applicable across education, VET, employment and lifelong learning</a:t>
            </a:r>
          </a:p>
          <a:p>
            <a:pPr marL="0" indent="0">
              <a:buNone/>
            </a:pPr>
            <a:r>
              <a:rPr lang="en-US" sz="1800" noProof="0" dirty="0">
                <a:solidFill>
                  <a:schemeClr val="tx2">
                    <a:lumMod val="90000"/>
                    <a:lumOff val="10000"/>
                  </a:schemeClr>
                </a:solidFill>
              </a:rPr>
              <a:t>It does not prescribe curricula, but offers a shared language and structure to design, deliver and assess digital competences.</a:t>
            </a:r>
            <a:endParaRPr lang="en-GB" sz="1800" noProof="0" dirty="0">
              <a:solidFill>
                <a:schemeClr val="tx2">
                  <a:lumMod val="90000"/>
                  <a:lumOff val="10000"/>
                </a:schemeClr>
              </a:solidFill>
            </a:endParaRPr>
          </a:p>
        </p:txBody>
      </p:sp>
    </p:spTree>
    <p:extLst>
      <p:ext uri="{BB962C8B-B14F-4D97-AF65-F5344CB8AC3E}">
        <p14:creationId xmlns:p14="http://schemas.microsoft.com/office/powerpoint/2010/main" val="28994670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5407D-5373-50F9-43A6-F50986413D0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869BC7A-98E1-289C-08A9-F6D0C815D06E}"/>
              </a:ext>
            </a:extLst>
          </p:cNvPr>
          <p:cNvSpPr>
            <a:spLocks noGrp="1"/>
          </p:cNvSpPr>
          <p:nvPr>
            <p:ph type="title"/>
          </p:nvPr>
        </p:nvSpPr>
        <p:spPr/>
        <p:txBody>
          <a:bodyPr>
            <a:normAutofit/>
          </a:bodyPr>
          <a:lstStyle/>
          <a:p>
            <a:r>
              <a:rPr lang="en-GB" sz="3600" noProof="0" dirty="0">
                <a:solidFill>
                  <a:srgbClr val="0069B8"/>
                </a:solidFill>
              </a:rPr>
              <a:t>What </a:t>
            </a:r>
            <a:r>
              <a:rPr lang="en-GB" sz="3600" dirty="0">
                <a:solidFill>
                  <a:srgbClr val="0069B8"/>
                </a:solidFill>
              </a:rPr>
              <a:t>benefit </a:t>
            </a:r>
            <a:r>
              <a:rPr lang="en-GB" sz="3600" dirty="0" err="1">
                <a:solidFill>
                  <a:srgbClr val="0069B8"/>
                </a:solidFill>
              </a:rPr>
              <a:t>DigComp</a:t>
            </a:r>
            <a:r>
              <a:rPr lang="en-GB" sz="3600" dirty="0">
                <a:solidFill>
                  <a:srgbClr val="0069B8"/>
                </a:solidFill>
              </a:rPr>
              <a:t> provides</a:t>
            </a:r>
            <a:endParaRPr lang="en-GB" sz="3600" noProof="0" dirty="0">
              <a:solidFill>
                <a:srgbClr val="0069B8"/>
              </a:solidFill>
            </a:endParaRPr>
          </a:p>
        </p:txBody>
      </p:sp>
      <p:sp>
        <p:nvSpPr>
          <p:cNvPr id="6" name="Rettangolo con angoli arrotondati 5">
            <a:extLst>
              <a:ext uri="{FF2B5EF4-FFF2-40B4-BE49-F238E27FC236}">
                <a16:creationId xmlns:a16="http://schemas.microsoft.com/office/drawing/2014/main" id="{D4AE0861-DCFA-B1BB-FE6D-EDF47A22ED5E}"/>
              </a:ext>
            </a:extLst>
          </p:cNvPr>
          <p:cNvSpPr/>
          <p:nvPr/>
        </p:nvSpPr>
        <p:spPr>
          <a:xfrm>
            <a:off x="978009" y="1526652"/>
            <a:ext cx="3220280" cy="4675367"/>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2">
                    <a:lumMod val="90000"/>
                    <a:lumOff val="10000"/>
                  </a:schemeClr>
                </a:solidFill>
              </a:rPr>
              <a:t>Benefits for VET Providers and Trainers</a:t>
            </a:r>
          </a:p>
          <a:p>
            <a:pPr algn="ctr"/>
            <a:endParaRPr lang="en-GB" sz="1600" dirty="0">
              <a:solidFill>
                <a:schemeClr val="tx2">
                  <a:lumMod val="90000"/>
                  <a:lumOff val="10000"/>
                </a:schemeClr>
              </a:solidFill>
            </a:endParaRPr>
          </a:p>
          <a:p>
            <a:pPr marL="285750" indent="-285750">
              <a:buFont typeface="Courier New" panose="02070309020205020404" pitchFamily="49" charset="0"/>
              <a:buChar char="o"/>
            </a:pPr>
            <a:r>
              <a:rPr lang="en-GB" sz="1600" dirty="0">
                <a:solidFill>
                  <a:schemeClr val="tx2">
                    <a:lumMod val="90000"/>
                    <a:lumOff val="10000"/>
                  </a:schemeClr>
                </a:solidFill>
              </a:rPr>
              <a:t>Provides a clear and shared framework to define digital competences</a:t>
            </a:r>
          </a:p>
          <a:p>
            <a:pPr marL="285750" indent="-285750">
              <a:buFont typeface="Courier New" panose="02070309020205020404" pitchFamily="49" charset="0"/>
              <a:buChar char="o"/>
            </a:pPr>
            <a:r>
              <a:rPr lang="en-GB" sz="1600" dirty="0">
                <a:solidFill>
                  <a:schemeClr val="tx2">
                    <a:lumMod val="90000"/>
                    <a:lumOff val="10000"/>
                  </a:schemeClr>
                </a:solidFill>
              </a:rPr>
              <a:t>Supports coherent curriculum design across courses and programmes</a:t>
            </a:r>
          </a:p>
          <a:p>
            <a:pPr marL="285750" indent="-285750">
              <a:buFont typeface="Courier New" panose="02070309020205020404" pitchFamily="49" charset="0"/>
              <a:buChar char="o"/>
            </a:pPr>
            <a:r>
              <a:rPr lang="en-GB" sz="1600" dirty="0">
                <a:solidFill>
                  <a:schemeClr val="tx2">
                    <a:lumMod val="90000"/>
                    <a:lumOff val="10000"/>
                  </a:schemeClr>
                </a:solidFill>
              </a:rPr>
              <a:t>Helps avoid fragmented or ad-hoc digital skills teaching</a:t>
            </a:r>
          </a:p>
          <a:p>
            <a:pPr marL="285750" indent="-285750">
              <a:buFont typeface="Courier New" panose="02070309020205020404" pitchFamily="49" charset="0"/>
              <a:buChar char="o"/>
            </a:pPr>
            <a:r>
              <a:rPr lang="en-GB" sz="1600" dirty="0">
                <a:solidFill>
                  <a:schemeClr val="tx2">
                    <a:lumMod val="90000"/>
                    <a:lumOff val="10000"/>
                  </a:schemeClr>
                </a:solidFill>
              </a:rPr>
              <a:t>Enables alignment with other EU frameworks (EQF, ESCO, </a:t>
            </a:r>
            <a:r>
              <a:rPr lang="en-GB" sz="1600" dirty="0" err="1">
                <a:solidFill>
                  <a:schemeClr val="tx2">
                    <a:lumMod val="90000"/>
                    <a:lumOff val="10000"/>
                  </a:schemeClr>
                </a:solidFill>
              </a:rPr>
              <a:t>Europass</a:t>
            </a:r>
            <a:r>
              <a:rPr lang="en-GB" sz="1600" dirty="0">
                <a:solidFill>
                  <a:schemeClr val="tx2">
                    <a:lumMod val="90000"/>
                    <a:lumOff val="10000"/>
                  </a:schemeClr>
                </a:solidFill>
              </a:rPr>
              <a:t>, EQAVET)</a:t>
            </a:r>
          </a:p>
        </p:txBody>
      </p:sp>
      <p:sp>
        <p:nvSpPr>
          <p:cNvPr id="7" name="Rettangolo con angoli arrotondati 6">
            <a:extLst>
              <a:ext uri="{FF2B5EF4-FFF2-40B4-BE49-F238E27FC236}">
                <a16:creationId xmlns:a16="http://schemas.microsoft.com/office/drawing/2014/main" id="{26A09F12-59CD-7D4A-DF63-7420890446E3}"/>
              </a:ext>
            </a:extLst>
          </p:cNvPr>
          <p:cNvSpPr/>
          <p:nvPr/>
        </p:nvSpPr>
        <p:spPr>
          <a:xfrm>
            <a:off x="8133521" y="1526650"/>
            <a:ext cx="3220280" cy="4675367"/>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90000"/>
                    <a:lumOff val="10000"/>
                  </a:schemeClr>
                </a:solidFill>
              </a:rPr>
              <a:t>Benefits for Learners</a:t>
            </a:r>
          </a:p>
          <a:p>
            <a:pPr algn="ctr"/>
            <a:endParaRPr lang="en-US" sz="1600" dirty="0">
              <a:solidFill>
                <a:schemeClr val="tx2">
                  <a:lumMod val="90000"/>
                  <a:lumOff val="10000"/>
                </a:schemeClr>
              </a:solidFill>
            </a:endParaRPr>
          </a:p>
          <a:p>
            <a:pPr marL="285750" indent="-285750">
              <a:buFont typeface="Courier New" panose="02070309020205020404" pitchFamily="49" charset="0"/>
              <a:buChar char="o"/>
            </a:pPr>
            <a:r>
              <a:rPr lang="en-US" sz="1600" dirty="0">
                <a:solidFill>
                  <a:schemeClr val="tx2">
                    <a:lumMod val="90000"/>
                    <a:lumOff val="10000"/>
                  </a:schemeClr>
                </a:solidFill>
              </a:rPr>
              <a:t>Improves employability and adaptability</a:t>
            </a:r>
          </a:p>
          <a:p>
            <a:pPr marL="285750" indent="-285750">
              <a:buFont typeface="Courier New" panose="02070309020205020404" pitchFamily="49" charset="0"/>
              <a:buChar char="o"/>
            </a:pPr>
            <a:r>
              <a:rPr lang="en-US" sz="1600" dirty="0">
                <a:solidFill>
                  <a:schemeClr val="tx2">
                    <a:lumMod val="90000"/>
                    <a:lumOff val="10000"/>
                  </a:schemeClr>
                </a:solidFill>
              </a:rPr>
              <a:t>Enhances autonomy and responsibility in digital environments</a:t>
            </a:r>
          </a:p>
          <a:p>
            <a:pPr marL="285750" indent="-285750">
              <a:buFont typeface="Courier New" panose="02070309020205020404" pitchFamily="49" charset="0"/>
              <a:buChar char="o"/>
            </a:pPr>
            <a:r>
              <a:rPr lang="en-US" sz="1600" dirty="0">
                <a:solidFill>
                  <a:schemeClr val="tx2">
                    <a:lumMod val="90000"/>
                    <a:lumOff val="10000"/>
                  </a:schemeClr>
                </a:solidFill>
              </a:rPr>
              <a:t>Supports inclusion and participation</a:t>
            </a:r>
          </a:p>
          <a:p>
            <a:pPr marL="285750" indent="-285750">
              <a:buFont typeface="Courier New" panose="02070309020205020404" pitchFamily="49" charset="0"/>
              <a:buChar char="o"/>
            </a:pPr>
            <a:r>
              <a:rPr lang="en-US" sz="1600" dirty="0">
                <a:solidFill>
                  <a:schemeClr val="tx2">
                    <a:lumMod val="90000"/>
                    <a:lumOff val="10000"/>
                  </a:schemeClr>
                </a:solidFill>
              </a:rPr>
              <a:t>Promotes awareness of digital well-being and safety</a:t>
            </a:r>
            <a:endParaRPr lang="en-GB" sz="1600" dirty="0">
              <a:solidFill>
                <a:schemeClr val="tx2">
                  <a:lumMod val="90000"/>
                  <a:lumOff val="10000"/>
                </a:schemeClr>
              </a:solidFill>
            </a:endParaRPr>
          </a:p>
        </p:txBody>
      </p:sp>
      <p:sp>
        <p:nvSpPr>
          <p:cNvPr id="8" name="Rettangolo con angoli arrotondati 7">
            <a:extLst>
              <a:ext uri="{FF2B5EF4-FFF2-40B4-BE49-F238E27FC236}">
                <a16:creationId xmlns:a16="http://schemas.microsoft.com/office/drawing/2014/main" id="{508E74D7-7DFF-3EB3-F038-D8AC86A784F6}"/>
              </a:ext>
            </a:extLst>
          </p:cNvPr>
          <p:cNvSpPr/>
          <p:nvPr/>
        </p:nvSpPr>
        <p:spPr>
          <a:xfrm>
            <a:off x="4555765" y="1526650"/>
            <a:ext cx="3220280" cy="4675367"/>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90000"/>
                    <a:lumOff val="10000"/>
                  </a:schemeClr>
                </a:solidFill>
              </a:rPr>
              <a:t>Benefits for Mental-Health Education and Training</a:t>
            </a:r>
          </a:p>
          <a:p>
            <a:pPr algn="ctr"/>
            <a:endParaRPr lang="en-US" sz="1600" b="1" dirty="0">
              <a:solidFill>
                <a:schemeClr val="tx2">
                  <a:lumMod val="90000"/>
                  <a:lumOff val="10000"/>
                </a:schemeClr>
              </a:solidFill>
            </a:endParaRPr>
          </a:p>
          <a:p>
            <a:r>
              <a:rPr lang="en-US" sz="1600" dirty="0">
                <a:solidFill>
                  <a:schemeClr val="tx2">
                    <a:lumMod val="90000"/>
                    <a:lumOff val="10000"/>
                  </a:schemeClr>
                </a:solidFill>
              </a:rPr>
              <a:t>Strengthens competences related to: </a:t>
            </a:r>
          </a:p>
          <a:p>
            <a:pPr marL="285750" indent="-285750">
              <a:buFont typeface="Courier New" panose="02070309020205020404" pitchFamily="49" charset="0"/>
              <a:buChar char="o"/>
            </a:pPr>
            <a:r>
              <a:rPr lang="en-US" sz="1600" dirty="0">
                <a:solidFill>
                  <a:schemeClr val="tx2">
                    <a:lumMod val="90000"/>
                    <a:lumOff val="10000"/>
                  </a:schemeClr>
                </a:solidFill>
              </a:rPr>
              <a:t>Safe digital communication</a:t>
            </a:r>
          </a:p>
          <a:p>
            <a:pPr marL="285750" indent="-285750">
              <a:buFont typeface="Courier New" panose="02070309020205020404" pitchFamily="49" charset="0"/>
              <a:buChar char="o"/>
            </a:pPr>
            <a:r>
              <a:rPr lang="en-US" sz="1600" dirty="0">
                <a:solidFill>
                  <a:schemeClr val="tx2">
                    <a:lumMod val="90000"/>
                    <a:lumOff val="10000"/>
                  </a:schemeClr>
                </a:solidFill>
              </a:rPr>
              <a:t>Online collaboration </a:t>
            </a:r>
          </a:p>
          <a:p>
            <a:pPr marL="285750" indent="-285750">
              <a:buFont typeface="Courier New" panose="02070309020205020404" pitchFamily="49" charset="0"/>
              <a:buChar char="o"/>
            </a:pPr>
            <a:r>
              <a:rPr lang="en-US" sz="1600" dirty="0">
                <a:solidFill>
                  <a:schemeClr val="tx2">
                    <a:lumMod val="90000"/>
                    <a:lumOff val="10000"/>
                  </a:schemeClr>
                </a:solidFill>
              </a:rPr>
              <a:t>Digital well-being and self-regulation</a:t>
            </a:r>
          </a:p>
          <a:p>
            <a:pPr marL="285750" indent="-285750">
              <a:buFont typeface="Courier New" panose="02070309020205020404" pitchFamily="49" charset="0"/>
              <a:buChar char="o"/>
            </a:pPr>
            <a:r>
              <a:rPr lang="en-US" sz="1600" dirty="0">
                <a:solidFill>
                  <a:schemeClr val="tx2">
                    <a:lumMod val="90000"/>
                    <a:lumOff val="10000"/>
                  </a:schemeClr>
                </a:solidFill>
              </a:rPr>
              <a:t>Data protection and privacy</a:t>
            </a:r>
          </a:p>
          <a:p>
            <a:pPr marL="285750" indent="-285750">
              <a:buFont typeface="Courier New" panose="02070309020205020404" pitchFamily="49" charset="0"/>
              <a:buChar char="o"/>
            </a:pPr>
            <a:r>
              <a:rPr lang="en-US" sz="1600" dirty="0">
                <a:solidFill>
                  <a:schemeClr val="tx2">
                    <a:lumMod val="90000"/>
                    <a:lumOff val="10000"/>
                  </a:schemeClr>
                </a:solidFill>
              </a:rPr>
              <a:t>Responsible use of digital tools</a:t>
            </a:r>
          </a:p>
          <a:p>
            <a:r>
              <a:rPr lang="en-US" sz="1600" dirty="0">
                <a:solidFill>
                  <a:schemeClr val="tx2">
                    <a:lumMod val="90000"/>
                    <a:lumOff val="10000"/>
                  </a:schemeClr>
                </a:solidFill>
              </a:rPr>
              <a:t>Supports ethical and safe digital practices in counselling, mentoring and learner support.</a:t>
            </a:r>
          </a:p>
        </p:txBody>
      </p:sp>
    </p:spTree>
    <p:extLst>
      <p:ext uri="{BB962C8B-B14F-4D97-AF65-F5344CB8AC3E}">
        <p14:creationId xmlns:p14="http://schemas.microsoft.com/office/powerpoint/2010/main" val="2589993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41B7B-3894-DFD6-4B42-6461AEDF745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0468A7AB-0615-06A3-A471-09B29E50A38C}"/>
              </a:ext>
            </a:extLst>
          </p:cNvPr>
          <p:cNvSpPr>
            <a:spLocks noGrp="1"/>
          </p:cNvSpPr>
          <p:nvPr>
            <p:ph type="title"/>
          </p:nvPr>
        </p:nvSpPr>
        <p:spPr/>
        <p:txBody>
          <a:bodyPr>
            <a:normAutofit/>
          </a:bodyPr>
          <a:lstStyle/>
          <a:p>
            <a:r>
              <a:rPr lang="en-GB" sz="3600" noProof="0" dirty="0">
                <a:solidFill>
                  <a:srgbClr val="0069B8"/>
                </a:solidFill>
              </a:rPr>
              <a:t>What </a:t>
            </a:r>
            <a:r>
              <a:rPr lang="en-GB" sz="3600" dirty="0">
                <a:solidFill>
                  <a:srgbClr val="0069B8"/>
                </a:solidFill>
              </a:rPr>
              <a:t>benefit </a:t>
            </a:r>
            <a:r>
              <a:rPr lang="en-GB" sz="3600" dirty="0" err="1">
                <a:solidFill>
                  <a:srgbClr val="0069B8"/>
                </a:solidFill>
              </a:rPr>
              <a:t>DigComp</a:t>
            </a:r>
            <a:r>
              <a:rPr lang="en-GB" sz="3600" dirty="0">
                <a:solidFill>
                  <a:srgbClr val="0069B8"/>
                </a:solidFill>
              </a:rPr>
              <a:t> provides</a:t>
            </a:r>
            <a:endParaRPr lang="en-GB" sz="3600" noProof="0" dirty="0">
              <a:solidFill>
                <a:srgbClr val="0069B8"/>
              </a:solidFill>
            </a:endParaRPr>
          </a:p>
        </p:txBody>
      </p:sp>
      <p:sp>
        <p:nvSpPr>
          <p:cNvPr id="6" name="Rettangolo con angoli arrotondati 5">
            <a:extLst>
              <a:ext uri="{FF2B5EF4-FFF2-40B4-BE49-F238E27FC236}">
                <a16:creationId xmlns:a16="http://schemas.microsoft.com/office/drawing/2014/main" id="{AD737878-65F5-812A-7A19-9618F65C0956}"/>
              </a:ext>
            </a:extLst>
          </p:cNvPr>
          <p:cNvSpPr/>
          <p:nvPr/>
        </p:nvSpPr>
        <p:spPr>
          <a:xfrm>
            <a:off x="978008" y="1526653"/>
            <a:ext cx="10375791" cy="572491"/>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42900" indent="-342900" algn="ctr">
              <a:buAutoNum type="alphaUcPeriod"/>
            </a:pPr>
            <a:r>
              <a:rPr lang="en-US" sz="1600" b="1" dirty="0">
                <a:solidFill>
                  <a:schemeClr val="tx2">
                    <a:lumMod val="90000"/>
                    <a:lumOff val="10000"/>
                  </a:schemeClr>
                </a:solidFill>
              </a:rPr>
              <a:t>Integration During Course Design</a:t>
            </a:r>
          </a:p>
          <a:p>
            <a:pPr algn="ctr"/>
            <a:r>
              <a:rPr lang="en-US" sz="1600" dirty="0" err="1">
                <a:solidFill>
                  <a:schemeClr val="tx2">
                    <a:lumMod val="90000"/>
                    <a:lumOff val="10000"/>
                  </a:schemeClr>
                </a:solidFill>
              </a:rPr>
              <a:t>DigComp</a:t>
            </a:r>
            <a:r>
              <a:rPr lang="en-US" sz="1600" dirty="0">
                <a:solidFill>
                  <a:schemeClr val="tx2">
                    <a:lumMod val="90000"/>
                    <a:lumOff val="10000"/>
                  </a:schemeClr>
                </a:solidFill>
              </a:rPr>
              <a:t> competences should be integrated from the beginning, when designing a course or training module</a:t>
            </a:r>
            <a:endParaRPr lang="en-GB" sz="1600" dirty="0">
              <a:solidFill>
                <a:schemeClr val="tx2">
                  <a:lumMod val="90000"/>
                  <a:lumOff val="10000"/>
                </a:schemeClr>
              </a:solidFill>
            </a:endParaRPr>
          </a:p>
        </p:txBody>
      </p:sp>
      <p:sp>
        <p:nvSpPr>
          <p:cNvPr id="3" name="Rettangolo con angoli arrotondati 2">
            <a:extLst>
              <a:ext uri="{FF2B5EF4-FFF2-40B4-BE49-F238E27FC236}">
                <a16:creationId xmlns:a16="http://schemas.microsoft.com/office/drawing/2014/main" id="{11C476E4-0973-D3D5-33C2-91A82B0E51FB}"/>
              </a:ext>
            </a:extLst>
          </p:cNvPr>
          <p:cNvSpPr/>
          <p:nvPr/>
        </p:nvSpPr>
        <p:spPr>
          <a:xfrm>
            <a:off x="978008" y="2488758"/>
            <a:ext cx="2413885"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Step 1: Identify Relevant </a:t>
            </a:r>
            <a:r>
              <a:rPr lang="en-US" sz="1400" b="1" dirty="0" err="1">
                <a:solidFill>
                  <a:schemeClr val="tx2">
                    <a:lumMod val="90000"/>
                    <a:lumOff val="10000"/>
                  </a:schemeClr>
                </a:solidFill>
              </a:rPr>
              <a:t>DigComp</a:t>
            </a:r>
            <a:r>
              <a:rPr lang="en-US" sz="1400" b="1" dirty="0">
                <a:solidFill>
                  <a:schemeClr val="tx2">
                    <a:lumMod val="90000"/>
                    <a:lumOff val="10000"/>
                  </a:schemeClr>
                </a:solidFill>
              </a:rPr>
              <a:t> Areas</a:t>
            </a:r>
          </a:p>
          <a:p>
            <a:pPr algn="ctr"/>
            <a:endParaRPr lang="en-US" sz="1400" dirty="0">
              <a:solidFill>
                <a:schemeClr val="tx2">
                  <a:lumMod val="90000"/>
                  <a:lumOff val="10000"/>
                </a:schemeClr>
              </a:solidFill>
            </a:endParaRPr>
          </a:p>
          <a:p>
            <a:r>
              <a:rPr lang="en-US" sz="1400" dirty="0">
                <a:solidFill>
                  <a:schemeClr val="tx2">
                    <a:lumMod val="90000"/>
                    <a:lumOff val="10000"/>
                  </a:schemeClr>
                </a:solidFill>
              </a:rPr>
              <a:t>Not all courses need all 21 competences. Trainers should identify which areas are relevant to the course objectives.</a:t>
            </a:r>
          </a:p>
          <a:p>
            <a:r>
              <a:rPr lang="en-US" sz="1400" dirty="0">
                <a:solidFill>
                  <a:schemeClr val="tx2">
                    <a:lumMod val="90000"/>
                    <a:lumOff val="10000"/>
                  </a:schemeClr>
                </a:solidFill>
              </a:rPr>
              <a:t>Example (mental-health training):</a:t>
            </a:r>
          </a:p>
          <a:p>
            <a:pPr marL="285750" indent="-285750">
              <a:buFont typeface="Arial" panose="020B0604020202020204" pitchFamily="34" charset="0"/>
              <a:buChar char="•"/>
            </a:pPr>
            <a:r>
              <a:rPr lang="en-US" sz="1400" dirty="0">
                <a:solidFill>
                  <a:schemeClr val="tx2">
                    <a:lumMod val="90000"/>
                    <a:lumOff val="10000"/>
                  </a:schemeClr>
                </a:solidFill>
              </a:rPr>
              <a:t>Communication and Collaboration</a:t>
            </a:r>
          </a:p>
          <a:p>
            <a:pPr marL="285750" indent="-285750">
              <a:buFont typeface="Arial" panose="020B0604020202020204" pitchFamily="34" charset="0"/>
              <a:buChar char="•"/>
            </a:pPr>
            <a:r>
              <a:rPr lang="en-US" sz="1400" dirty="0">
                <a:solidFill>
                  <a:schemeClr val="tx2">
                    <a:lumMod val="90000"/>
                    <a:lumOff val="10000"/>
                  </a:schemeClr>
                </a:solidFill>
              </a:rPr>
              <a:t>Safety</a:t>
            </a:r>
          </a:p>
          <a:p>
            <a:pPr marL="285750" indent="-285750">
              <a:buFont typeface="Arial" panose="020B0604020202020204" pitchFamily="34" charset="0"/>
              <a:buChar char="•"/>
            </a:pPr>
            <a:r>
              <a:rPr lang="en-US" sz="1400" dirty="0">
                <a:solidFill>
                  <a:schemeClr val="tx2">
                    <a:lumMod val="90000"/>
                    <a:lumOff val="10000"/>
                  </a:schemeClr>
                </a:solidFill>
              </a:rPr>
              <a:t>Information and Data Literacy</a:t>
            </a:r>
            <a:endParaRPr lang="en-GB" sz="1400" dirty="0">
              <a:solidFill>
                <a:schemeClr val="tx2">
                  <a:lumMod val="90000"/>
                  <a:lumOff val="10000"/>
                </a:schemeClr>
              </a:solidFill>
            </a:endParaRPr>
          </a:p>
        </p:txBody>
      </p:sp>
      <p:sp>
        <p:nvSpPr>
          <p:cNvPr id="4" name="Rettangolo con angoli arrotondati 3">
            <a:extLst>
              <a:ext uri="{FF2B5EF4-FFF2-40B4-BE49-F238E27FC236}">
                <a16:creationId xmlns:a16="http://schemas.microsoft.com/office/drawing/2014/main" id="{AA7E178A-986D-8E52-309D-537EE6EE00CE}"/>
              </a:ext>
            </a:extLst>
          </p:cNvPr>
          <p:cNvSpPr/>
          <p:nvPr/>
        </p:nvSpPr>
        <p:spPr>
          <a:xfrm>
            <a:off x="3674825" y="2488758"/>
            <a:ext cx="2413885"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Step 2: Select </a:t>
            </a:r>
            <a:r>
              <a:rPr lang="en-US" sz="1400" b="1" dirty="0" err="1">
                <a:solidFill>
                  <a:schemeClr val="tx2">
                    <a:lumMod val="90000"/>
                    <a:lumOff val="10000"/>
                  </a:schemeClr>
                </a:solidFill>
              </a:rPr>
              <a:t>DigComp</a:t>
            </a:r>
            <a:r>
              <a:rPr lang="en-US" sz="1400" b="1" dirty="0">
                <a:solidFill>
                  <a:schemeClr val="tx2">
                    <a:lumMod val="90000"/>
                    <a:lumOff val="10000"/>
                  </a:schemeClr>
                </a:solidFill>
              </a:rPr>
              <a:t> Competences</a:t>
            </a:r>
          </a:p>
          <a:p>
            <a:pPr algn="ctr"/>
            <a:endParaRPr lang="en-US" sz="1400" b="1" dirty="0">
              <a:solidFill>
                <a:schemeClr val="tx2">
                  <a:lumMod val="90000"/>
                  <a:lumOff val="10000"/>
                </a:schemeClr>
              </a:solidFill>
            </a:endParaRPr>
          </a:p>
          <a:p>
            <a:r>
              <a:rPr lang="en-US" sz="1400" dirty="0">
                <a:solidFill>
                  <a:schemeClr val="tx2">
                    <a:lumMod val="90000"/>
                    <a:lumOff val="10000"/>
                  </a:schemeClr>
                </a:solidFill>
              </a:rPr>
              <a:t>Choose specific competences from the selected areas that support the course goals. Example:</a:t>
            </a:r>
          </a:p>
          <a:p>
            <a:pPr marL="285750" indent="-285750">
              <a:buFont typeface="Arial" panose="020B0604020202020204" pitchFamily="34" charset="0"/>
              <a:buChar char="•"/>
            </a:pPr>
            <a:r>
              <a:rPr lang="en-US" sz="1400" dirty="0">
                <a:solidFill>
                  <a:schemeClr val="tx2">
                    <a:lumMod val="90000"/>
                    <a:lumOff val="10000"/>
                  </a:schemeClr>
                </a:solidFill>
              </a:rPr>
              <a:t>Managing digital identity</a:t>
            </a:r>
          </a:p>
          <a:p>
            <a:pPr marL="285750" indent="-285750">
              <a:buFont typeface="Arial" panose="020B0604020202020204" pitchFamily="34" charset="0"/>
              <a:buChar char="•"/>
            </a:pPr>
            <a:r>
              <a:rPr lang="en-US" sz="1400" dirty="0">
                <a:solidFill>
                  <a:schemeClr val="tx2">
                    <a:lumMod val="90000"/>
                    <a:lumOff val="10000"/>
                  </a:schemeClr>
                </a:solidFill>
              </a:rPr>
              <a:t>Protecting personal data</a:t>
            </a:r>
          </a:p>
          <a:p>
            <a:pPr marL="285750" indent="-285750">
              <a:buFont typeface="Arial" panose="020B0604020202020204" pitchFamily="34" charset="0"/>
              <a:buChar char="•"/>
            </a:pPr>
            <a:r>
              <a:rPr lang="en-US" sz="1400" dirty="0">
                <a:solidFill>
                  <a:schemeClr val="tx2">
                    <a:lumMod val="90000"/>
                    <a:lumOff val="10000"/>
                  </a:schemeClr>
                </a:solidFill>
              </a:rPr>
              <a:t>Communicating respectfully in digital environments</a:t>
            </a:r>
            <a:endParaRPr lang="en-GB" sz="1400" dirty="0">
              <a:solidFill>
                <a:schemeClr val="tx2">
                  <a:lumMod val="90000"/>
                  <a:lumOff val="10000"/>
                </a:schemeClr>
              </a:solidFill>
            </a:endParaRPr>
          </a:p>
        </p:txBody>
      </p:sp>
      <p:sp>
        <p:nvSpPr>
          <p:cNvPr id="5" name="Rettangolo con angoli arrotondati 4">
            <a:extLst>
              <a:ext uri="{FF2B5EF4-FFF2-40B4-BE49-F238E27FC236}">
                <a16:creationId xmlns:a16="http://schemas.microsoft.com/office/drawing/2014/main" id="{FEBBA10D-6544-B4A0-753B-945388080B38}"/>
              </a:ext>
            </a:extLst>
          </p:cNvPr>
          <p:cNvSpPr/>
          <p:nvPr/>
        </p:nvSpPr>
        <p:spPr>
          <a:xfrm>
            <a:off x="6371642" y="2488758"/>
            <a:ext cx="2413885"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Step 3: Define Learning Outcomes</a:t>
            </a:r>
          </a:p>
          <a:p>
            <a:pPr algn="ctr"/>
            <a:endParaRPr lang="en-US" sz="1400" b="1" dirty="0">
              <a:solidFill>
                <a:schemeClr val="tx2">
                  <a:lumMod val="90000"/>
                  <a:lumOff val="10000"/>
                </a:schemeClr>
              </a:solidFill>
            </a:endParaRPr>
          </a:p>
          <a:p>
            <a:r>
              <a:rPr lang="en-US" sz="1400" dirty="0">
                <a:solidFill>
                  <a:schemeClr val="tx2">
                    <a:lumMod val="90000"/>
                    <a:lumOff val="10000"/>
                  </a:schemeClr>
                </a:solidFill>
              </a:rPr>
              <a:t>Translate </a:t>
            </a:r>
            <a:r>
              <a:rPr lang="en-US" sz="1400" dirty="0" err="1">
                <a:solidFill>
                  <a:schemeClr val="tx2">
                    <a:lumMod val="90000"/>
                    <a:lumOff val="10000"/>
                  </a:schemeClr>
                </a:solidFill>
              </a:rPr>
              <a:t>DigComp</a:t>
            </a:r>
            <a:r>
              <a:rPr lang="en-US" sz="1400" dirty="0">
                <a:solidFill>
                  <a:schemeClr val="tx2">
                    <a:lumMod val="90000"/>
                    <a:lumOff val="10000"/>
                  </a:schemeClr>
                </a:solidFill>
              </a:rPr>
              <a:t> competences into course-specific learning outcomes, using learning-outcome language.</a:t>
            </a:r>
          </a:p>
          <a:p>
            <a:endParaRPr lang="en-US" sz="1400" dirty="0">
              <a:solidFill>
                <a:schemeClr val="tx2">
                  <a:lumMod val="90000"/>
                  <a:lumOff val="10000"/>
                </a:schemeClr>
              </a:solidFill>
            </a:endParaRPr>
          </a:p>
          <a:p>
            <a:r>
              <a:rPr lang="en-US" sz="1400" dirty="0">
                <a:solidFill>
                  <a:schemeClr val="tx2">
                    <a:lumMod val="90000"/>
                    <a:lumOff val="10000"/>
                  </a:schemeClr>
                </a:solidFill>
              </a:rPr>
              <a:t>Example: “Learners are able to communicate with peers and clients using digital tools in a safe, ethical and respectful way”</a:t>
            </a:r>
            <a:endParaRPr lang="en-GB" sz="1400" dirty="0">
              <a:solidFill>
                <a:schemeClr val="tx2">
                  <a:lumMod val="90000"/>
                  <a:lumOff val="10000"/>
                </a:schemeClr>
              </a:solidFill>
            </a:endParaRPr>
          </a:p>
        </p:txBody>
      </p:sp>
      <p:sp>
        <p:nvSpPr>
          <p:cNvPr id="9" name="Rettangolo con angoli arrotondati 8">
            <a:extLst>
              <a:ext uri="{FF2B5EF4-FFF2-40B4-BE49-F238E27FC236}">
                <a16:creationId xmlns:a16="http://schemas.microsoft.com/office/drawing/2014/main" id="{42970446-EDC6-3916-19F5-3ABD3BC5195F}"/>
              </a:ext>
            </a:extLst>
          </p:cNvPr>
          <p:cNvSpPr/>
          <p:nvPr/>
        </p:nvSpPr>
        <p:spPr>
          <a:xfrm>
            <a:off x="9068459" y="2488756"/>
            <a:ext cx="2413885"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Step 4: Align with Proficiency Levels</a:t>
            </a:r>
          </a:p>
          <a:p>
            <a:pPr algn="ctr"/>
            <a:endParaRPr lang="en-US" sz="1400" dirty="0">
              <a:solidFill>
                <a:schemeClr val="tx2">
                  <a:lumMod val="90000"/>
                  <a:lumOff val="10000"/>
                </a:schemeClr>
              </a:solidFill>
            </a:endParaRPr>
          </a:p>
          <a:p>
            <a:r>
              <a:rPr lang="en-US" sz="1400" dirty="0">
                <a:solidFill>
                  <a:schemeClr val="tx2">
                    <a:lumMod val="90000"/>
                    <a:lumOff val="10000"/>
                  </a:schemeClr>
                </a:solidFill>
              </a:rPr>
              <a:t>Decide which </a:t>
            </a:r>
            <a:r>
              <a:rPr lang="en-US" sz="1400" dirty="0" err="1">
                <a:solidFill>
                  <a:schemeClr val="tx2">
                    <a:lumMod val="90000"/>
                    <a:lumOff val="10000"/>
                  </a:schemeClr>
                </a:solidFill>
              </a:rPr>
              <a:t>DigComp</a:t>
            </a:r>
            <a:r>
              <a:rPr lang="en-US" sz="1400" dirty="0">
                <a:solidFill>
                  <a:schemeClr val="tx2">
                    <a:lumMod val="90000"/>
                    <a:lumOff val="10000"/>
                  </a:schemeClr>
                </a:solidFill>
              </a:rPr>
              <a:t> proficiency level is expected (foundation, intermediate, advanced).</a:t>
            </a:r>
          </a:p>
          <a:p>
            <a:r>
              <a:rPr lang="en-US" sz="1400" dirty="0">
                <a:solidFill>
                  <a:schemeClr val="tx2">
                    <a:lumMod val="90000"/>
                    <a:lumOff val="10000"/>
                  </a:schemeClr>
                </a:solidFill>
              </a:rPr>
              <a:t>This ensures:</a:t>
            </a:r>
          </a:p>
          <a:p>
            <a:pPr marL="285750" indent="-285750">
              <a:buFont typeface="Arial" panose="020B0604020202020204" pitchFamily="34" charset="0"/>
              <a:buChar char="•"/>
            </a:pPr>
            <a:r>
              <a:rPr lang="en-US" sz="1400" dirty="0">
                <a:solidFill>
                  <a:schemeClr val="tx2">
                    <a:lumMod val="90000"/>
                    <a:lumOff val="10000"/>
                  </a:schemeClr>
                </a:solidFill>
              </a:rPr>
              <a:t>Realistic expectations</a:t>
            </a:r>
          </a:p>
          <a:p>
            <a:pPr marL="285750" indent="-285750">
              <a:buFont typeface="Arial" panose="020B0604020202020204" pitchFamily="34" charset="0"/>
              <a:buChar char="•"/>
            </a:pPr>
            <a:r>
              <a:rPr lang="en-US" sz="1400" dirty="0">
                <a:solidFill>
                  <a:schemeClr val="tx2">
                    <a:lumMod val="90000"/>
                    <a:lumOff val="10000"/>
                  </a:schemeClr>
                </a:solidFill>
              </a:rPr>
              <a:t>Coherence with learner profile</a:t>
            </a:r>
          </a:p>
          <a:p>
            <a:pPr marL="285750" indent="-285750">
              <a:buFont typeface="Arial" panose="020B0604020202020204" pitchFamily="34" charset="0"/>
              <a:buChar char="•"/>
            </a:pPr>
            <a:r>
              <a:rPr lang="en-US" sz="1400" dirty="0">
                <a:solidFill>
                  <a:schemeClr val="tx2">
                    <a:lumMod val="90000"/>
                    <a:lumOff val="10000"/>
                  </a:schemeClr>
                </a:solidFill>
              </a:rPr>
              <a:t>Transparency of competence development</a:t>
            </a:r>
            <a:endParaRPr lang="en-GB" sz="1400" dirty="0">
              <a:solidFill>
                <a:schemeClr val="tx2">
                  <a:lumMod val="90000"/>
                  <a:lumOff val="10000"/>
                </a:schemeClr>
              </a:solidFill>
            </a:endParaRPr>
          </a:p>
        </p:txBody>
      </p:sp>
    </p:spTree>
    <p:extLst>
      <p:ext uri="{BB962C8B-B14F-4D97-AF65-F5344CB8AC3E}">
        <p14:creationId xmlns:p14="http://schemas.microsoft.com/office/powerpoint/2010/main" val="3958078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7CD08-8C71-8388-CC1F-BB97D1C0493F}"/>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5D3CEDFE-78E3-B9AD-DADE-A0D282A0348E}"/>
              </a:ext>
            </a:extLst>
          </p:cNvPr>
          <p:cNvSpPr>
            <a:spLocks noGrp="1"/>
          </p:cNvSpPr>
          <p:nvPr>
            <p:ph type="title"/>
          </p:nvPr>
        </p:nvSpPr>
        <p:spPr/>
        <p:txBody>
          <a:bodyPr>
            <a:normAutofit/>
          </a:bodyPr>
          <a:lstStyle/>
          <a:p>
            <a:r>
              <a:rPr lang="en-GB" sz="3600" noProof="0" dirty="0">
                <a:solidFill>
                  <a:srgbClr val="0069B8"/>
                </a:solidFill>
              </a:rPr>
              <a:t>What </a:t>
            </a:r>
            <a:r>
              <a:rPr lang="en-GB" sz="3600" dirty="0">
                <a:solidFill>
                  <a:srgbClr val="0069B8"/>
                </a:solidFill>
              </a:rPr>
              <a:t>benefit </a:t>
            </a:r>
            <a:r>
              <a:rPr lang="en-GB" sz="3600" dirty="0" err="1">
                <a:solidFill>
                  <a:srgbClr val="0069B8"/>
                </a:solidFill>
              </a:rPr>
              <a:t>DigComp</a:t>
            </a:r>
            <a:r>
              <a:rPr lang="en-GB" sz="3600" dirty="0">
                <a:solidFill>
                  <a:srgbClr val="0069B8"/>
                </a:solidFill>
              </a:rPr>
              <a:t> provides</a:t>
            </a:r>
            <a:endParaRPr lang="en-GB" sz="3600" noProof="0" dirty="0">
              <a:solidFill>
                <a:srgbClr val="0069B8"/>
              </a:solidFill>
            </a:endParaRPr>
          </a:p>
        </p:txBody>
      </p:sp>
      <p:sp>
        <p:nvSpPr>
          <p:cNvPr id="6" name="Rettangolo con angoli arrotondati 5">
            <a:extLst>
              <a:ext uri="{FF2B5EF4-FFF2-40B4-BE49-F238E27FC236}">
                <a16:creationId xmlns:a16="http://schemas.microsoft.com/office/drawing/2014/main" id="{B6F6817A-DA54-E3E2-F754-B39852C7064F}"/>
              </a:ext>
            </a:extLst>
          </p:cNvPr>
          <p:cNvSpPr/>
          <p:nvPr/>
        </p:nvSpPr>
        <p:spPr>
          <a:xfrm>
            <a:off x="978008" y="1526653"/>
            <a:ext cx="10375791" cy="572491"/>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2">
                    <a:lumMod val="90000"/>
                    <a:lumOff val="10000"/>
                  </a:schemeClr>
                </a:solidFill>
              </a:rPr>
              <a:t>B. Integration During Assessment</a:t>
            </a:r>
          </a:p>
          <a:p>
            <a:pPr algn="ctr"/>
            <a:r>
              <a:rPr lang="en-US" sz="1600" dirty="0" err="1">
                <a:solidFill>
                  <a:schemeClr val="tx2">
                    <a:lumMod val="90000"/>
                    <a:lumOff val="10000"/>
                  </a:schemeClr>
                </a:solidFill>
              </a:rPr>
              <a:t>DigComp</a:t>
            </a:r>
            <a:r>
              <a:rPr lang="en-US" sz="1600" dirty="0">
                <a:solidFill>
                  <a:schemeClr val="tx2">
                    <a:lumMod val="90000"/>
                    <a:lumOff val="10000"/>
                  </a:schemeClr>
                </a:solidFill>
              </a:rPr>
              <a:t> 3.0 supports competence-based assessment, not just knowledge testing</a:t>
            </a:r>
            <a:endParaRPr lang="en-GB" sz="1600" dirty="0">
              <a:solidFill>
                <a:schemeClr val="tx2">
                  <a:lumMod val="90000"/>
                  <a:lumOff val="10000"/>
                </a:schemeClr>
              </a:solidFill>
            </a:endParaRPr>
          </a:p>
        </p:txBody>
      </p:sp>
      <p:sp>
        <p:nvSpPr>
          <p:cNvPr id="3" name="Rettangolo con angoli arrotondati 2">
            <a:extLst>
              <a:ext uri="{FF2B5EF4-FFF2-40B4-BE49-F238E27FC236}">
                <a16:creationId xmlns:a16="http://schemas.microsoft.com/office/drawing/2014/main" id="{77DF0C46-82A8-F2D5-133D-104B33728A4E}"/>
              </a:ext>
            </a:extLst>
          </p:cNvPr>
          <p:cNvSpPr/>
          <p:nvPr/>
        </p:nvSpPr>
        <p:spPr>
          <a:xfrm>
            <a:off x="978008" y="2488758"/>
            <a:ext cx="2413885"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Step 1: Assess Application, Not Theory</a:t>
            </a:r>
          </a:p>
          <a:p>
            <a:pPr algn="ctr"/>
            <a:endParaRPr lang="en-US" sz="1400" b="1" dirty="0">
              <a:solidFill>
                <a:schemeClr val="tx2">
                  <a:lumMod val="90000"/>
                  <a:lumOff val="10000"/>
                </a:schemeClr>
              </a:solidFill>
            </a:endParaRPr>
          </a:p>
          <a:p>
            <a:r>
              <a:rPr lang="en-US" sz="1400" dirty="0">
                <a:solidFill>
                  <a:schemeClr val="tx2">
                    <a:lumMod val="90000"/>
                    <a:lumOff val="10000"/>
                  </a:schemeClr>
                </a:solidFill>
              </a:rPr>
              <a:t>Assessment should verify whether learners can:</a:t>
            </a:r>
          </a:p>
          <a:p>
            <a:pPr marL="285750" indent="-285750">
              <a:buFont typeface="Arial" panose="020B0604020202020204" pitchFamily="34" charset="0"/>
              <a:buChar char="•"/>
            </a:pPr>
            <a:r>
              <a:rPr lang="en-US" sz="1400" dirty="0">
                <a:solidFill>
                  <a:schemeClr val="tx2">
                    <a:lumMod val="90000"/>
                    <a:lumOff val="10000"/>
                  </a:schemeClr>
                </a:solidFill>
              </a:rPr>
              <a:t>Apply digital tools</a:t>
            </a:r>
          </a:p>
          <a:p>
            <a:pPr marL="285750" indent="-285750">
              <a:buFont typeface="Arial" panose="020B0604020202020204" pitchFamily="34" charset="0"/>
              <a:buChar char="•"/>
            </a:pPr>
            <a:r>
              <a:rPr lang="en-US" sz="1400" dirty="0">
                <a:solidFill>
                  <a:schemeClr val="tx2">
                    <a:lumMod val="90000"/>
                    <a:lumOff val="10000"/>
                  </a:schemeClr>
                </a:solidFill>
              </a:rPr>
              <a:t>Behave responsibly online</a:t>
            </a:r>
          </a:p>
          <a:p>
            <a:pPr marL="285750" indent="-285750">
              <a:buFont typeface="Arial" panose="020B0604020202020204" pitchFamily="34" charset="0"/>
              <a:buChar char="•"/>
            </a:pPr>
            <a:r>
              <a:rPr lang="en-US" sz="1400" dirty="0">
                <a:solidFill>
                  <a:schemeClr val="tx2">
                    <a:lumMod val="90000"/>
                    <a:lumOff val="10000"/>
                  </a:schemeClr>
                </a:solidFill>
              </a:rPr>
              <a:t>Manage risks and well-being</a:t>
            </a:r>
            <a:endParaRPr lang="en-GB" sz="1400" dirty="0">
              <a:solidFill>
                <a:schemeClr val="tx2">
                  <a:lumMod val="90000"/>
                  <a:lumOff val="10000"/>
                </a:schemeClr>
              </a:solidFill>
            </a:endParaRPr>
          </a:p>
        </p:txBody>
      </p:sp>
      <p:sp>
        <p:nvSpPr>
          <p:cNvPr id="4" name="Rettangolo con angoli arrotondati 3">
            <a:extLst>
              <a:ext uri="{FF2B5EF4-FFF2-40B4-BE49-F238E27FC236}">
                <a16:creationId xmlns:a16="http://schemas.microsoft.com/office/drawing/2014/main" id="{45625D05-B063-FB15-E919-E06FB8C660B4}"/>
              </a:ext>
            </a:extLst>
          </p:cNvPr>
          <p:cNvSpPr/>
          <p:nvPr/>
        </p:nvSpPr>
        <p:spPr>
          <a:xfrm>
            <a:off x="3674825" y="2488758"/>
            <a:ext cx="2413885"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Step 2: Use Authentic Assessment Methods</a:t>
            </a:r>
          </a:p>
          <a:p>
            <a:pPr algn="ctr"/>
            <a:endParaRPr lang="en-US" sz="1400" b="1" dirty="0">
              <a:solidFill>
                <a:schemeClr val="tx2">
                  <a:lumMod val="90000"/>
                  <a:lumOff val="10000"/>
                </a:schemeClr>
              </a:solidFill>
            </a:endParaRPr>
          </a:p>
          <a:p>
            <a:r>
              <a:rPr lang="en-US" sz="1400" dirty="0">
                <a:solidFill>
                  <a:schemeClr val="tx2">
                    <a:lumMod val="90000"/>
                    <a:lumOff val="10000"/>
                  </a:schemeClr>
                </a:solidFill>
              </a:rPr>
              <a:t>Examples aligned with </a:t>
            </a:r>
            <a:r>
              <a:rPr lang="en-US" sz="1400" dirty="0" err="1">
                <a:solidFill>
                  <a:schemeClr val="tx2">
                    <a:lumMod val="90000"/>
                    <a:lumOff val="10000"/>
                  </a:schemeClr>
                </a:solidFill>
              </a:rPr>
              <a:t>DigComp</a:t>
            </a:r>
            <a:r>
              <a:rPr lang="en-US" sz="1400" dirty="0">
                <a:solidFill>
                  <a:schemeClr val="tx2">
                    <a:lumMod val="90000"/>
                    <a:lumOff val="10000"/>
                  </a:schemeClr>
                </a:solidFill>
              </a:rPr>
              <a:t>:</a:t>
            </a:r>
          </a:p>
          <a:p>
            <a:pPr marL="285750" indent="-285750">
              <a:buFont typeface="Arial" panose="020B0604020202020204" pitchFamily="34" charset="0"/>
              <a:buChar char="•"/>
            </a:pPr>
            <a:r>
              <a:rPr lang="en-US" sz="1400" dirty="0">
                <a:solidFill>
                  <a:schemeClr val="tx2">
                    <a:lumMod val="90000"/>
                    <a:lumOff val="10000"/>
                  </a:schemeClr>
                </a:solidFill>
              </a:rPr>
              <a:t>practical tasks scenario-based exercises simulations</a:t>
            </a:r>
          </a:p>
          <a:p>
            <a:pPr marL="285750" indent="-285750">
              <a:buFont typeface="Arial" panose="020B0604020202020204" pitchFamily="34" charset="0"/>
              <a:buChar char="•"/>
            </a:pPr>
            <a:r>
              <a:rPr lang="en-US" sz="1400" dirty="0">
                <a:solidFill>
                  <a:schemeClr val="tx2">
                    <a:lumMod val="90000"/>
                    <a:lumOff val="10000"/>
                  </a:schemeClr>
                </a:solidFill>
              </a:rPr>
              <a:t>reflective journals</a:t>
            </a:r>
          </a:p>
          <a:p>
            <a:pPr marL="285750" indent="-285750">
              <a:buFont typeface="Arial" panose="020B0604020202020204" pitchFamily="34" charset="0"/>
              <a:buChar char="•"/>
            </a:pPr>
            <a:r>
              <a:rPr lang="en-US" sz="1400" dirty="0">
                <a:solidFill>
                  <a:schemeClr val="tx2">
                    <a:lumMod val="90000"/>
                    <a:lumOff val="10000"/>
                  </a:schemeClr>
                </a:solidFill>
              </a:rPr>
              <a:t>digital portfolios</a:t>
            </a:r>
            <a:endParaRPr lang="en-GB" sz="1400" dirty="0">
              <a:solidFill>
                <a:schemeClr val="tx2">
                  <a:lumMod val="90000"/>
                  <a:lumOff val="10000"/>
                </a:schemeClr>
              </a:solidFill>
            </a:endParaRPr>
          </a:p>
        </p:txBody>
      </p:sp>
      <p:sp>
        <p:nvSpPr>
          <p:cNvPr id="5" name="Rettangolo con angoli arrotondati 4">
            <a:extLst>
              <a:ext uri="{FF2B5EF4-FFF2-40B4-BE49-F238E27FC236}">
                <a16:creationId xmlns:a16="http://schemas.microsoft.com/office/drawing/2014/main" id="{D614886F-2F58-76A1-1E71-16A96C7B4B29}"/>
              </a:ext>
            </a:extLst>
          </p:cNvPr>
          <p:cNvSpPr/>
          <p:nvPr/>
        </p:nvSpPr>
        <p:spPr>
          <a:xfrm>
            <a:off x="6371642" y="2488758"/>
            <a:ext cx="2413885"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Step 3: Assess Autonomy and Responsibility</a:t>
            </a:r>
          </a:p>
          <a:p>
            <a:pPr algn="ctr"/>
            <a:endParaRPr lang="en-US" sz="1400" b="1" dirty="0">
              <a:solidFill>
                <a:schemeClr val="tx2">
                  <a:lumMod val="90000"/>
                  <a:lumOff val="10000"/>
                </a:schemeClr>
              </a:solidFill>
            </a:endParaRPr>
          </a:p>
          <a:p>
            <a:r>
              <a:rPr lang="en-US" sz="1400" dirty="0" err="1">
                <a:solidFill>
                  <a:schemeClr val="tx2">
                    <a:lumMod val="90000"/>
                    <a:lumOff val="10000"/>
                  </a:schemeClr>
                </a:solidFill>
              </a:rPr>
              <a:t>DigComp</a:t>
            </a:r>
            <a:r>
              <a:rPr lang="en-US" sz="1400" dirty="0">
                <a:solidFill>
                  <a:schemeClr val="tx2">
                    <a:lumMod val="90000"/>
                    <a:lumOff val="10000"/>
                  </a:schemeClr>
                </a:solidFill>
              </a:rPr>
              <a:t> proficiency levels explicitly include:</a:t>
            </a:r>
          </a:p>
          <a:p>
            <a:pPr marL="285750" indent="-285750">
              <a:buFont typeface="Arial" panose="020B0604020202020204" pitchFamily="34" charset="0"/>
              <a:buChar char="•"/>
            </a:pPr>
            <a:r>
              <a:rPr lang="en-US" sz="1400" dirty="0">
                <a:solidFill>
                  <a:schemeClr val="tx2">
                    <a:lumMod val="90000"/>
                    <a:lumOff val="10000"/>
                  </a:schemeClr>
                </a:solidFill>
              </a:rPr>
              <a:t>degree of autonomy</a:t>
            </a:r>
          </a:p>
          <a:p>
            <a:pPr marL="285750" indent="-285750">
              <a:buFont typeface="Arial" panose="020B0604020202020204" pitchFamily="34" charset="0"/>
              <a:buChar char="•"/>
            </a:pPr>
            <a:r>
              <a:rPr lang="en-US" sz="1400" dirty="0">
                <a:solidFill>
                  <a:schemeClr val="tx2">
                    <a:lumMod val="90000"/>
                    <a:lumOff val="10000"/>
                  </a:schemeClr>
                </a:solidFill>
              </a:rPr>
              <a:t>responsibility in digital contexts</a:t>
            </a:r>
          </a:p>
          <a:p>
            <a:r>
              <a:rPr lang="en-US" sz="1400" dirty="0">
                <a:solidFill>
                  <a:schemeClr val="tx2">
                    <a:lumMod val="90000"/>
                    <a:lumOff val="10000"/>
                  </a:schemeClr>
                </a:solidFill>
              </a:rPr>
              <a:t>Assessment should therefore consider:</a:t>
            </a:r>
          </a:p>
          <a:p>
            <a:pPr marL="285750" indent="-285750">
              <a:buFont typeface="Arial" panose="020B0604020202020204" pitchFamily="34" charset="0"/>
              <a:buChar char="•"/>
            </a:pPr>
            <a:r>
              <a:rPr lang="en-US" sz="1400" dirty="0">
                <a:solidFill>
                  <a:schemeClr val="tx2">
                    <a:lumMod val="90000"/>
                    <a:lumOff val="10000"/>
                  </a:schemeClr>
                </a:solidFill>
              </a:rPr>
              <a:t>independent decision-making</a:t>
            </a:r>
          </a:p>
          <a:p>
            <a:pPr marL="285750" indent="-285750">
              <a:buFont typeface="Arial" panose="020B0604020202020204" pitchFamily="34" charset="0"/>
              <a:buChar char="•"/>
            </a:pPr>
            <a:r>
              <a:rPr lang="en-US" sz="1400" dirty="0">
                <a:solidFill>
                  <a:schemeClr val="tx2">
                    <a:lumMod val="90000"/>
                    <a:lumOff val="10000"/>
                  </a:schemeClr>
                </a:solidFill>
              </a:rPr>
              <a:t>responsible </a:t>
            </a:r>
            <a:r>
              <a:rPr lang="en-US" sz="1400" dirty="0" err="1">
                <a:solidFill>
                  <a:schemeClr val="tx2">
                    <a:lumMod val="90000"/>
                    <a:lumOff val="10000"/>
                  </a:schemeClr>
                </a:solidFill>
              </a:rPr>
              <a:t>behaviour</a:t>
            </a:r>
            <a:endParaRPr lang="en-US" sz="1400" dirty="0">
              <a:solidFill>
                <a:schemeClr val="tx2">
                  <a:lumMod val="90000"/>
                  <a:lumOff val="10000"/>
                </a:schemeClr>
              </a:solidFill>
            </a:endParaRPr>
          </a:p>
          <a:p>
            <a:pPr marL="285750" indent="-285750">
              <a:buFont typeface="Arial" panose="020B0604020202020204" pitchFamily="34" charset="0"/>
              <a:buChar char="•"/>
            </a:pPr>
            <a:r>
              <a:rPr lang="en-US" sz="1400" dirty="0">
                <a:solidFill>
                  <a:schemeClr val="tx2">
                    <a:lumMod val="90000"/>
                    <a:lumOff val="10000"/>
                  </a:schemeClr>
                </a:solidFill>
              </a:rPr>
              <a:t>awareness of digital impact on self/others</a:t>
            </a:r>
            <a:endParaRPr lang="en-GB" sz="1400" dirty="0">
              <a:solidFill>
                <a:schemeClr val="tx2">
                  <a:lumMod val="90000"/>
                  <a:lumOff val="10000"/>
                </a:schemeClr>
              </a:solidFill>
            </a:endParaRPr>
          </a:p>
        </p:txBody>
      </p:sp>
      <p:sp>
        <p:nvSpPr>
          <p:cNvPr id="9" name="Rettangolo con angoli arrotondati 8">
            <a:extLst>
              <a:ext uri="{FF2B5EF4-FFF2-40B4-BE49-F238E27FC236}">
                <a16:creationId xmlns:a16="http://schemas.microsoft.com/office/drawing/2014/main" id="{BC36D581-9C12-E086-DB6F-0CC148B04250}"/>
              </a:ext>
            </a:extLst>
          </p:cNvPr>
          <p:cNvSpPr/>
          <p:nvPr/>
        </p:nvSpPr>
        <p:spPr>
          <a:xfrm>
            <a:off x="9068459" y="2488756"/>
            <a:ext cx="2413885"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lumMod val="90000"/>
                    <a:lumOff val="10000"/>
                  </a:schemeClr>
                </a:solidFill>
              </a:rPr>
              <a:t>Step 4: Provide Feedback Linked to </a:t>
            </a:r>
            <a:r>
              <a:rPr lang="en-US" sz="1400" b="1" dirty="0" err="1">
                <a:solidFill>
                  <a:schemeClr val="tx2">
                    <a:lumMod val="90000"/>
                    <a:lumOff val="10000"/>
                  </a:schemeClr>
                </a:solidFill>
              </a:rPr>
              <a:t>DigComp</a:t>
            </a:r>
            <a:endParaRPr lang="en-US" sz="1400" b="1" dirty="0">
              <a:solidFill>
                <a:schemeClr val="tx2">
                  <a:lumMod val="90000"/>
                  <a:lumOff val="10000"/>
                </a:schemeClr>
              </a:solidFill>
            </a:endParaRPr>
          </a:p>
          <a:p>
            <a:pPr algn="ctr"/>
            <a:endParaRPr lang="en-US" sz="1400" b="1" dirty="0">
              <a:solidFill>
                <a:schemeClr val="tx2">
                  <a:lumMod val="90000"/>
                  <a:lumOff val="10000"/>
                </a:schemeClr>
              </a:solidFill>
            </a:endParaRPr>
          </a:p>
          <a:p>
            <a:r>
              <a:rPr lang="en-US" sz="1400" dirty="0">
                <a:solidFill>
                  <a:schemeClr val="tx2">
                    <a:lumMod val="90000"/>
                    <a:lumOff val="10000"/>
                  </a:schemeClr>
                </a:solidFill>
              </a:rPr>
              <a:t>Feedback should explicitly reference:</a:t>
            </a:r>
          </a:p>
          <a:p>
            <a:pPr marL="285750" indent="-285750">
              <a:buFont typeface="Arial" panose="020B0604020202020204" pitchFamily="34" charset="0"/>
              <a:buChar char="•"/>
            </a:pPr>
            <a:r>
              <a:rPr lang="en-US" sz="1400" dirty="0" err="1">
                <a:solidFill>
                  <a:schemeClr val="tx2">
                    <a:lumMod val="90000"/>
                    <a:lumOff val="10000"/>
                  </a:schemeClr>
                </a:solidFill>
              </a:rPr>
              <a:t>DigComp</a:t>
            </a:r>
            <a:r>
              <a:rPr lang="en-US" sz="1400" dirty="0">
                <a:solidFill>
                  <a:schemeClr val="tx2">
                    <a:lumMod val="90000"/>
                    <a:lumOff val="10000"/>
                  </a:schemeClr>
                </a:solidFill>
              </a:rPr>
              <a:t> competence area</a:t>
            </a:r>
          </a:p>
          <a:p>
            <a:pPr marL="285750" indent="-285750">
              <a:buFont typeface="Arial" panose="020B0604020202020204" pitchFamily="34" charset="0"/>
              <a:buChar char="•"/>
            </a:pPr>
            <a:r>
              <a:rPr lang="en-US" sz="1400" dirty="0">
                <a:solidFill>
                  <a:schemeClr val="tx2">
                    <a:lumMod val="90000"/>
                    <a:lumOff val="10000"/>
                  </a:schemeClr>
                </a:solidFill>
              </a:rPr>
              <a:t>competence level</a:t>
            </a:r>
          </a:p>
          <a:p>
            <a:pPr marL="285750" indent="-285750">
              <a:buFont typeface="Arial" panose="020B0604020202020204" pitchFamily="34" charset="0"/>
              <a:buChar char="•"/>
            </a:pPr>
            <a:r>
              <a:rPr lang="en-US" sz="1400" dirty="0">
                <a:solidFill>
                  <a:schemeClr val="tx2">
                    <a:lumMod val="90000"/>
                    <a:lumOff val="10000"/>
                  </a:schemeClr>
                </a:solidFill>
              </a:rPr>
              <a:t>strengths and improvement areas</a:t>
            </a:r>
            <a:endParaRPr lang="en-GB" sz="1400" dirty="0">
              <a:solidFill>
                <a:schemeClr val="tx2">
                  <a:lumMod val="90000"/>
                  <a:lumOff val="10000"/>
                </a:schemeClr>
              </a:solidFill>
            </a:endParaRPr>
          </a:p>
        </p:txBody>
      </p:sp>
    </p:spTree>
    <p:extLst>
      <p:ext uri="{BB962C8B-B14F-4D97-AF65-F5344CB8AC3E}">
        <p14:creationId xmlns:p14="http://schemas.microsoft.com/office/powerpoint/2010/main" val="4105355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468DAA-3715-54FE-40F0-FB98940D0C0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4AB74ED5-153F-0629-EA18-D8EB43210FA2}"/>
              </a:ext>
            </a:extLst>
          </p:cNvPr>
          <p:cNvSpPr>
            <a:spLocks noGrp="1"/>
          </p:cNvSpPr>
          <p:nvPr>
            <p:ph type="title"/>
          </p:nvPr>
        </p:nvSpPr>
        <p:spPr/>
        <p:txBody>
          <a:bodyPr>
            <a:normAutofit/>
          </a:bodyPr>
          <a:lstStyle/>
          <a:p>
            <a:r>
              <a:rPr lang="en-GB" sz="3600" noProof="0" dirty="0" err="1">
                <a:solidFill>
                  <a:srgbClr val="0069B8"/>
                </a:solidFill>
              </a:rPr>
              <a:t>DigComp</a:t>
            </a:r>
            <a:r>
              <a:rPr lang="en-GB" sz="3600" noProof="0" dirty="0">
                <a:solidFill>
                  <a:srgbClr val="0069B8"/>
                </a:solidFill>
              </a:rPr>
              <a:t> 3.0: Competence Areas &amp; Competences</a:t>
            </a:r>
          </a:p>
        </p:txBody>
      </p:sp>
      <p:pic>
        <p:nvPicPr>
          <p:cNvPr id="10" name="Immagine 9" descr="Immagine che contiene testo, schermata, Carattere, design&#10;&#10;Il contenuto generato dall'IA potrebbe non essere corretto.">
            <a:extLst>
              <a:ext uri="{FF2B5EF4-FFF2-40B4-BE49-F238E27FC236}">
                <a16:creationId xmlns:a16="http://schemas.microsoft.com/office/drawing/2014/main" id="{66F3DF7B-4388-6994-E89B-32A6365A4853}"/>
              </a:ext>
            </a:extLst>
          </p:cNvPr>
          <p:cNvPicPr>
            <a:picLocks noChangeAspect="1"/>
          </p:cNvPicPr>
          <p:nvPr/>
        </p:nvPicPr>
        <p:blipFill>
          <a:blip r:embed="rId2"/>
          <a:stretch>
            <a:fillRect/>
          </a:stretch>
        </p:blipFill>
        <p:spPr>
          <a:xfrm>
            <a:off x="838200" y="1519997"/>
            <a:ext cx="5082980" cy="4458086"/>
          </a:xfrm>
          <a:prstGeom prst="rect">
            <a:avLst/>
          </a:prstGeom>
        </p:spPr>
      </p:pic>
      <p:pic>
        <p:nvPicPr>
          <p:cNvPr id="12" name="Immagine 11" descr="Immagine che contiene testo, schermata, Carattere&#10;&#10;Il contenuto generato dall'IA potrebbe non essere corretto.">
            <a:extLst>
              <a:ext uri="{FF2B5EF4-FFF2-40B4-BE49-F238E27FC236}">
                <a16:creationId xmlns:a16="http://schemas.microsoft.com/office/drawing/2014/main" id="{23FA152B-805A-B3F3-A7F3-B86AE18636A5}"/>
              </a:ext>
            </a:extLst>
          </p:cNvPr>
          <p:cNvPicPr>
            <a:picLocks noChangeAspect="1"/>
          </p:cNvPicPr>
          <p:nvPr/>
        </p:nvPicPr>
        <p:blipFill>
          <a:blip r:embed="rId3"/>
          <a:stretch>
            <a:fillRect/>
          </a:stretch>
        </p:blipFill>
        <p:spPr>
          <a:xfrm>
            <a:off x="7021643" y="1399687"/>
            <a:ext cx="3676837" cy="4772755"/>
          </a:xfrm>
          <a:prstGeom prst="rect">
            <a:avLst/>
          </a:prstGeom>
        </p:spPr>
      </p:pic>
    </p:spTree>
    <p:extLst>
      <p:ext uri="{BB962C8B-B14F-4D97-AF65-F5344CB8AC3E}">
        <p14:creationId xmlns:p14="http://schemas.microsoft.com/office/powerpoint/2010/main" val="7039790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9D7CDA-7A6F-0A3A-F8A6-A60552B06E4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79C71B7-6782-87CC-4CE6-D7EAB14E71B7}"/>
              </a:ext>
            </a:extLst>
          </p:cNvPr>
          <p:cNvSpPr>
            <a:spLocks noGrp="1"/>
          </p:cNvSpPr>
          <p:nvPr>
            <p:ph type="title"/>
          </p:nvPr>
        </p:nvSpPr>
        <p:spPr/>
        <p:txBody>
          <a:bodyPr>
            <a:normAutofit/>
          </a:bodyPr>
          <a:lstStyle/>
          <a:p>
            <a:r>
              <a:rPr lang="en-US" sz="3600" noProof="0" dirty="0">
                <a:solidFill>
                  <a:srgbClr val="0069B8"/>
                </a:solidFill>
              </a:rPr>
              <a:t>Two Different Frameworks, Two Different Targets</a:t>
            </a:r>
            <a:endParaRPr lang="en-GB" sz="3600" noProof="0" dirty="0">
              <a:solidFill>
                <a:srgbClr val="0069B8"/>
              </a:solidFill>
            </a:endParaRPr>
          </a:p>
        </p:txBody>
      </p:sp>
      <p:sp>
        <p:nvSpPr>
          <p:cNvPr id="3" name="Rettangolo con angoli arrotondati 2">
            <a:extLst>
              <a:ext uri="{FF2B5EF4-FFF2-40B4-BE49-F238E27FC236}">
                <a16:creationId xmlns:a16="http://schemas.microsoft.com/office/drawing/2014/main" id="{FCB6795B-AFE7-312E-0240-571EB20BB5DD}"/>
              </a:ext>
            </a:extLst>
          </p:cNvPr>
          <p:cNvSpPr/>
          <p:nvPr/>
        </p:nvSpPr>
        <p:spPr>
          <a:xfrm>
            <a:off x="978008" y="2647784"/>
            <a:ext cx="2413885"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2">
                    <a:lumMod val="90000"/>
                    <a:lumOff val="10000"/>
                  </a:schemeClr>
                </a:solidFill>
              </a:rPr>
              <a:t>DigComp</a:t>
            </a:r>
            <a:r>
              <a:rPr lang="en-US" b="1" dirty="0">
                <a:solidFill>
                  <a:schemeClr val="tx2">
                    <a:lumMod val="90000"/>
                    <a:lumOff val="10000"/>
                  </a:schemeClr>
                </a:solidFill>
              </a:rPr>
              <a:t> 3.0 </a:t>
            </a:r>
          </a:p>
          <a:p>
            <a:pPr algn="ctr"/>
            <a:endParaRPr lang="en-US" b="1" dirty="0">
              <a:solidFill>
                <a:schemeClr val="tx2">
                  <a:lumMod val="90000"/>
                  <a:lumOff val="10000"/>
                </a:schemeClr>
              </a:solidFill>
            </a:endParaRPr>
          </a:p>
          <a:p>
            <a:pPr algn="ctr"/>
            <a:r>
              <a:rPr lang="en-US" dirty="0">
                <a:solidFill>
                  <a:schemeClr val="tx2">
                    <a:lumMod val="90000"/>
                    <a:lumOff val="10000"/>
                  </a:schemeClr>
                </a:solidFill>
              </a:rPr>
              <a:t>The European Digital Competence Framework for Citizens</a:t>
            </a:r>
          </a:p>
          <a:p>
            <a:pPr algn="ctr"/>
            <a:endParaRPr lang="en-US" dirty="0">
              <a:solidFill>
                <a:schemeClr val="tx2">
                  <a:lumMod val="90000"/>
                  <a:lumOff val="10000"/>
                </a:schemeClr>
              </a:solidFill>
            </a:endParaRPr>
          </a:p>
          <a:p>
            <a:pPr algn="ctr"/>
            <a:r>
              <a:rPr lang="en-US" dirty="0">
                <a:solidFill>
                  <a:schemeClr val="tx2">
                    <a:lumMod val="90000"/>
                    <a:lumOff val="10000"/>
                  </a:schemeClr>
                </a:solidFill>
              </a:rPr>
              <a:t>Focus: all citizens</a:t>
            </a:r>
            <a:endParaRPr lang="en-GB" dirty="0">
              <a:solidFill>
                <a:schemeClr val="tx2">
                  <a:lumMod val="90000"/>
                  <a:lumOff val="10000"/>
                </a:schemeClr>
              </a:solidFill>
            </a:endParaRPr>
          </a:p>
        </p:txBody>
      </p:sp>
      <p:sp>
        <p:nvSpPr>
          <p:cNvPr id="4" name="Rettangolo con angoli arrotondati 3">
            <a:extLst>
              <a:ext uri="{FF2B5EF4-FFF2-40B4-BE49-F238E27FC236}">
                <a16:creationId xmlns:a16="http://schemas.microsoft.com/office/drawing/2014/main" id="{3FC56A93-D8A6-D80F-66FE-FCEE57D4BA57}"/>
              </a:ext>
            </a:extLst>
          </p:cNvPr>
          <p:cNvSpPr/>
          <p:nvPr/>
        </p:nvSpPr>
        <p:spPr>
          <a:xfrm>
            <a:off x="3674825" y="2647784"/>
            <a:ext cx="2413885"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tx2">
                    <a:lumMod val="90000"/>
                    <a:lumOff val="10000"/>
                  </a:schemeClr>
                </a:solidFill>
              </a:rPr>
              <a:t>DigCompEdu</a:t>
            </a:r>
            <a:endParaRPr lang="en-US" b="1" dirty="0">
              <a:solidFill>
                <a:schemeClr val="tx2">
                  <a:lumMod val="90000"/>
                  <a:lumOff val="10000"/>
                </a:schemeClr>
              </a:solidFill>
            </a:endParaRPr>
          </a:p>
          <a:p>
            <a:pPr algn="ctr"/>
            <a:endParaRPr lang="en-US" b="1" dirty="0">
              <a:solidFill>
                <a:schemeClr val="tx2">
                  <a:lumMod val="90000"/>
                  <a:lumOff val="10000"/>
                </a:schemeClr>
              </a:solidFill>
            </a:endParaRPr>
          </a:p>
          <a:p>
            <a:pPr algn="ctr"/>
            <a:r>
              <a:rPr lang="en-US" dirty="0">
                <a:solidFill>
                  <a:schemeClr val="tx2">
                    <a:lumMod val="90000"/>
                    <a:lumOff val="10000"/>
                  </a:schemeClr>
                </a:solidFill>
              </a:rPr>
              <a:t>The European Framework for the Digital Competence of Educators</a:t>
            </a:r>
          </a:p>
          <a:p>
            <a:pPr algn="ctr"/>
            <a:endParaRPr lang="en-US" dirty="0">
              <a:solidFill>
                <a:schemeClr val="tx2">
                  <a:lumMod val="90000"/>
                  <a:lumOff val="10000"/>
                </a:schemeClr>
              </a:solidFill>
            </a:endParaRPr>
          </a:p>
          <a:p>
            <a:pPr algn="ctr"/>
            <a:r>
              <a:rPr lang="en-US" dirty="0">
                <a:solidFill>
                  <a:schemeClr val="tx2">
                    <a:lumMod val="90000"/>
                    <a:lumOff val="10000"/>
                  </a:schemeClr>
                </a:solidFill>
              </a:rPr>
              <a:t>Focus: educators and trainers</a:t>
            </a:r>
            <a:endParaRPr lang="en-GB" dirty="0">
              <a:solidFill>
                <a:schemeClr val="tx2">
                  <a:lumMod val="90000"/>
                  <a:lumOff val="10000"/>
                </a:schemeClr>
              </a:solidFill>
            </a:endParaRPr>
          </a:p>
        </p:txBody>
      </p:sp>
      <p:sp>
        <p:nvSpPr>
          <p:cNvPr id="11" name="CasellaDiTesto 10">
            <a:extLst>
              <a:ext uri="{FF2B5EF4-FFF2-40B4-BE49-F238E27FC236}">
                <a16:creationId xmlns:a16="http://schemas.microsoft.com/office/drawing/2014/main" id="{FAF74462-8745-2C0B-C1A7-414771471530}"/>
              </a:ext>
            </a:extLst>
          </p:cNvPr>
          <p:cNvSpPr txBox="1"/>
          <p:nvPr/>
        </p:nvSpPr>
        <p:spPr>
          <a:xfrm>
            <a:off x="838200" y="1302143"/>
            <a:ext cx="10644144" cy="923330"/>
          </a:xfrm>
          <a:prstGeom prst="rect">
            <a:avLst/>
          </a:prstGeom>
          <a:noFill/>
        </p:spPr>
        <p:txBody>
          <a:bodyPr wrap="square">
            <a:spAutoFit/>
          </a:bodyPr>
          <a:lstStyle/>
          <a:p>
            <a:r>
              <a:rPr lang="en-US" dirty="0">
                <a:solidFill>
                  <a:schemeClr val="tx2">
                    <a:lumMod val="90000"/>
                    <a:lumOff val="10000"/>
                  </a:schemeClr>
                </a:solidFill>
              </a:rPr>
              <a:t>When talking about digital competences in education and training, it is important to clearly distinguish between </a:t>
            </a:r>
            <a:r>
              <a:rPr lang="en-US" b="1" dirty="0" err="1">
                <a:solidFill>
                  <a:schemeClr val="tx2">
                    <a:lumMod val="90000"/>
                    <a:lumOff val="10000"/>
                  </a:schemeClr>
                </a:solidFill>
              </a:rPr>
              <a:t>DigComp</a:t>
            </a:r>
            <a:r>
              <a:rPr lang="en-US" b="1" dirty="0">
                <a:solidFill>
                  <a:schemeClr val="tx2">
                    <a:lumMod val="90000"/>
                    <a:lumOff val="10000"/>
                  </a:schemeClr>
                </a:solidFill>
              </a:rPr>
              <a:t> 3.0 </a:t>
            </a:r>
            <a:r>
              <a:rPr lang="en-US" dirty="0">
                <a:solidFill>
                  <a:schemeClr val="tx2">
                    <a:lumMod val="90000"/>
                    <a:lumOff val="10000"/>
                  </a:schemeClr>
                </a:solidFill>
              </a:rPr>
              <a:t>and </a:t>
            </a:r>
            <a:r>
              <a:rPr lang="en-US" b="1" dirty="0" err="1">
                <a:solidFill>
                  <a:schemeClr val="tx2">
                    <a:lumMod val="90000"/>
                    <a:lumOff val="10000"/>
                  </a:schemeClr>
                </a:solidFill>
              </a:rPr>
              <a:t>DigCompEdu</a:t>
            </a:r>
            <a:r>
              <a:rPr lang="en-US" dirty="0">
                <a:solidFill>
                  <a:schemeClr val="tx2">
                    <a:lumMod val="90000"/>
                    <a:lumOff val="10000"/>
                  </a:schemeClr>
                </a:solidFill>
              </a:rPr>
              <a:t>. Although they are often mentioned together, they are two different European frameworks with different purposes and target groups.</a:t>
            </a:r>
            <a:endParaRPr lang="en-GB" dirty="0">
              <a:solidFill>
                <a:schemeClr val="tx2">
                  <a:lumMod val="90000"/>
                  <a:lumOff val="10000"/>
                </a:schemeClr>
              </a:solidFill>
            </a:endParaRPr>
          </a:p>
        </p:txBody>
      </p:sp>
      <p:sp>
        <p:nvSpPr>
          <p:cNvPr id="12" name="Freccia a destra 11">
            <a:extLst>
              <a:ext uri="{FF2B5EF4-FFF2-40B4-BE49-F238E27FC236}">
                <a16:creationId xmlns:a16="http://schemas.microsoft.com/office/drawing/2014/main" id="{78B7402F-B321-2D80-F79F-FFC8AC9DFCB9}"/>
              </a:ext>
            </a:extLst>
          </p:cNvPr>
          <p:cNvSpPr/>
          <p:nvPr/>
        </p:nvSpPr>
        <p:spPr>
          <a:xfrm>
            <a:off x="6480313" y="4027335"/>
            <a:ext cx="1343771" cy="691764"/>
          </a:xfrm>
          <a:prstGeom prst="rightArrow">
            <a:avLst/>
          </a:prstGeom>
          <a:solidFill>
            <a:schemeClr val="bg1"/>
          </a:solid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CasellaDiTesto 15">
            <a:extLst>
              <a:ext uri="{FF2B5EF4-FFF2-40B4-BE49-F238E27FC236}">
                <a16:creationId xmlns:a16="http://schemas.microsoft.com/office/drawing/2014/main" id="{D50A6F73-F7F5-DFA1-C6CD-14100E4F2ADE}"/>
              </a:ext>
            </a:extLst>
          </p:cNvPr>
          <p:cNvSpPr txBox="1"/>
          <p:nvPr/>
        </p:nvSpPr>
        <p:spPr>
          <a:xfrm>
            <a:off x="7901607" y="4050051"/>
            <a:ext cx="3580737" cy="646331"/>
          </a:xfrm>
          <a:prstGeom prst="rect">
            <a:avLst/>
          </a:prstGeom>
          <a:noFill/>
        </p:spPr>
        <p:txBody>
          <a:bodyPr wrap="square">
            <a:spAutoFit/>
          </a:bodyPr>
          <a:lstStyle/>
          <a:p>
            <a:r>
              <a:rPr lang="en-US" dirty="0"/>
              <a:t>They are complementary but not interchangeable frameworks</a:t>
            </a:r>
            <a:endParaRPr lang="en-GB" dirty="0"/>
          </a:p>
        </p:txBody>
      </p:sp>
    </p:spTree>
    <p:extLst>
      <p:ext uri="{BB962C8B-B14F-4D97-AF65-F5344CB8AC3E}">
        <p14:creationId xmlns:p14="http://schemas.microsoft.com/office/powerpoint/2010/main" val="2088374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D5DEA-E4D3-A47B-7CAB-F8B5AB60E81C}"/>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61EEB436-F158-607A-C318-A9DCF399E27F}"/>
              </a:ext>
            </a:extLst>
          </p:cNvPr>
          <p:cNvSpPr>
            <a:spLocks noGrp="1"/>
          </p:cNvSpPr>
          <p:nvPr>
            <p:ph type="title"/>
          </p:nvPr>
        </p:nvSpPr>
        <p:spPr/>
        <p:txBody>
          <a:bodyPr>
            <a:normAutofit/>
          </a:bodyPr>
          <a:lstStyle/>
          <a:p>
            <a:r>
              <a:rPr lang="en-US" sz="3600" noProof="0" dirty="0" err="1">
                <a:solidFill>
                  <a:srgbClr val="0069B8"/>
                </a:solidFill>
              </a:rPr>
              <a:t>DigCompEdu</a:t>
            </a:r>
            <a:r>
              <a:rPr lang="en-US" sz="3600" noProof="0" dirty="0">
                <a:solidFill>
                  <a:srgbClr val="0069B8"/>
                </a:solidFill>
              </a:rPr>
              <a:t>: What It Is</a:t>
            </a:r>
            <a:endParaRPr lang="en-GB" sz="3600" noProof="0" dirty="0">
              <a:solidFill>
                <a:srgbClr val="0069B8"/>
              </a:solidFill>
            </a:endParaRPr>
          </a:p>
        </p:txBody>
      </p:sp>
      <p:sp>
        <p:nvSpPr>
          <p:cNvPr id="3" name="Rettangolo con angoli arrotondati 2">
            <a:extLst>
              <a:ext uri="{FF2B5EF4-FFF2-40B4-BE49-F238E27FC236}">
                <a16:creationId xmlns:a16="http://schemas.microsoft.com/office/drawing/2014/main" id="{F8C8A49E-626D-01C6-C28C-E227FCED8F6C}"/>
              </a:ext>
            </a:extLst>
          </p:cNvPr>
          <p:cNvSpPr/>
          <p:nvPr/>
        </p:nvSpPr>
        <p:spPr>
          <a:xfrm>
            <a:off x="963428" y="2104991"/>
            <a:ext cx="2972468"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90000"/>
                    <a:lumOff val="10000"/>
                  </a:schemeClr>
                </a:solidFill>
              </a:rPr>
              <a:t>It describes:</a:t>
            </a:r>
          </a:p>
          <a:p>
            <a:pPr algn="ctr"/>
            <a:endParaRPr lang="en-US" b="1" dirty="0">
              <a:solidFill>
                <a:schemeClr val="tx2">
                  <a:lumMod val="90000"/>
                  <a:lumOff val="10000"/>
                </a:schemeClr>
              </a:solidFill>
            </a:endParaRPr>
          </a:p>
          <a:p>
            <a:pPr marL="342900" indent="-342900">
              <a:buFont typeface="Arial" panose="020B0604020202020204" pitchFamily="34" charset="0"/>
              <a:buChar char="•"/>
            </a:pPr>
            <a:r>
              <a:rPr lang="en-US" dirty="0">
                <a:solidFill>
                  <a:schemeClr val="tx2">
                    <a:lumMod val="90000"/>
                    <a:lumOff val="10000"/>
                  </a:schemeClr>
                </a:solidFill>
              </a:rPr>
              <a:t>6 competence areas</a:t>
            </a:r>
          </a:p>
          <a:p>
            <a:pPr marL="342900" indent="-342900">
              <a:buFont typeface="Arial" panose="020B0604020202020204" pitchFamily="34" charset="0"/>
              <a:buChar char="•"/>
            </a:pPr>
            <a:r>
              <a:rPr lang="en-US" dirty="0">
                <a:solidFill>
                  <a:schemeClr val="tx2">
                    <a:lumMod val="90000"/>
                    <a:lumOff val="10000"/>
                  </a:schemeClr>
                </a:solidFill>
              </a:rPr>
              <a:t>22 educator-specific competences</a:t>
            </a:r>
          </a:p>
          <a:p>
            <a:pPr marL="342900" indent="-342900">
              <a:buFont typeface="Arial" panose="020B0604020202020204" pitchFamily="34" charset="0"/>
              <a:buChar char="•"/>
            </a:pPr>
            <a:r>
              <a:rPr lang="en-US" dirty="0">
                <a:solidFill>
                  <a:schemeClr val="tx2">
                    <a:lumMod val="90000"/>
                    <a:lumOff val="10000"/>
                  </a:schemeClr>
                </a:solidFill>
              </a:rPr>
              <a:t>A progression model from Newcomer to Pioneer</a:t>
            </a:r>
            <a:endParaRPr lang="en-GB" dirty="0">
              <a:solidFill>
                <a:schemeClr val="tx2">
                  <a:lumMod val="90000"/>
                  <a:lumOff val="10000"/>
                </a:schemeClr>
              </a:solidFill>
            </a:endParaRPr>
          </a:p>
        </p:txBody>
      </p:sp>
      <p:sp>
        <p:nvSpPr>
          <p:cNvPr id="4" name="Rettangolo con angoli arrotondati 3">
            <a:extLst>
              <a:ext uri="{FF2B5EF4-FFF2-40B4-BE49-F238E27FC236}">
                <a16:creationId xmlns:a16="http://schemas.microsoft.com/office/drawing/2014/main" id="{B898CEE0-7879-04E0-30BE-330774C66DD3}"/>
              </a:ext>
            </a:extLst>
          </p:cNvPr>
          <p:cNvSpPr/>
          <p:nvPr/>
        </p:nvSpPr>
        <p:spPr>
          <a:xfrm>
            <a:off x="4609766" y="2102886"/>
            <a:ext cx="2972468"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90000"/>
                    <a:lumOff val="10000"/>
                  </a:schemeClr>
                </a:solidFill>
              </a:rPr>
              <a:t>Target group:</a:t>
            </a:r>
          </a:p>
          <a:p>
            <a:pPr algn="ctr"/>
            <a:endParaRPr lang="en-US" b="1" dirty="0">
              <a:solidFill>
                <a:schemeClr val="tx2">
                  <a:lumMod val="90000"/>
                  <a:lumOff val="10000"/>
                </a:schemeClr>
              </a:solidFill>
            </a:endParaRPr>
          </a:p>
          <a:p>
            <a:pPr marL="285750" indent="-285750">
              <a:buFont typeface="Arial" panose="020B0604020202020204" pitchFamily="34" charset="0"/>
              <a:buChar char="•"/>
            </a:pPr>
            <a:r>
              <a:rPr lang="en-US" dirty="0">
                <a:solidFill>
                  <a:schemeClr val="tx2">
                    <a:lumMod val="90000"/>
                    <a:lumOff val="10000"/>
                  </a:schemeClr>
                </a:solidFill>
              </a:rPr>
              <a:t>Teachers</a:t>
            </a:r>
          </a:p>
          <a:p>
            <a:pPr marL="285750" indent="-285750">
              <a:buFont typeface="Arial" panose="020B0604020202020204" pitchFamily="34" charset="0"/>
              <a:buChar char="•"/>
            </a:pPr>
            <a:r>
              <a:rPr lang="en-US" dirty="0">
                <a:solidFill>
                  <a:schemeClr val="tx2">
                    <a:lumMod val="90000"/>
                    <a:lumOff val="10000"/>
                  </a:schemeClr>
                </a:solidFill>
              </a:rPr>
              <a:t>Trainers</a:t>
            </a:r>
          </a:p>
          <a:p>
            <a:pPr marL="285750" indent="-285750">
              <a:buFont typeface="Arial" panose="020B0604020202020204" pitchFamily="34" charset="0"/>
              <a:buChar char="•"/>
            </a:pPr>
            <a:r>
              <a:rPr lang="en-US" dirty="0">
                <a:solidFill>
                  <a:schemeClr val="tx2">
                    <a:lumMod val="90000"/>
                    <a:lumOff val="10000"/>
                  </a:schemeClr>
                </a:solidFill>
              </a:rPr>
              <a:t>Educators</a:t>
            </a:r>
          </a:p>
          <a:p>
            <a:pPr marL="285750" indent="-285750">
              <a:buFont typeface="Arial" panose="020B0604020202020204" pitchFamily="34" charset="0"/>
              <a:buChar char="•"/>
            </a:pPr>
            <a:r>
              <a:rPr lang="en-US" dirty="0">
                <a:solidFill>
                  <a:schemeClr val="tx2">
                    <a:lumMod val="90000"/>
                    <a:lumOff val="10000"/>
                  </a:schemeClr>
                </a:solidFill>
              </a:rPr>
              <a:t>Mentors</a:t>
            </a:r>
          </a:p>
          <a:p>
            <a:pPr marL="285750" indent="-285750">
              <a:buFont typeface="Arial" panose="020B0604020202020204" pitchFamily="34" charset="0"/>
              <a:buChar char="•"/>
            </a:pPr>
            <a:r>
              <a:rPr lang="en-US" dirty="0">
                <a:solidFill>
                  <a:schemeClr val="tx2">
                    <a:lumMod val="90000"/>
                    <a:lumOff val="10000"/>
                  </a:schemeClr>
                </a:solidFill>
              </a:rPr>
              <a:t>VET instructors</a:t>
            </a:r>
            <a:endParaRPr lang="en-GB" dirty="0">
              <a:solidFill>
                <a:schemeClr val="tx2">
                  <a:lumMod val="90000"/>
                  <a:lumOff val="10000"/>
                </a:schemeClr>
              </a:solidFill>
            </a:endParaRPr>
          </a:p>
        </p:txBody>
      </p:sp>
      <p:sp>
        <p:nvSpPr>
          <p:cNvPr id="11" name="CasellaDiTesto 10">
            <a:extLst>
              <a:ext uri="{FF2B5EF4-FFF2-40B4-BE49-F238E27FC236}">
                <a16:creationId xmlns:a16="http://schemas.microsoft.com/office/drawing/2014/main" id="{B30B5803-AB1B-E198-D0DF-CFAD060DF34C}"/>
              </a:ext>
            </a:extLst>
          </p:cNvPr>
          <p:cNvSpPr txBox="1"/>
          <p:nvPr/>
        </p:nvSpPr>
        <p:spPr>
          <a:xfrm>
            <a:off x="838200" y="1302143"/>
            <a:ext cx="10644144" cy="369332"/>
          </a:xfrm>
          <a:prstGeom prst="rect">
            <a:avLst/>
          </a:prstGeom>
          <a:noFill/>
        </p:spPr>
        <p:txBody>
          <a:bodyPr wrap="square">
            <a:spAutoFit/>
          </a:bodyPr>
          <a:lstStyle/>
          <a:p>
            <a:r>
              <a:rPr lang="en-US" dirty="0" err="1">
                <a:solidFill>
                  <a:schemeClr val="tx2">
                    <a:lumMod val="90000"/>
                    <a:lumOff val="10000"/>
                  </a:schemeClr>
                </a:solidFill>
              </a:rPr>
              <a:t>DigCompEdu</a:t>
            </a:r>
            <a:r>
              <a:rPr lang="en-US" dirty="0">
                <a:solidFill>
                  <a:schemeClr val="tx2">
                    <a:lumMod val="90000"/>
                    <a:lumOff val="10000"/>
                  </a:schemeClr>
                </a:solidFill>
              </a:rPr>
              <a:t> defines the digital competences educators need to support learners’ digital development.</a:t>
            </a:r>
            <a:endParaRPr lang="en-GB" dirty="0">
              <a:solidFill>
                <a:schemeClr val="tx2">
                  <a:lumMod val="90000"/>
                  <a:lumOff val="10000"/>
                </a:schemeClr>
              </a:solidFill>
            </a:endParaRPr>
          </a:p>
        </p:txBody>
      </p:sp>
      <p:sp>
        <p:nvSpPr>
          <p:cNvPr id="5" name="Rettangolo con angoli arrotondati 4">
            <a:extLst>
              <a:ext uri="{FF2B5EF4-FFF2-40B4-BE49-F238E27FC236}">
                <a16:creationId xmlns:a16="http://schemas.microsoft.com/office/drawing/2014/main" id="{EE09EF9D-4A1E-463F-6A8B-BCFAA9D5F5E6}"/>
              </a:ext>
            </a:extLst>
          </p:cNvPr>
          <p:cNvSpPr/>
          <p:nvPr/>
        </p:nvSpPr>
        <p:spPr>
          <a:xfrm>
            <a:off x="8241525" y="2104991"/>
            <a:ext cx="2972467" cy="3450866"/>
          </a:xfrm>
          <a:prstGeom prst="roundRect">
            <a:avLst/>
          </a:prstGeom>
          <a:noFill/>
          <a:ln>
            <a:solidFill>
              <a:schemeClr val="tx2">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2">
                    <a:lumMod val="90000"/>
                    <a:lumOff val="10000"/>
                  </a:schemeClr>
                </a:solidFill>
              </a:rPr>
              <a:t>Purpose:</a:t>
            </a:r>
          </a:p>
          <a:p>
            <a:pPr algn="ctr"/>
            <a:endParaRPr lang="en-US" b="1" dirty="0">
              <a:solidFill>
                <a:schemeClr val="tx2">
                  <a:lumMod val="90000"/>
                  <a:lumOff val="10000"/>
                </a:schemeClr>
              </a:solidFill>
            </a:endParaRPr>
          </a:p>
          <a:p>
            <a:pPr marL="285750" indent="-285750">
              <a:buFont typeface="Arial" panose="020B0604020202020204" pitchFamily="34" charset="0"/>
              <a:buChar char="•"/>
            </a:pPr>
            <a:r>
              <a:rPr lang="en-US" dirty="0">
                <a:solidFill>
                  <a:schemeClr val="tx2">
                    <a:lumMod val="90000"/>
                    <a:lumOff val="10000"/>
                  </a:schemeClr>
                </a:solidFill>
              </a:rPr>
              <a:t>Support digital teaching and training</a:t>
            </a:r>
          </a:p>
          <a:p>
            <a:pPr marL="285750" indent="-285750">
              <a:buFont typeface="Arial" panose="020B0604020202020204" pitchFamily="34" charset="0"/>
              <a:buChar char="•"/>
            </a:pPr>
            <a:r>
              <a:rPr lang="en-US" dirty="0">
                <a:solidFill>
                  <a:schemeClr val="tx2">
                    <a:lumMod val="90000"/>
                    <a:lumOff val="10000"/>
                  </a:schemeClr>
                </a:solidFill>
              </a:rPr>
              <a:t>Improve pedagogical use of technology</a:t>
            </a:r>
          </a:p>
          <a:p>
            <a:pPr marL="285750" indent="-285750">
              <a:buFont typeface="Arial" panose="020B0604020202020204" pitchFamily="34" charset="0"/>
              <a:buChar char="•"/>
            </a:pPr>
            <a:r>
              <a:rPr lang="en-US" dirty="0">
                <a:solidFill>
                  <a:schemeClr val="tx2">
                    <a:lumMod val="90000"/>
                    <a:lumOff val="10000"/>
                  </a:schemeClr>
                </a:solidFill>
              </a:rPr>
              <a:t>Help educators empower learners’ digital competence</a:t>
            </a:r>
            <a:endParaRPr lang="en-GB" dirty="0">
              <a:solidFill>
                <a:schemeClr val="tx2">
                  <a:lumMod val="90000"/>
                  <a:lumOff val="10000"/>
                </a:schemeClr>
              </a:solidFill>
            </a:endParaRPr>
          </a:p>
        </p:txBody>
      </p:sp>
    </p:spTree>
    <p:extLst>
      <p:ext uri="{BB962C8B-B14F-4D97-AF65-F5344CB8AC3E}">
        <p14:creationId xmlns:p14="http://schemas.microsoft.com/office/powerpoint/2010/main" val="1330298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528A6-634B-FAFB-2DEF-118EECDF3A5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80CB4B1F-BEAA-4FF2-F64F-2D3371FDD77A}"/>
              </a:ext>
            </a:extLst>
          </p:cNvPr>
          <p:cNvSpPr>
            <a:spLocks noGrp="1"/>
          </p:cNvSpPr>
          <p:nvPr>
            <p:ph type="title"/>
          </p:nvPr>
        </p:nvSpPr>
        <p:spPr/>
        <p:txBody>
          <a:bodyPr>
            <a:normAutofit/>
          </a:bodyPr>
          <a:lstStyle/>
          <a:p>
            <a:r>
              <a:rPr lang="en-US" sz="3600" noProof="0" dirty="0" err="1">
                <a:solidFill>
                  <a:srgbClr val="0069B8"/>
                </a:solidFill>
              </a:rPr>
              <a:t>DigCompEdu</a:t>
            </a:r>
            <a:r>
              <a:rPr lang="en-US" sz="3600" noProof="0" dirty="0">
                <a:solidFill>
                  <a:srgbClr val="0069B8"/>
                </a:solidFill>
              </a:rPr>
              <a:t> Framework</a:t>
            </a:r>
            <a:endParaRPr lang="en-GB" sz="3600" noProof="0" dirty="0">
              <a:solidFill>
                <a:srgbClr val="0069B8"/>
              </a:solidFill>
            </a:endParaRPr>
          </a:p>
        </p:txBody>
      </p:sp>
      <p:pic>
        <p:nvPicPr>
          <p:cNvPr id="7" name="Immagine 6" descr="Immagine che contiene testo, schermata, Carattere, diagramma&#10;&#10;Il contenuto generato dall'IA potrebbe non essere corretto.">
            <a:extLst>
              <a:ext uri="{FF2B5EF4-FFF2-40B4-BE49-F238E27FC236}">
                <a16:creationId xmlns:a16="http://schemas.microsoft.com/office/drawing/2014/main" id="{DCB58ED0-8CB7-08BB-2AE1-9C193B7AEC67}"/>
              </a:ext>
            </a:extLst>
          </p:cNvPr>
          <p:cNvPicPr>
            <a:picLocks noChangeAspect="1"/>
          </p:cNvPicPr>
          <p:nvPr/>
        </p:nvPicPr>
        <p:blipFill>
          <a:blip r:embed="rId2"/>
          <a:stretch>
            <a:fillRect/>
          </a:stretch>
        </p:blipFill>
        <p:spPr>
          <a:xfrm>
            <a:off x="838200" y="1585427"/>
            <a:ext cx="9927866" cy="4532536"/>
          </a:xfrm>
          <a:prstGeom prst="rect">
            <a:avLst/>
          </a:prstGeom>
        </p:spPr>
      </p:pic>
    </p:spTree>
    <p:extLst>
      <p:ext uri="{BB962C8B-B14F-4D97-AF65-F5344CB8AC3E}">
        <p14:creationId xmlns:p14="http://schemas.microsoft.com/office/powerpoint/2010/main" val="2642876935"/>
      </p:ext>
    </p:extLst>
  </p:cSld>
  <p:clrMapOvr>
    <a:masterClrMapping/>
  </p:clrMapOvr>
</p:sld>
</file>

<file path=ppt/theme/theme1.xml><?xml version="1.0" encoding="utf-8"?>
<a:theme xmlns:a="http://schemas.openxmlformats.org/drawingml/2006/main" name="Personalizza struttur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465</TotalTime>
  <Words>1000</Words>
  <Application>Microsoft Office PowerPoint</Application>
  <PresentationFormat>Widescreen</PresentationFormat>
  <Paragraphs>179</Paragraphs>
  <Slides>12</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12</vt:i4>
      </vt:variant>
    </vt:vector>
  </HeadingPairs>
  <TitlesOfParts>
    <vt:vector size="18" baseType="lpstr">
      <vt:lpstr>Aptos</vt:lpstr>
      <vt:lpstr>Aptos Display</vt:lpstr>
      <vt:lpstr>Arial</vt:lpstr>
      <vt:lpstr>Courier New</vt:lpstr>
      <vt:lpstr>Personalizza struttura</vt:lpstr>
      <vt:lpstr>Tema di Office</vt:lpstr>
      <vt:lpstr>Presentazione standard di PowerPoint</vt:lpstr>
      <vt:lpstr>What is DigComp 3.0</vt:lpstr>
      <vt:lpstr>What benefit DigComp provides</vt:lpstr>
      <vt:lpstr>What benefit DigComp provides</vt:lpstr>
      <vt:lpstr>What benefit DigComp provides</vt:lpstr>
      <vt:lpstr>DigComp 3.0: Competence Areas &amp; Competences</vt:lpstr>
      <vt:lpstr>Two Different Frameworks, Two Different Targets</vt:lpstr>
      <vt:lpstr>DigCompEdu: What It Is</vt:lpstr>
      <vt:lpstr>DigCompEdu Framework</vt:lpstr>
      <vt:lpstr>How DigComp 3.0 &amp; DigCompEdu work together in VET</vt:lpstr>
      <vt:lpstr>Exercise</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Francesca Paolini</dc:creator>
  <cp:lastModifiedBy>Francesca Paolini</cp:lastModifiedBy>
  <cp:revision>24</cp:revision>
  <dcterms:created xsi:type="dcterms:W3CDTF">2025-08-29T18:07:01Z</dcterms:created>
  <dcterms:modified xsi:type="dcterms:W3CDTF">2026-01-22T11:35:27Z</dcterms:modified>
</cp:coreProperties>
</file>